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7" r:id="rId2"/>
    <p:sldId id="256" r:id="rId3"/>
    <p:sldId id="257" r:id="rId4"/>
    <p:sldId id="25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7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1" autoAdjust="0"/>
    <p:restoredTop sz="92933" autoAdjust="0"/>
  </p:normalViewPr>
  <p:slideViewPr>
    <p:cSldViewPr>
      <p:cViewPr varScale="1">
        <p:scale>
          <a:sx n="90" d="100"/>
          <a:sy n="90" d="100"/>
        </p:scale>
        <p:origin x="1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CCB2F-433A-B140-A35D-4692E1EAB736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EF0E-CDA7-6645-8D0E-EBA3D2F7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8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292DD037-83C1-47EF-9A3D-89E49D74C64A}" type="datetimeFigureOut">
              <a:rPr lang="en-US"/>
              <a:pPr/>
              <a:t>10/9/18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9021FCE-19BE-47EB-B5B5-B90331045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8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4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6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8F72-2239-4D46-AF7F-99A4DE29032D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0152-7591-421C-89B2-E4A7DD7A9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FC47-E59E-46D9-831C-A666BC295310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DC2A-1BFB-4ADF-92E5-58584B58F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E86F-7630-4755-AF6C-5D9C0F0B461B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D0B5-270C-4847-B999-AFA8732E0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50A6-9859-4461-8BA2-673488AB128C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062A5-D46B-45C5-B3B9-ED8131C31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34FB-678D-4C87-9DBB-697424ABBC9E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A59CF-26FA-4B81-9CAA-5F97DBD0E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C10D-A034-473B-929C-1BC01E741251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4C24-FB49-45E4-8C93-5BEED757C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6678-25AA-4538-A46B-E67D8E4A17BC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FC8E-80EA-464F-AF93-852E9748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579D-1843-409A-9410-8661CEDB5EC9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7703-CD02-4E6B-AB09-C9A6DCD89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7739-95DA-4F09-8E5B-B9E36DA7266F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4DF1-15A1-4753-8C11-1520D3FC6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8F9F-765E-4B3A-A46D-79BF73D9EFDD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ED61-41D8-43F1-B703-E8E7D01FF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F7312-D4B9-415B-99AD-107B5211C286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27D8-E6C4-4BDD-9630-DF3BC8977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989E-F433-4ED8-9343-223DE51A9EDC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1DA2-6AAD-418C-9DB8-0CB4B76D9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E0830-8191-4EB7-93B4-AB73D9A6A24D}" type="datetimeFigureOut">
              <a:rPr lang="en-US"/>
              <a:pPr>
                <a:defRPr/>
              </a:pPr>
              <a:t>10/9/18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A8A36-75B9-4081-9150-CD147AEF4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5" r:id="rId9"/>
    <p:sldLayoutId id="2147483665" r:id="rId10"/>
    <p:sldLayoutId id="2147483664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Warm </a:t>
            </a:r>
            <a:r>
              <a:rPr lang="en-US" dirty="0" smtClean="0"/>
              <a:t>Up #10- </a:t>
            </a:r>
            <a:r>
              <a:rPr lang="en-US" dirty="0" smtClean="0"/>
              <a:t>Legal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1) What is one thing that you would change about the American legal system?</a:t>
            </a:r>
          </a:p>
          <a:p>
            <a:endParaRPr lang="en-US" sz="3600" dirty="0"/>
          </a:p>
          <a:p>
            <a:r>
              <a:rPr lang="en-US" sz="3600" dirty="0" smtClean="0"/>
              <a:t>2) What is an example of a good law? (either an existing one or one that you make up)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54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/>
              <a:t>You have the right to a </a:t>
            </a:r>
            <a:r>
              <a:rPr lang="en-US" altLang="en-US" sz="2400" b="1" u="sng"/>
              <a:t>speedy trial</a:t>
            </a:r>
            <a:r>
              <a:rPr lang="en-US" altLang="en-US" sz="2400"/>
              <a:t>. Your case must be heard in a timely fashion. In federal cases a case must begin within 100 days.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You have the right to a </a:t>
            </a:r>
            <a:r>
              <a:rPr lang="en-US" altLang="en-US" sz="2400" b="1" u="sng"/>
              <a:t>trial by a jury</a:t>
            </a:r>
            <a:r>
              <a:rPr lang="en-US" altLang="en-US" sz="2400"/>
              <a:t> of your peers. A petit jury consists of 6-12 members. A </a:t>
            </a:r>
            <a:r>
              <a:rPr lang="en-US" altLang="en-US" sz="2400" b="1"/>
              <a:t>change in venue</a:t>
            </a:r>
            <a:r>
              <a:rPr lang="en-US" altLang="en-US" sz="2400"/>
              <a:t> may be granted if it is impossible for the defendant to receive a fair trail because of too much pre-trial publicity.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You have the right to </a:t>
            </a:r>
            <a:r>
              <a:rPr lang="en-US" altLang="en-US" sz="2400" b="1" u="sng"/>
              <a:t>double jeopardy</a:t>
            </a:r>
            <a:r>
              <a:rPr lang="en-US" altLang="en-US" sz="2400"/>
              <a:t>. That means that you cannot be tried twice for the same crime. Exceptions are cases on appeal, and mistrials or a hung jury.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You have the right to </a:t>
            </a:r>
            <a:r>
              <a:rPr lang="en-US" altLang="en-US" sz="2400" b="1"/>
              <a:t>appeal</a:t>
            </a:r>
            <a:r>
              <a:rPr lang="en-US" altLang="en-US" sz="2400"/>
              <a:t> the verdict (decision) of the jury.</a:t>
            </a:r>
          </a:p>
        </p:txBody>
      </p:sp>
    </p:spTree>
    <p:extLst>
      <p:ext uri="{BB962C8B-B14F-4D97-AF65-F5344CB8AC3E}">
        <p14:creationId xmlns:p14="http://schemas.microsoft.com/office/powerpoint/2010/main" val="410895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b="1"/>
              <a:t>Punishment and Fines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 b="1"/>
              <a:t>Bail</a:t>
            </a:r>
            <a:r>
              <a:rPr lang="en-US" altLang="en-US" sz="2400"/>
              <a:t>- is the sum of money that allows the accused to stay out of jail until the end of the trial. A judge sets the bail at the arraignment.</a:t>
            </a:r>
            <a:endParaRPr lang="en-US" altLang="en-US" sz="2400" b="1"/>
          </a:p>
          <a:p>
            <a:pPr marL="609600" indent="-609600">
              <a:lnSpc>
                <a:spcPct val="80000"/>
              </a:lnSpc>
            </a:pPr>
            <a:r>
              <a:rPr lang="en-US" altLang="en-US" sz="2400" b="1"/>
              <a:t>No Cruel or Unusual Punishments</a:t>
            </a:r>
            <a:r>
              <a:rPr lang="en-US" altLang="en-US" sz="2400"/>
              <a:t>- this is guaranteed by the 8th Amendment. No whippings, or any type of torture is allowed.</a:t>
            </a:r>
            <a:endParaRPr lang="en-US" altLang="en-US" sz="2400" b="1"/>
          </a:p>
          <a:p>
            <a:pPr marL="609600" indent="-609600">
              <a:lnSpc>
                <a:spcPct val="80000"/>
              </a:lnSpc>
            </a:pPr>
            <a:r>
              <a:rPr lang="en-US" altLang="en-US" sz="2400" b="1"/>
              <a:t>Capital Punishment</a:t>
            </a:r>
            <a:r>
              <a:rPr lang="en-US" altLang="en-US" sz="2400"/>
              <a:t>- this is the death penalty. It is legal for states to have the death penalty if they follow the guidelines set forth by the Supreme Court.</a:t>
            </a:r>
          </a:p>
        </p:txBody>
      </p:sp>
    </p:spTree>
    <p:extLst>
      <p:ext uri="{BB962C8B-B14F-4D97-AF65-F5344CB8AC3E}">
        <p14:creationId xmlns:p14="http://schemas.microsoft.com/office/powerpoint/2010/main" val="393930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sz="3200" b="1"/>
              <a:t>Legal Duties of all US Citizens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To serve on a jury if called. Locally a summons will be issued by the Sheriff’s Department ordering you to appear on a certain time and date at the County Courthouse. This will usually last about one week. Most jobs will pay you for jury duty.</a:t>
            </a:r>
          </a:p>
          <a:p>
            <a:pPr marL="609600" indent="-609600"/>
            <a:r>
              <a:rPr lang="en-US" altLang="en-US"/>
              <a:t>To testify in court as a witness</a:t>
            </a:r>
          </a:p>
          <a:p>
            <a:pPr marL="609600" indent="-609600"/>
            <a:r>
              <a:rPr lang="en-US" altLang="en-US"/>
              <a:t>To appear in court as a witness </a:t>
            </a:r>
          </a:p>
        </p:txBody>
      </p:sp>
    </p:spTree>
    <p:extLst>
      <p:ext uri="{BB962C8B-B14F-4D97-AF65-F5344CB8AC3E}">
        <p14:creationId xmlns:p14="http://schemas.microsoft.com/office/powerpoint/2010/main" val="233700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Types of Law </a:t>
            </a:r>
          </a:p>
        </p:txBody>
      </p:sp>
      <p:sp>
        <p:nvSpPr>
          <p:cNvPr id="39941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English Law: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    - </a:t>
            </a:r>
            <a:r>
              <a:rPr lang="en-US" sz="2200" b="1" dirty="0" smtClean="0"/>
              <a:t>Common Law</a:t>
            </a:r>
            <a:r>
              <a:rPr lang="en-US" sz="2200" dirty="0" smtClean="0"/>
              <a:t>: based on traditions and precedent.  Not all laws written down.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    - Trial by jury.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    - Innocent until proven guilty.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US Constitution (</a:t>
            </a:r>
            <a:r>
              <a:rPr lang="en-US" sz="2200" b="1" dirty="0" smtClean="0"/>
              <a:t>Constitutional Law</a:t>
            </a:r>
            <a:r>
              <a:rPr lang="en-US" sz="2200" dirty="0" smtClean="0"/>
              <a:t>):</a:t>
            </a:r>
            <a:endParaRPr lang="en-US" sz="20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	- Titles of nobility outlawed.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	- Specific powers granted to the government.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	- Specific rights guaranteed to citizens. </a:t>
            </a:r>
          </a:p>
        </p:txBody>
      </p:sp>
      <p:pic>
        <p:nvPicPr>
          <p:cNvPr id="39944" name="Picture 8" descr="constitution_quill_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4724400" cy="311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Types of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Criminal Law</a:t>
            </a:r>
            <a:r>
              <a:rPr lang="en-US" sz="2400" dirty="0" smtClean="0"/>
              <a:t>: Prevent people from deliberately or recklessly harming others or other’s property.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Civil Law</a:t>
            </a:r>
            <a:r>
              <a:rPr lang="en-US" sz="2400" dirty="0" smtClean="0"/>
              <a:t>: disputes between people or groups when no law has been broken. Disputes get settled in a court case called a lawsuit.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/>
              <a:t>    - </a:t>
            </a:r>
            <a:r>
              <a:rPr lang="en-US" sz="2400" b="1" dirty="0" smtClean="0"/>
              <a:t>Tort</a:t>
            </a:r>
            <a:r>
              <a:rPr lang="en-US" sz="2400" dirty="0" smtClean="0"/>
              <a:t>: a civil case where injury occurs because of negligence.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/>
              <a:t>    - </a:t>
            </a:r>
            <a:r>
              <a:rPr lang="en-US" sz="2400" b="1" dirty="0" smtClean="0"/>
              <a:t>Family Law</a:t>
            </a:r>
            <a:r>
              <a:rPr lang="en-US" sz="2400" dirty="0" smtClean="0"/>
              <a:t>: Divorce, custody, child support, adoption.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Administrative Law</a:t>
            </a:r>
            <a:r>
              <a:rPr lang="en-US" sz="2400" dirty="0" smtClean="0"/>
              <a:t>: describes how executive agencies of the Federal government function.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Statutory Law</a:t>
            </a:r>
            <a:r>
              <a:rPr lang="en-US" sz="2400" dirty="0" smtClean="0"/>
              <a:t>: laws for states. Ex: speed limits, alcohol laws, food inspection.</a:t>
            </a:r>
          </a:p>
          <a:p>
            <a:pPr>
              <a:lnSpc>
                <a:spcPct val="80000"/>
              </a:lnSpc>
            </a:pPr>
            <a:r>
              <a:rPr lang="en-US" sz="2400" b="1" dirty="0" smtClean="0"/>
              <a:t>International Law</a:t>
            </a:r>
            <a:r>
              <a:rPr lang="en-US" sz="2400" dirty="0" smtClean="0"/>
              <a:t>: deal with geographic areas outside of a single country (oceans) and agreements between two or more countries.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/>
              <a:t>    - The World Court: settles disputes between two or more nations. Also prosecutes war criminals.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705600" cy="1752600"/>
          </a:xfrm>
        </p:spPr>
        <p:txBody>
          <a:bodyPr/>
          <a:lstStyle/>
          <a:p>
            <a:pPr algn="ctr"/>
            <a:r>
              <a:rPr lang="en-US" dirty="0" smtClean="0"/>
              <a:t>Essential Questions: What are the major types of law in the USA and how has the legal system developed over time?  Why is it important for laws to be written down?</a:t>
            </a:r>
            <a:endParaRPr lang="en-US" dirty="0"/>
          </a:p>
        </p:txBody>
      </p:sp>
      <p:sp>
        <p:nvSpPr>
          <p:cNvPr id="14340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533400"/>
            <a:ext cx="7772400" cy="2514600"/>
          </a:xfrm>
        </p:spPr>
        <p:txBody>
          <a:bodyPr/>
          <a:lstStyle/>
          <a:p>
            <a:pPr algn="ctr"/>
            <a:r>
              <a:rPr lang="en-US" dirty="0" smtClean="0">
                <a:latin typeface="Georgia" pitchFamily="18" charset="0"/>
              </a:rPr>
              <a:t>Development of Law &amp; Philosophical Foundations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is Law?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3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John Adams – “In the United States, we will have a government of laws, not of men.”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 smtClean="0"/>
              <a:t>Law</a:t>
            </a:r>
            <a:r>
              <a:rPr lang="en-US" dirty="0" smtClean="0"/>
              <a:t>: a set of rules that allow peaceful living in a society.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These rules are binding on all people (everyone must follow them).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- They are also intended to discourage people from doing bad things.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All people are equal under the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5364" name="Picture 2" descr="http://thebsreport.files.wordpress.com/2009/05/john_ada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4343400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Historical Development of Law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 smtClean="0"/>
              <a:t>Hammurabi’s Code (1750BC)</a:t>
            </a:r>
            <a:r>
              <a:rPr lang="en-US" sz="22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first written set of laws.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If laws are written and posted for all to see, then everyone has to follow the same laws.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Ten Commandments- (1446 BC)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 list of moral and religious principles 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Many principles still used today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Roman Law: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    - </a:t>
            </a:r>
            <a:r>
              <a:rPr lang="en-US" sz="2200" u="sng" dirty="0" smtClean="0"/>
              <a:t>Jurisprudence</a:t>
            </a:r>
            <a:r>
              <a:rPr lang="en-US" sz="2200" dirty="0" smtClean="0"/>
              <a:t>: the study of law. Roman judges studied and interpreted the laws of Rome the same way our judges do today. 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dirty="0" smtClean="0"/>
              <a:t>	- </a:t>
            </a:r>
            <a:r>
              <a:rPr lang="en-US" sz="2200" b="1" dirty="0" smtClean="0"/>
              <a:t>Code of Justinian </a:t>
            </a:r>
            <a:r>
              <a:rPr lang="en-US" sz="2200" dirty="0" smtClean="0"/>
              <a:t>(528 AD): Emperor Justinian of Eastern Roman Empire has all existing laws and decrees written down in a single document.</a:t>
            </a:r>
          </a:p>
        </p:txBody>
      </p:sp>
      <p:pic>
        <p:nvPicPr>
          <p:cNvPr id="16388" name="Picture 2" descr="http://www.qacps.k12.md.us/cms/Teachers/CriseT/Hammura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88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http://img.dailymail.co.uk/i/pix/2008/03_01/mosesHeston2703_468x6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971800"/>
            <a:ext cx="111015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162800" y="2971800"/>
            <a:ext cx="1211207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Historical Development of Law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n-US" sz="2200" dirty="0" smtClean="0"/>
          </a:p>
          <a:p>
            <a:r>
              <a:rPr lang="en-US" sz="2200" b="1" dirty="0" smtClean="0"/>
              <a:t>Draconian Law- 621 BC </a:t>
            </a:r>
          </a:p>
          <a:p>
            <a:pPr lvl="1"/>
            <a:r>
              <a:rPr lang="en-US" sz="2200" dirty="0" smtClean="0"/>
              <a:t>Written by the first lawgiver of ancient Greece</a:t>
            </a:r>
          </a:p>
          <a:p>
            <a:pPr lvl="1"/>
            <a:r>
              <a:rPr lang="en-US" sz="2200" dirty="0" smtClean="0"/>
              <a:t>Laws were harsh and included death penalty for minor offenses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Magna </a:t>
            </a:r>
            <a:r>
              <a:rPr lang="en-US" sz="2200" b="1" dirty="0" err="1" smtClean="0"/>
              <a:t>Carta</a:t>
            </a:r>
            <a:r>
              <a:rPr lang="en-US" sz="2200" b="1" dirty="0" smtClean="0"/>
              <a:t>- 1215 </a:t>
            </a:r>
          </a:p>
          <a:p>
            <a:pPr lvl="1"/>
            <a:r>
              <a:rPr lang="en-US" dirty="0" smtClean="0"/>
              <a:t>England’s first document to check the power of the king </a:t>
            </a:r>
          </a:p>
          <a:p>
            <a:pPr lvl="1"/>
            <a:r>
              <a:rPr lang="en-US" dirty="0" smtClean="0"/>
              <a:t>Declared people could not be deprived or lives, liberty, or property except by judgment of their peers </a:t>
            </a:r>
          </a:p>
          <a:p>
            <a:pPr lvl="1"/>
            <a:r>
              <a:rPr lang="en-US" dirty="0" smtClean="0"/>
              <a:t>This is shown in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of the  US Constitution </a:t>
            </a:r>
            <a:endParaRPr lang="en-US" sz="2200" dirty="0" smtClean="0"/>
          </a:p>
          <a:p>
            <a:r>
              <a:rPr lang="en-US" sz="2200" b="1" dirty="0" smtClean="0"/>
              <a:t>Iroquois Nation Constitution- </a:t>
            </a:r>
            <a:r>
              <a:rPr lang="en-US" b="1" dirty="0" smtClean="0"/>
              <a:t>1500</a:t>
            </a:r>
            <a:endParaRPr lang="en-US" sz="2200" b="1" dirty="0" smtClean="0"/>
          </a:p>
          <a:p>
            <a:pPr lvl="1"/>
            <a:r>
              <a:rPr lang="en-US" dirty="0" smtClean="0"/>
              <a:t>Established a confederacy of nations &amp; participatory government</a:t>
            </a:r>
          </a:p>
          <a:p>
            <a:pPr lvl="1"/>
            <a:r>
              <a:rPr lang="en-US" dirty="0" smtClean="0"/>
              <a:t>Influenced the U.S. Constitution 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2200" dirty="0" smtClean="0"/>
          </a:p>
        </p:txBody>
      </p:sp>
      <p:pic>
        <p:nvPicPr>
          <p:cNvPr id="7" name="Picture 6" descr="greekhistoryofla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676400"/>
            <a:ext cx="889000" cy="106680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5257800"/>
            <a:ext cx="1828800" cy="132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Law In Our Society Today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 b="1"/>
              <a:t>Why we need laws</a:t>
            </a:r>
            <a:endParaRPr lang="en-US" altLang="en-US" sz="2400"/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settle disputes between people. In modern American Law these are known as civil cases. An example is a person being bit by a dog on your property.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discourage wrongdoers—and to set standards that are accepted by the community.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provide order, organization, and protection. An example is a copyright law.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To protect civil liberties. These involve our basic freedoms and equality found in the Bill of Rights. It also protects us against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41729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b="1"/>
              <a:t>Characteristics of Good Laws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Laws should be fair, and applied equally to all</a:t>
            </a:r>
          </a:p>
          <a:p>
            <a:pPr marL="609600" indent="-609600"/>
            <a:r>
              <a:rPr lang="en-US" altLang="en-US"/>
              <a:t>Laws should be reasonable. The punishment should fit the crime</a:t>
            </a:r>
          </a:p>
          <a:p>
            <a:pPr marL="609600" indent="-609600"/>
            <a:r>
              <a:rPr lang="en-US" altLang="en-US"/>
              <a:t>Laws should be enforceable. Citizens must agree to follow. An example of a law that people did not follow was the 18th Amendment.</a:t>
            </a:r>
          </a:p>
          <a:p>
            <a:pPr marL="609600" indent="-609600"/>
            <a:r>
              <a:rPr lang="en-US" altLang="en-US"/>
              <a:t>Laws should be understandable. They should be clear and not confusing </a:t>
            </a:r>
          </a:p>
        </p:txBody>
      </p:sp>
    </p:spTree>
    <p:extLst>
      <p:ext uri="{BB962C8B-B14F-4D97-AF65-F5344CB8AC3E}">
        <p14:creationId xmlns:p14="http://schemas.microsoft.com/office/powerpoint/2010/main" val="18234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sz="2800" b="1">
                <a:latin typeface="Bodoni MT Black" panose="02070A03080606020203" pitchFamily="18" charset="0"/>
              </a:rPr>
              <a:t>Civil Liberties found in the Constitution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200" b="1" u="sng">
                <a:solidFill>
                  <a:srgbClr val="FC5528"/>
                </a:solidFill>
              </a:rPr>
              <a:t>Due Process-</a:t>
            </a:r>
            <a:r>
              <a:rPr lang="en-US" altLang="en-US" sz="2200" b="1"/>
              <a:t> </a:t>
            </a:r>
            <a:r>
              <a:rPr lang="en-US" altLang="en-US" sz="2200"/>
              <a:t>These are procedures that must be followed by the government. EX. Search warrants.</a:t>
            </a:r>
            <a:endParaRPr lang="en-US" altLang="en-US" sz="2200" b="1"/>
          </a:p>
          <a:p>
            <a:pPr marL="609600" indent="-609600">
              <a:lnSpc>
                <a:spcPct val="80000"/>
              </a:lnSpc>
            </a:pPr>
            <a:r>
              <a:rPr lang="en-US" altLang="en-US" sz="2200" b="1" u="sng">
                <a:solidFill>
                  <a:srgbClr val="FC5528"/>
                </a:solidFill>
              </a:rPr>
              <a:t>Habeas Corpus-</a:t>
            </a:r>
            <a:r>
              <a:rPr lang="en-US" altLang="en-US" sz="2200"/>
              <a:t> If you are arrested, you must be charged within 48 hours or be released.</a:t>
            </a:r>
            <a:endParaRPr lang="en-US" altLang="en-US" sz="2200" b="1"/>
          </a:p>
          <a:p>
            <a:pPr marL="609600" indent="-609600">
              <a:lnSpc>
                <a:spcPct val="80000"/>
              </a:lnSpc>
            </a:pPr>
            <a:r>
              <a:rPr lang="en-US" altLang="en-US" sz="2200" b="1" u="sng">
                <a:solidFill>
                  <a:srgbClr val="FC5528"/>
                </a:solidFill>
              </a:rPr>
              <a:t>Bill of Attainder-</a:t>
            </a:r>
            <a:r>
              <a:rPr lang="en-US" altLang="en-US" sz="2200"/>
              <a:t> You cannot be punished without a trial.</a:t>
            </a:r>
            <a:endParaRPr lang="en-US" altLang="en-US" sz="2200" b="1"/>
          </a:p>
          <a:p>
            <a:pPr marL="609600" indent="-609600">
              <a:lnSpc>
                <a:spcPct val="80000"/>
              </a:lnSpc>
            </a:pPr>
            <a:r>
              <a:rPr lang="en-US" altLang="en-US" sz="2200" b="1" u="sng">
                <a:solidFill>
                  <a:srgbClr val="FC5528"/>
                </a:solidFill>
              </a:rPr>
              <a:t>Ex Post Facto-</a:t>
            </a:r>
            <a:r>
              <a:rPr lang="en-US" altLang="en-US" sz="2200"/>
              <a:t> No law written can be retroactive, or made after the fact.</a:t>
            </a:r>
            <a:endParaRPr lang="en-US" altLang="en-US" sz="2200" b="1"/>
          </a:p>
          <a:p>
            <a:pPr marL="609600" indent="-609600">
              <a:lnSpc>
                <a:spcPct val="80000"/>
              </a:lnSpc>
            </a:pPr>
            <a:r>
              <a:rPr lang="en-US" altLang="en-US" sz="2200" b="1" u="sng">
                <a:solidFill>
                  <a:srgbClr val="FC5528"/>
                </a:solidFill>
              </a:rPr>
              <a:t>Equal Protection Under The law-</a:t>
            </a:r>
            <a:r>
              <a:rPr lang="en-US" altLang="en-US" sz="2200" b="1"/>
              <a:t> </a:t>
            </a:r>
            <a:r>
              <a:rPr lang="en-US" altLang="en-US" sz="2200"/>
              <a:t>The </a:t>
            </a:r>
            <a:r>
              <a:rPr lang="en-US" altLang="en-US" sz="2200" b="1"/>
              <a:t>14th Amendment</a:t>
            </a:r>
            <a:r>
              <a:rPr lang="en-US" altLang="en-US" sz="2200"/>
              <a:t> guarantees equality. There will be no discrimination on the basis of race, creed, gender, age, or religion</a:t>
            </a:r>
            <a:r>
              <a:rPr lang="en-US" altLang="en-US" sz="1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039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b="1"/>
              <a:t>Rights of the Accused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300"/>
              <a:t>The basic principle of the American legal system is that </a:t>
            </a:r>
            <a:r>
              <a:rPr lang="en-US" altLang="en-US" sz="2300" b="1" u="sng"/>
              <a:t>you are innocent until proven guilty</a:t>
            </a:r>
            <a:r>
              <a:rPr lang="en-US" altLang="en-US" sz="2300" b="1"/>
              <a:t>.</a:t>
            </a:r>
            <a:endParaRPr lang="en-US" altLang="en-US" sz="2300"/>
          </a:p>
          <a:p>
            <a:pPr marL="609600" indent="-609600">
              <a:lnSpc>
                <a:spcPct val="80000"/>
              </a:lnSpc>
            </a:pPr>
            <a:r>
              <a:rPr lang="en-US" altLang="en-US" sz="2300"/>
              <a:t>You will face a Grand Jury. If there is enough evidence for a trail then you are formally Indicted, or charged with that crime.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300"/>
              <a:t>You have the </a:t>
            </a:r>
            <a:r>
              <a:rPr lang="en-US" altLang="en-US" sz="2300" b="1" u="sng"/>
              <a:t>right against self-incrimination</a:t>
            </a:r>
            <a:r>
              <a:rPr lang="en-US" altLang="en-US" sz="2300"/>
              <a:t>. This right is given to you by the 5th Amendment. You cannot testify against yourself.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300"/>
              <a:t>You have the </a:t>
            </a:r>
            <a:r>
              <a:rPr lang="en-US" altLang="en-US" sz="2300" b="1" u="sng"/>
              <a:t>right to an attorney</a:t>
            </a:r>
            <a:r>
              <a:rPr lang="en-US" altLang="en-US" sz="2300"/>
              <a:t>. This right was made possible for all people by the Supreme Court case of </a:t>
            </a:r>
            <a:r>
              <a:rPr lang="en-US" altLang="en-US" sz="2300" b="1">
                <a:solidFill>
                  <a:srgbClr val="FC5528"/>
                </a:solidFill>
              </a:rPr>
              <a:t>Gideon v. Wainwright</a:t>
            </a:r>
            <a:r>
              <a:rPr lang="en-US" altLang="en-US" sz="2300"/>
              <a:t>. You also have the right to call witnesses. If you are called as a witness you will be served with a subpoena.</a:t>
            </a:r>
          </a:p>
        </p:txBody>
      </p:sp>
    </p:spTree>
    <p:extLst>
      <p:ext uri="{BB962C8B-B14F-4D97-AF65-F5344CB8AC3E}">
        <p14:creationId xmlns:p14="http://schemas.microsoft.com/office/powerpoint/2010/main" val="71339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33547</TotalTime>
  <Words>1181</Words>
  <Application>Microsoft Macintosh PowerPoint</Application>
  <PresentationFormat>On-screen Show (4:3)</PresentationFormat>
  <Paragraphs>86</Paragraphs>
  <Slides>14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Bodoni MT Black</vt:lpstr>
      <vt:lpstr>Calibri</vt:lpstr>
      <vt:lpstr>Constantia</vt:lpstr>
      <vt:lpstr>Georgia</vt:lpstr>
      <vt:lpstr>Wingdings 2</vt:lpstr>
      <vt:lpstr>Arial</vt:lpstr>
      <vt:lpstr>Flow</vt:lpstr>
      <vt:lpstr>Warm Up #10- Legal Systems</vt:lpstr>
      <vt:lpstr>Development of Law &amp; Philosophical Foundations</vt:lpstr>
      <vt:lpstr>What is Law?</vt:lpstr>
      <vt:lpstr>Historical Development of Law</vt:lpstr>
      <vt:lpstr>Historical Development of Law</vt:lpstr>
      <vt:lpstr>Law In Our Society Today</vt:lpstr>
      <vt:lpstr>Characteristics of Good Laws</vt:lpstr>
      <vt:lpstr>Civil Liberties found in the Constitution</vt:lpstr>
      <vt:lpstr>Rights of the Accused</vt:lpstr>
      <vt:lpstr>PowerPoint Presentation</vt:lpstr>
      <vt:lpstr>Punishment and Fines</vt:lpstr>
      <vt:lpstr>Legal Duties of all US Citizens</vt:lpstr>
      <vt:lpstr>Types of Law </vt:lpstr>
      <vt:lpstr>Types of Law</vt:lpstr>
    </vt:vector>
  </TitlesOfParts>
  <Company>Wake County Schools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Rights and Responsibilities</dc:title>
  <dc:creator>WCPSS</dc:creator>
  <cp:lastModifiedBy>Microsoft Office User</cp:lastModifiedBy>
  <cp:revision>99</cp:revision>
  <cp:lastPrinted>2016-10-17T15:35:19Z</cp:lastPrinted>
  <dcterms:created xsi:type="dcterms:W3CDTF">2011-10-31T13:59:12Z</dcterms:created>
  <dcterms:modified xsi:type="dcterms:W3CDTF">2018-10-15T02:53:57Z</dcterms:modified>
</cp:coreProperties>
</file>