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3" r:id="rId3"/>
    <p:sldId id="264" r:id="rId4"/>
    <p:sldId id="266" r:id="rId5"/>
    <p:sldId id="267" r:id="rId6"/>
    <p:sldId id="268" r:id="rId7"/>
    <p:sldId id="269" r:id="rId8"/>
    <p:sldId id="270" r:id="rId9"/>
    <p:sldId id="273" r:id="rId10"/>
    <p:sldId id="271" r:id="rId11"/>
    <p:sldId id="272" r:id="rId12"/>
    <p:sldId id="274" r:id="rId13"/>
    <p:sldId id="27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9"/>
    <p:restoredTop sz="91753"/>
  </p:normalViewPr>
  <p:slideViewPr>
    <p:cSldViewPr>
      <p:cViewPr varScale="1">
        <p:scale>
          <a:sx n="58" d="100"/>
          <a:sy n="58" d="100"/>
        </p:scale>
        <p:origin x="101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F7CF1A-6C7C-4744-AA05-A439480A20B7}" type="datetimeFigureOut">
              <a:rPr lang="en-US" smtClean="0"/>
              <a:t>2/3/17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DE3F2A-F71F-4A43-B2D7-F57C5BC669E6}" type="slidenum">
              <a:rPr lang="en-US" smtClean="0"/>
              <a:t>‹#›</a:t>
            </a:fld>
            <a:endParaRPr lang="en-US"/>
          </a:p>
        </p:txBody>
      </p:sp>
    </p:spTree>
    <p:extLst>
      <p:ext uri="{BB962C8B-B14F-4D97-AF65-F5344CB8AC3E}">
        <p14:creationId xmlns:p14="http://schemas.microsoft.com/office/powerpoint/2010/main" val="932493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95F2E711-6560-4A1C-B6BC-C0D05D9031C6}" type="datetimeFigureOut">
              <a:rPr lang="en-US"/>
              <a:pPr/>
              <a:t>2/3/17</a:t>
            </a:fld>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9E859929-6940-4C64-9326-26FF62E8E6BD}" type="slidenum">
              <a:rPr lang="en-US"/>
              <a:pPr/>
              <a:t>‹#›</a:t>
            </a:fld>
            <a:endParaRPr lang="en-US"/>
          </a:p>
        </p:txBody>
      </p:sp>
    </p:spTree>
    <p:extLst>
      <p:ext uri="{BB962C8B-B14F-4D97-AF65-F5344CB8AC3E}">
        <p14:creationId xmlns:p14="http://schemas.microsoft.com/office/powerpoint/2010/main" val="13851945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4968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7760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5482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2740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136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505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5996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3264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4021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89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269A4B9-C4FE-4EB8-A69A-ACD19F562523}" type="datetimeFigureOut">
              <a:rPr lang="en-US"/>
              <a:pPr>
                <a:defRPr/>
              </a:pPr>
              <a:t>2/3/17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E83B7AC-1BAD-44CC-9CD9-77BF14E5312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72D47A3-1652-43B7-9E05-4EB907502505}"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165EA3-3AF9-48F1-A3DC-17202DF2D5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82425AB-539F-4AC1-A047-50125B1C5ADA}"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C03CA1-D3EB-472F-87D0-84066FB119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B1ACA8-4805-4F9A-AE13-CEF0A68F686D}"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E0E194-D54E-4E84-A884-702C8C030F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76E279-ED7B-4F34-86B3-4A5E42F259C0}" type="datetimeFigureOut">
              <a:rPr lang="en-US"/>
              <a:pPr>
                <a:defRPr/>
              </a:pPr>
              <a:t>2/3/17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F52C98-CE62-42C9-AC5A-4DD75172CA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1104792-5578-4DC5-BBDF-F1D398854205}" type="datetimeFigureOut">
              <a:rPr lang="en-US"/>
              <a:pPr>
                <a:defRPr/>
              </a:pPr>
              <a:t>2/3/17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192B221-883C-40BC-A050-DF2F4C384A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97ED6F8-E300-4757-B086-9F1E89CED01B}" type="datetimeFigureOut">
              <a:rPr lang="en-US"/>
              <a:pPr>
                <a:defRPr/>
              </a:pPr>
              <a:t>2/3/17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F65C24D-818F-443D-B107-1CAB133900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6A379E4-CC5D-47FB-9A5D-C509ADA32C13}" type="datetimeFigureOut">
              <a:rPr lang="en-US"/>
              <a:pPr>
                <a:defRPr/>
              </a:pPr>
              <a:t>2/3/17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C66744F-81E1-4BAC-A393-12D4ABB99F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1282C9-DF1A-497D-A2DC-79DFEAD10970}" type="datetimeFigureOut">
              <a:rPr lang="en-US"/>
              <a:pPr>
                <a:defRPr/>
              </a:pPr>
              <a:t>2/3/17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E68CC1B-CA5D-445E-9D52-5E434259D6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5D942D2-D289-4D45-BE24-6F2A735646F3}" type="datetimeFigureOut">
              <a:rPr lang="en-US"/>
              <a:pPr>
                <a:defRPr/>
              </a:pPr>
              <a:t>2/3/17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B70DC27-BB9C-4DAE-93B9-A8D2E2DC66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3E0E325-C7CC-44B1-BF9B-D216BC8BF2B0}" type="datetimeFigureOut">
              <a:rPr lang="en-US"/>
              <a:pPr>
                <a:defRPr/>
              </a:pPr>
              <a:t>2/3/17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6FF3776-1B34-49EE-87AC-8F35C32DFD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D55D514-FB99-4F33-A9E8-604538EE85D6}" type="datetimeFigureOut">
              <a:rPr lang="en-US"/>
              <a:pPr>
                <a:defRPr/>
              </a:pPr>
              <a:t>2/3/17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151690F-8A1B-4FBA-BD21-76D7E34A0F3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304800" y="2057400"/>
            <a:ext cx="8382000" cy="3200400"/>
          </a:xfrm>
        </p:spPr>
        <p:txBody>
          <a:bodyPr/>
          <a:lstStyle/>
          <a:p>
            <a:pPr marR="0" algn="ctr"/>
            <a:r>
              <a:rPr lang="en-US" sz="4000" b="1" smtClean="0"/>
              <a:t>The Constitutional Convention</a:t>
            </a:r>
          </a:p>
          <a:p>
            <a:pPr marR="0" algn="ctr"/>
            <a:endParaRPr lang="en-US" smtClean="0"/>
          </a:p>
          <a:p>
            <a:pPr marR="0" algn="ctr"/>
            <a:r>
              <a:rPr lang="en-US" smtClean="0"/>
              <a:t>How did the American colonists attempt to fix the problems of the Articles of Confederation?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Ratification of the New Constitution</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Ratify = Approve</a:t>
            </a:r>
          </a:p>
          <a:p>
            <a:pPr marL="274320" indent="-274320" fontAlgn="auto">
              <a:spcAft>
                <a:spcPts val="0"/>
              </a:spcAft>
              <a:buClr>
                <a:schemeClr val="accent3"/>
              </a:buClr>
              <a:buFont typeface="Wingdings 2"/>
              <a:buChar char=""/>
              <a:defRPr/>
            </a:pPr>
            <a:r>
              <a:rPr lang="en-US" dirty="0" smtClean="0"/>
              <a:t>¾ of states (9 out of 13) must ratify the Constitution before it will take effect</a:t>
            </a:r>
          </a:p>
          <a:p>
            <a:pPr marL="274320" indent="-274320" fontAlgn="auto">
              <a:spcAft>
                <a:spcPts val="0"/>
              </a:spcAft>
              <a:buClr>
                <a:schemeClr val="accent3"/>
              </a:buClr>
              <a:buFont typeface="Wingdings 2"/>
              <a:buChar char=""/>
              <a:defRPr/>
            </a:pPr>
            <a:r>
              <a:rPr lang="en-US" u="sng" dirty="0" smtClean="0"/>
              <a:t>Federalists:</a:t>
            </a:r>
            <a:r>
              <a:rPr lang="en-US" dirty="0" smtClean="0"/>
              <a:t> Group that supports ratification. Named for the concept of Federalism </a:t>
            </a:r>
            <a:r>
              <a:rPr lang="en-US" dirty="0" err="1" smtClean="0">
                <a:sym typeface="Wingdings"/>
              </a:rPr>
              <a:t></a:t>
            </a:r>
            <a:r>
              <a:rPr lang="en-US" dirty="0" smtClean="0"/>
              <a:t> a system of government where the national a state governments share power</a:t>
            </a:r>
          </a:p>
          <a:p>
            <a:pPr marL="274320" indent="-274320" fontAlgn="auto">
              <a:spcAft>
                <a:spcPts val="0"/>
              </a:spcAft>
              <a:buClr>
                <a:schemeClr val="accent3"/>
              </a:buClr>
              <a:buFont typeface="Wingdings 2"/>
              <a:buChar char=""/>
              <a:defRPr/>
            </a:pPr>
            <a:r>
              <a:rPr lang="en-US" u="sng" dirty="0" smtClean="0"/>
              <a:t>Anti-Federalists:</a:t>
            </a:r>
            <a:r>
              <a:rPr lang="en-US" dirty="0" smtClean="0"/>
              <a:t> Group that opposes the Constitution. Anti-Federalists believe the Constitution makes the national government too powerful and does not adequately protect citizens.</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457200"/>
            <a:ext cx="8229600" cy="1143000"/>
          </a:xfrm>
        </p:spPr>
        <p:txBody>
          <a:bodyPr/>
          <a:lstStyle/>
          <a:p>
            <a:r>
              <a:rPr lang="en-US" smtClean="0"/>
              <a:t>Finally Ratified…</a:t>
            </a:r>
          </a:p>
        </p:txBody>
      </p:sp>
      <p:sp>
        <p:nvSpPr>
          <p:cNvPr id="4" name="Content Placeholder 3"/>
          <p:cNvSpPr>
            <a:spLocks noGrp="1"/>
          </p:cNvSpPr>
          <p:nvPr>
            <p:ph sz="half" idx="2"/>
          </p:nvPr>
        </p:nvSpPr>
        <p:spPr>
          <a:xfrm>
            <a:off x="4648200" y="1066800"/>
            <a:ext cx="4038600" cy="5715000"/>
          </a:xfrm>
        </p:spPr>
        <p:txBody>
          <a:bodyPr>
            <a:normAutofit/>
          </a:bodyPr>
          <a:lstStyle/>
          <a:p>
            <a:pPr>
              <a:lnSpc>
                <a:spcPct val="80000"/>
              </a:lnSpc>
            </a:pPr>
            <a:r>
              <a:rPr lang="en-US" dirty="0" smtClean="0"/>
              <a:t>After a year of arguing, the Federalists agree to add a Bill of Rights to the Constitution if the Anti-Federalists will support ratification</a:t>
            </a:r>
          </a:p>
          <a:p>
            <a:pPr>
              <a:lnSpc>
                <a:spcPct val="80000"/>
              </a:lnSpc>
            </a:pPr>
            <a:r>
              <a:rPr lang="en-US" dirty="0" smtClean="0"/>
              <a:t>July 21, 1788: New Hampshire becomes the 9</a:t>
            </a:r>
            <a:r>
              <a:rPr lang="en-US" baseline="30000" dirty="0" smtClean="0"/>
              <a:t>th</a:t>
            </a:r>
            <a:r>
              <a:rPr lang="en-US" dirty="0" smtClean="0"/>
              <a:t> state to ratify the Constitution and it becomes the official plan of government for the USA.</a:t>
            </a:r>
          </a:p>
          <a:p>
            <a:pPr>
              <a:lnSpc>
                <a:spcPct val="80000"/>
              </a:lnSpc>
            </a:pPr>
            <a:r>
              <a:rPr lang="en-US" dirty="0" smtClean="0"/>
              <a:t>NC did not ratify until over a year </a:t>
            </a:r>
            <a:r>
              <a:rPr lang="en-US" smtClean="0"/>
              <a:t>later. </a:t>
            </a:r>
            <a:r>
              <a:rPr lang="en-US" dirty="0" smtClean="0"/>
              <a:t>We were the next to last of the original states to ratify.</a:t>
            </a:r>
          </a:p>
          <a:p>
            <a:pPr>
              <a:lnSpc>
                <a:spcPct val="80000"/>
              </a:lnSpc>
            </a:pPr>
            <a:endParaRPr lang="en-US" sz="2200" dirty="0" smtClean="0"/>
          </a:p>
        </p:txBody>
      </p:sp>
      <p:pic>
        <p:nvPicPr>
          <p:cNvPr id="29700" name="Picture 2" descr="http://amhist.ist.unomaha.edu/module_files/fx12_states_fight_over_ratification_of_the_constitution.jpg"/>
          <p:cNvPicPr>
            <a:picLocks noChangeAspect="1" noChangeArrowheads="1"/>
          </p:cNvPicPr>
          <p:nvPr/>
        </p:nvPicPr>
        <p:blipFill>
          <a:blip r:embed="rId3"/>
          <a:srcRect/>
          <a:stretch>
            <a:fillRect/>
          </a:stretch>
        </p:blipFill>
        <p:spPr bwMode="auto">
          <a:xfrm>
            <a:off x="381000" y="1828800"/>
            <a:ext cx="3657600" cy="4845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Federalist/Anti-Federalist Practice</a:t>
            </a:r>
            <a:endParaRPr lang="en-US" dirty="0"/>
          </a:p>
        </p:txBody>
      </p:sp>
      <p:sp>
        <p:nvSpPr>
          <p:cNvPr id="7" name="Content Placeholder 6"/>
          <p:cNvSpPr>
            <a:spLocks noGrp="1"/>
          </p:cNvSpPr>
          <p:nvPr>
            <p:ph sz="half" idx="1"/>
          </p:nvPr>
        </p:nvSpPr>
        <p:spPr/>
        <p:txBody>
          <a:bodyPr/>
          <a:lstStyle/>
          <a:p>
            <a:r>
              <a:rPr lang="en-US" dirty="0" smtClean="0"/>
              <a:t>Supported new Constitution</a:t>
            </a:r>
          </a:p>
          <a:p>
            <a:r>
              <a:rPr lang="en-US" dirty="0" smtClean="0"/>
              <a:t>Only small, local govt. can ensure rights/freedoms</a:t>
            </a:r>
          </a:p>
          <a:p>
            <a:r>
              <a:rPr lang="en-US" dirty="0" smtClean="0"/>
              <a:t>National gov. should be strong</a:t>
            </a:r>
          </a:p>
          <a:p>
            <a:r>
              <a:rPr lang="en-US" dirty="0" smtClean="0"/>
              <a:t>There should be no national army during peacetime</a:t>
            </a:r>
            <a:endParaRPr lang="en-US" dirty="0"/>
          </a:p>
        </p:txBody>
      </p:sp>
      <p:sp>
        <p:nvSpPr>
          <p:cNvPr id="8" name="Content Placeholder 7"/>
          <p:cNvSpPr>
            <a:spLocks noGrp="1"/>
          </p:cNvSpPr>
          <p:nvPr>
            <p:ph sz="half" idx="2"/>
          </p:nvPr>
        </p:nvSpPr>
        <p:spPr/>
        <p:txBody>
          <a:bodyPr/>
          <a:lstStyle/>
          <a:p>
            <a:r>
              <a:rPr lang="en-US" dirty="0" smtClean="0"/>
              <a:t>A Bill of Rights is needed to protect freedoms</a:t>
            </a:r>
          </a:p>
          <a:p>
            <a:r>
              <a:rPr lang="en-US" dirty="0" smtClean="0"/>
              <a:t>Alexander Hamilton, James Madison, John Jay</a:t>
            </a:r>
          </a:p>
          <a:p>
            <a:r>
              <a:rPr lang="en-US" dirty="0" smtClean="0"/>
              <a:t>Feared the Const. created too powerful a fed gov.</a:t>
            </a:r>
          </a:p>
          <a:p>
            <a:r>
              <a:rPr lang="en-US" dirty="0" smtClean="0"/>
              <a:t>US should be able to provide for common defense at all times</a:t>
            </a:r>
            <a:endParaRPr lang="en-US" dirty="0"/>
          </a:p>
        </p:txBody>
      </p:sp>
    </p:spTree>
    <p:extLst>
      <p:ext uri="{BB962C8B-B14F-4D97-AF65-F5344CB8AC3E}">
        <p14:creationId xmlns:p14="http://schemas.microsoft.com/office/powerpoint/2010/main" val="464045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Federalist Papers (#10/#71)</a:t>
            </a:r>
            <a:endParaRPr lang="en-US" dirty="0"/>
          </a:p>
        </p:txBody>
      </p:sp>
      <p:sp>
        <p:nvSpPr>
          <p:cNvPr id="6" name="Content Placeholder 5"/>
          <p:cNvSpPr>
            <a:spLocks noGrp="1"/>
          </p:cNvSpPr>
          <p:nvPr>
            <p:ph idx="1"/>
          </p:nvPr>
        </p:nvSpPr>
        <p:spPr/>
        <p:txBody>
          <a:bodyPr/>
          <a:lstStyle/>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What Anti-Federalist concern is Madison addressing in Federalist #10?</a:t>
            </a:r>
          </a:p>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How does Madison refute that concern?</a:t>
            </a:r>
          </a:p>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What Anti-Federalist concern is addressed by Alexander Hamilton in Federalist #71?</a:t>
            </a:r>
          </a:p>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What relationship does he place between one’s time in office and effectiveness at their job?</a:t>
            </a:r>
          </a:p>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How does a four-year term impact the President’s relationship with the legislature?</a:t>
            </a:r>
          </a:p>
          <a:p>
            <a:pPr marL="514350" marR="0" lvl="0" indent="-514350" defTabSz="914400" eaLnBrk="1" fontAlgn="auto" latinLnBrk="0" hangingPunct="1">
              <a:lnSpc>
                <a:spcPct val="100000"/>
              </a:lnSpc>
              <a:spcBef>
                <a:spcPts val="0"/>
              </a:spcBef>
              <a:spcAft>
                <a:spcPts val="0"/>
              </a:spcAft>
              <a:buClrTx/>
              <a:buSzTx/>
              <a:buFontTx/>
              <a:buAutoNum type="arabicParenR"/>
              <a:tabLst/>
              <a:defRPr/>
            </a:pPr>
            <a:r>
              <a:rPr lang="en-US" dirty="0" smtClean="0"/>
              <a:t>What does Hamilton think would happen if a term was longer than four years?</a:t>
            </a:r>
            <a:endParaRPr lang="en-US" dirty="0"/>
          </a:p>
        </p:txBody>
      </p:sp>
    </p:spTree>
    <p:extLst>
      <p:ext uri="{BB962C8B-B14F-4D97-AF65-F5344CB8AC3E}">
        <p14:creationId xmlns:p14="http://schemas.microsoft.com/office/powerpoint/2010/main" val="181721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fontAlgn="auto">
              <a:spcAft>
                <a:spcPts val="0"/>
              </a:spcAft>
              <a:defRPr/>
            </a:pPr>
            <a:r>
              <a:rPr lang="en-US" dirty="0" smtClean="0"/>
              <a:t>Problems Facing the Young Nation</a:t>
            </a:r>
            <a:endParaRPr lang="en-US" dirty="0"/>
          </a:p>
        </p:txBody>
      </p:sp>
      <p:sp>
        <p:nvSpPr>
          <p:cNvPr id="4" name="Content Placeholder 3"/>
          <p:cNvSpPr>
            <a:spLocks noGrp="1"/>
          </p:cNvSpPr>
          <p:nvPr>
            <p:ph sz="half" idx="2"/>
          </p:nvPr>
        </p:nvSpPr>
        <p:spPr>
          <a:xfrm>
            <a:off x="4876800" y="1600200"/>
            <a:ext cx="4038600" cy="4740275"/>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Just like the British in the French &amp; Indian War, the USA faced a very high debt after the Revolutionary War</a:t>
            </a:r>
          </a:p>
          <a:p>
            <a:pPr marL="274320" indent="-274320" fontAlgn="auto">
              <a:spcAft>
                <a:spcPts val="0"/>
              </a:spcAft>
              <a:buClr>
                <a:schemeClr val="accent3"/>
              </a:buClr>
              <a:buFont typeface="Wingdings 2"/>
              <a:buChar char=""/>
              <a:defRPr/>
            </a:pPr>
            <a:r>
              <a:rPr lang="en-US" dirty="0" smtClean="0"/>
              <a:t>The national government could not impose taxes, so the individual states placed high taxes on their citizens. This caused many businesses to fail, and many people lost their property because they could not pay back their loans.</a:t>
            </a:r>
          </a:p>
          <a:p>
            <a:pPr marL="274320" indent="-274320" fontAlgn="auto">
              <a:spcAft>
                <a:spcPts val="0"/>
              </a:spcAft>
              <a:buClr>
                <a:schemeClr val="accent3"/>
              </a:buClr>
              <a:buFont typeface="Wingdings 2"/>
              <a:buChar char=""/>
              <a:defRPr/>
            </a:pPr>
            <a:endParaRPr lang="en-US" dirty="0"/>
          </a:p>
        </p:txBody>
      </p:sp>
      <p:pic>
        <p:nvPicPr>
          <p:cNvPr id="20484" name="Picture 2" descr="http://www.musterfieldfarm.com/images/Farming/Icon-Farm%20Scene_small.jpeg"/>
          <p:cNvPicPr>
            <a:picLocks noChangeAspect="1" noChangeArrowheads="1"/>
          </p:cNvPicPr>
          <p:nvPr/>
        </p:nvPicPr>
        <p:blipFill>
          <a:blip r:embed="rId3"/>
          <a:srcRect/>
          <a:stretch>
            <a:fillRect/>
          </a:stretch>
        </p:blipFill>
        <p:spPr bwMode="auto">
          <a:xfrm>
            <a:off x="152400" y="1676400"/>
            <a:ext cx="4708525" cy="350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381000"/>
            <a:ext cx="8229600" cy="1143000"/>
          </a:xfrm>
        </p:spPr>
        <p:txBody>
          <a:bodyPr/>
          <a:lstStyle/>
          <a:p>
            <a:r>
              <a:rPr lang="en-US" smtClean="0"/>
              <a:t>Shays’ Rebellion</a:t>
            </a:r>
          </a:p>
        </p:txBody>
      </p:sp>
      <p:sp>
        <p:nvSpPr>
          <p:cNvPr id="3" name="Content Placeholder 2"/>
          <p:cNvSpPr>
            <a:spLocks noGrp="1"/>
          </p:cNvSpPr>
          <p:nvPr>
            <p:ph sz="half" idx="1"/>
          </p:nvPr>
        </p:nvSpPr>
        <p:spPr>
          <a:xfrm>
            <a:off x="457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Daniel Shays lost his farm in Massachusetts and then raised an army that marched through the countryside. They tried to prevent farms from being seized by the courts.  </a:t>
            </a:r>
          </a:p>
          <a:p>
            <a:pPr marL="274320" indent="-274320" fontAlgn="auto">
              <a:spcAft>
                <a:spcPts val="0"/>
              </a:spcAft>
              <a:buClr>
                <a:schemeClr val="accent3"/>
              </a:buClr>
              <a:buFont typeface="Wingdings 2"/>
              <a:buChar char=""/>
              <a:defRPr/>
            </a:pPr>
            <a:r>
              <a:rPr lang="en-US" dirty="0" smtClean="0"/>
              <a:t>The national government had a very difficult time stopping the rebellion, and people began to think that the government was too weak to protect them.</a:t>
            </a:r>
            <a:endParaRPr lang="en-US" dirty="0"/>
          </a:p>
        </p:txBody>
      </p:sp>
      <p:pic>
        <p:nvPicPr>
          <p:cNvPr id="21508" name="Picture 2" descr="http://upload.wikimedia.org/wikipedia/en/d/d7/Shays.jpg"/>
          <p:cNvPicPr>
            <a:picLocks noChangeAspect="1" noChangeArrowheads="1"/>
          </p:cNvPicPr>
          <p:nvPr/>
        </p:nvPicPr>
        <p:blipFill>
          <a:blip r:embed="rId3"/>
          <a:srcRect/>
          <a:stretch>
            <a:fillRect/>
          </a:stretch>
        </p:blipFill>
        <p:spPr bwMode="auto">
          <a:xfrm>
            <a:off x="4572000" y="1752600"/>
            <a:ext cx="3657600" cy="4910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normAutofit fontScale="90000"/>
          </a:bodyPr>
          <a:lstStyle/>
          <a:p>
            <a:pPr fontAlgn="auto">
              <a:spcAft>
                <a:spcPts val="0"/>
              </a:spcAft>
              <a:defRPr/>
            </a:pPr>
            <a:r>
              <a:rPr lang="en-US" dirty="0" smtClean="0"/>
              <a:t>Constitutional Convention 1787</a:t>
            </a:r>
            <a:br>
              <a:rPr lang="en-US" dirty="0" smtClean="0"/>
            </a:br>
            <a:endParaRPr lang="en-US" dirty="0"/>
          </a:p>
        </p:txBody>
      </p:sp>
      <p:sp>
        <p:nvSpPr>
          <p:cNvPr id="3" name="Content Placeholder 2"/>
          <p:cNvSpPr>
            <a:spLocks noGrp="1"/>
          </p:cNvSpPr>
          <p:nvPr>
            <p:ph sz="half" idx="1"/>
          </p:nvPr>
        </p:nvSpPr>
        <p:spPr>
          <a:xfrm>
            <a:off x="0" y="1371600"/>
            <a:ext cx="4038600" cy="4983163"/>
          </a:xfrm>
        </p:spPr>
        <p:txBody>
          <a:bodyPr>
            <a:normAutofit fontScale="92500"/>
          </a:bodyPr>
          <a:lstStyle/>
          <a:p>
            <a:pPr marL="274320" indent="-274320" fontAlgn="auto">
              <a:spcAft>
                <a:spcPts val="0"/>
              </a:spcAft>
              <a:buClr>
                <a:schemeClr val="accent3"/>
              </a:buClr>
              <a:buFont typeface="Wingdings 2"/>
              <a:buChar char=""/>
              <a:defRPr/>
            </a:pPr>
            <a:r>
              <a:rPr lang="en-US" dirty="0" smtClean="0"/>
              <a:t>Delegates from 12 states meet in Philadelphia to revise the Articles of Confederation. They quickly decide to throw out the Articles and start over.</a:t>
            </a:r>
          </a:p>
          <a:p>
            <a:pPr marL="274320" indent="-274320" fontAlgn="auto">
              <a:spcAft>
                <a:spcPts val="0"/>
              </a:spcAft>
              <a:buClr>
                <a:schemeClr val="accent3"/>
              </a:buClr>
              <a:buFont typeface="Wingdings 2"/>
              <a:buChar char=""/>
              <a:defRPr/>
            </a:pPr>
            <a:r>
              <a:rPr lang="en-US" dirty="0" smtClean="0"/>
              <a:t>They made George Washington the head of the convention and decided to keep everything they were doing secret during the convention.</a:t>
            </a:r>
          </a:p>
        </p:txBody>
      </p:sp>
      <p:pic>
        <p:nvPicPr>
          <p:cNvPr id="23556" name="Picture 2" descr="http://www.historyteacher.net/AHAP/WebQuests/WQ-ConstitutionalConvention/ConstituitonalConventionPtg.jpg"/>
          <p:cNvPicPr>
            <a:picLocks noChangeAspect="1" noChangeArrowheads="1"/>
          </p:cNvPicPr>
          <p:nvPr/>
        </p:nvPicPr>
        <p:blipFill>
          <a:blip r:embed="rId3"/>
          <a:srcRect/>
          <a:stretch>
            <a:fillRect/>
          </a:stretch>
        </p:blipFill>
        <p:spPr bwMode="auto">
          <a:xfrm>
            <a:off x="4049713" y="1600200"/>
            <a:ext cx="5094287" cy="335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419600" y="228600"/>
            <a:ext cx="4495800" cy="1619250"/>
          </a:xfrm>
        </p:spPr>
        <p:txBody>
          <a:bodyPr/>
          <a:lstStyle/>
          <a:p>
            <a:r>
              <a:rPr lang="en-US" smtClean="0"/>
              <a:t>Two Competing Plans</a:t>
            </a:r>
          </a:p>
        </p:txBody>
      </p:sp>
      <p:sp>
        <p:nvSpPr>
          <p:cNvPr id="4" name="Content Placeholder 3"/>
          <p:cNvSpPr>
            <a:spLocks noGrp="1"/>
          </p:cNvSpPr>
          <p:nvPr>
            <p:ph sz="half" idx="2"/>
          </p:nvPr>
        </p:nvSpPr>
        <p:spPr>
          <a:xfrm>
            <a:off x="4648200" y="1920875"/>
            <a:ext cx="4038600" cy="4433888"/>
          </a:xfrm>
        </p:spPr>
        <p:txBody>
          <a:bodyPr>
            <a:normAutofit fontScale="85000" lnSpcReduction="10000"/>
          </a:bodyPr>
          <a:lstStyle/>
          <a:p>
            <a:pPr marL="274320" indent="-274320" fontAlgn="auto">
              <a:spcAft>
                <a:spcPts val="0"/>
              </a:spcAft>
              <a:buClr>
                <a:schemeClr val="accent3"/>
              </a:buClr>
              <a:buFont typeface="Wingdings 2"/>
              <a:buChar char=""/>
              <a:defRPr/>
            </a:pPr>
            <a:r>
              <a:rPr lang="en-US" u="sng" dirty="0" smtClean="0"/>
              <a:t>Virginia Plan:</a:t>
            </a:r>
            <a:r>
              <a:rPr lang="en-US" dirty="0" smtClean="0"/>
              <a:t> supported by states with a large population</a:t>
            </a:r>
          </a:p>
          <a:p>
            <a:pPr marL="274320" indent="-274320" fontAlgn="auto">
              <a:spcAft>
                <a:spcPts val="0"/>
              </a:spcAft>
              <a:buClr>
                <a:schemeClr val="accent3"/>
              </a:buClr>
              <a:buFont typeface="Wingdings 2"/>
              <a:buNone/>
              <a:defRPr/>
            </a:pPr>
            <a:r>
              <a:rPr lang="en-US" dirty="0" smtClean="0"/>
              <a:t>    1. Bicameral legislature</a:t>
            </a:r>
          </a:p>
          <a:p>
            <a:pPr marL="274320" indent="-274320" fontAlgn="auto">
              <a:spcAft>
                <a:spcPts val="0"/>
              </a:spcAft>
              <a:buClr>
                <a:schemeClr val="accent3"/>
              </a:buClr>
              <a:buFont typeface="Wingdings 2"/>
              <a:buNone/>
              <a:defRPr/>
            </a:pPr>
            <a:r>
              <a:rPr lang="en-US" dirty="0" smtClean="0"/>
              <a:t>    2. Representation based on population: large states have more representatives and more power.</a:t>
            </a:r>
          </a:p>
          <a:p>
            <a:pPr marL="274320" indent="-274320" fontAlgn="auto">
              <a:spcAft>
                <a:spcPts val="0"/>
              </a:spcAft>
              <a:buClr>
                <a:schemeClr val="accent3"/>
              </a:buClr>
              <a:buFont typeface="Wingdings 2"/>
              <a:buChar char=""/>
              <a:defRPr/>
            </a:pPr>
            <a:r>
              <a:rPr lang="en-US" u="sng" dirty="0" smtClean="0"/>
              <a:t>New Jersey Plan:</a:t>
            </a:r>
            <a:r>
              <a:rPr lang="en-US" dirty="0" smtClean="0"/>
              <a:t> supported by states with a small population</a:t>
            </a:r>
          </a:p>
          <a:p>
            <a:pPr marL="274320" indent="-274320" fontAlgn="auto">
              <a:spcAft>
                <a:spcPts val="0"/>
              </a:spcAft>
              <a:buClr>
                <a:schemeClr val="accent3"/>
              </a:buClr>
              <a:buNone/>
              <a:defRPr/>
            </a:pPr>
            <a:r>
              <a:rPr lang="en-US" dirty="0" smtClean="0"/>
              <a:t>	1. Unicameral Legislature</a:t>
            </a:r>
          </a:p>
          <a:p>
            <a:pPr marL="274320" indent="-274320" fontAlgn="auto">
              <a:spcAft>
                <a:spcPts val="0"/>
              </a:spcAft>
              <a:buClr>
                <a:schemeClr val="accent3"/>
              </a:buClr>
              <a:buNone/>
              <a:defRPr/>
            </a:pPr>
            <a:r>
              <a:rPr lang="en-US" dirty="0" smtClean="0"/>
              <a:t>	2. Equal Representation: 1 state, 1 vote</a:t>
            </a:r>
          </a:p>
          <a:p>
            <a:pPr marL="274320" indent="-274320" fontAlgn="auto">
              <a:spcAft>
                <a:spcPts val="0"/>
              </a:spcAft>
              <a:buClr>
                <a:schemeClr val="accent3"/>
              </a:buClr>
              <a:buFont typeface="Wingdings 2"/>
              <a:buChar char=""/>
              <a:defRPr/>
            </a:pPr>
            <a:endParaRPr lang="en-US" dirty="0"/>
          </a:p>
        </p:txBody>
      </p:sp>
      <p:pic>
        <p:nvPicPr>
          <p:cNvPr id="24580" name="Picture 2" descr="Map of the English Colonies Before 1763"/>
          <p:cNvPicPr>
            <a:picLocks noChangeAspect="1" noChangeArrowheads="1"/>
          </p:cNvPicPr>
          <p:nvPr/>
        </p:nvPicPr>
        <p:blipFill>
          <a:blip r:embed="rId3"/>
          <a:srcRect/>
          <a:stretch>
            <a:fillRect/>
          </a:stretch>
        </p:blipFill>
        <p:spPr bwMode="auto">
          <a:xfrm>
            <a:off x="228600" y="381000"/>
            <a:ext cx="4076700" cy="624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28600"/>
            <a:ext cx="8229600" cy="1143000"/>
          </a:xfrm>
        </p:spPr>
        <p:txBody>
          <a:bodyPr/>
          <a:lstStyle/>
          <a:p>
            <a:r>
              <a:rPr lang="en-US" dirty="0" smtClean="0"/>
              <a:t>Compromises</a:t>
            </a:r>
          </a:p>
        </p:txBody>
      </p:sp>
      <p:sp>
        <p:nvSpPr>
          <p:cNvPr id="3" name="Content Placeholder 2"/>
          <p:cNvSpPr>
            <a:spLocks noGrp="1"/>
          </p:cNvSpPr>
          <p:nvPr>
            <p:ph idx="1"/>
          </p:nvPr>
        </p:nvSpPr>
        <p:spPr>
          <a:xfrm>
            <a:off x="457200" y="1447800"/>
            <a:ext cx="8229600" cy="5029199"/>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Delegates from the small states threaten to leave the convention</a:t>
            </a:r>
          </a:p>
          <a:p>
            <a:pPr marL="274320" indent="-274320" fontAlgn="auto">
              <a:spcAft>
                <a:spcPts val="0"/>
              </a:spcAft>
              <a:buClr>
                <a:schemeClr val="accent3"/>
              </a:buClr>
              <a:buFont typeface="Wingdings 2"/>
              <a:buChar char=""/>
              <a:defRPr/>
            </a:pPr>
            <a:r>
              <a:rPr lang="en-US" dirty="0" smtClean="0"/>
              <a:t>Great Compromise/Connecticut Compromise</a:t>
            </a:r>
          </a:p>
          <a:p>
            <a:pPr marL="274320" indent="-274320" fontAlgn="auto">
              <a:spcAft>
                <a:spcPts val="0"/>
              </a:spcAft>
              <a:buClr>
                <a:schemeClr val="accent3"/>
              </a:buClr>
              <a:buFont typeface="Wingdings 2"/>
              <a:buNone/>
              <a:defRPr/>
            </a:pPr>
            <a:r>
              <a:rPr lang="en-US" dirty="0" smtClean="0"/>
              <a:t>    1. Bicameral Legislature</a:t>
            </a:r>
          </a:p>
          <a:p>
            <a:pPr marL="274320" indent="-274320" fontAlgn="auto">
              <a:spcAft>
                <a:spcPts val="0"/>
              </a:spcAft>
              <a:buClr>
                <a:schemeClr val="accent3"/>
              </a:buClr>
              <a:buFont typeface="Wingdings 2"/>
              <a:buNone/>
              <a:defRPr/>
            </a:pPr>
            <a:r>
              <a:rPr lang="en-US" dirty="0" smtClean="0"/>
              <a:t>    2. Senate with equal representation</a:t>
            </a:r>
            <a:r>
              <a:rPr lang="en-US" dirty="0" smtClean="0">
                <a:sym typeface="Wingdings"/>
              </a:rPr>
              <a:t></a:t>
            </a:r>
            <a:r>
              <a:rPr lang="en-US" dirty="0" smtClean="0"/>
              <a:t> 2 per state</a:t>
            </a:r>
          </a:p>
          <a:p>
            <a:pPr marL="274320" indent="-274320" fontAlgn="auto">
              <a:spcAft>
                <a:spcPts val="0"/>
              </a:spcAft>
              <a:buClr>
                <a:schemeClr val="accent3"/>
              </a:buClr>
              <a:buFont typeface="Wingdings 2"/>
              <a:buNone/>
              <a:defRPr/>
            </a:pPr>
            <a:r>
              <a:rPr lang="en-US" dirty="0" smtClean="0"/>
              <a:t>    3. House of Representatives with representation based on population</a:t>
            </a:r>
          </a:p>
          <a:p>
            <a:pPr marL="274320" indent="-274320" fontAlgn="auto">
              <a:spcAft>
                <a:spcPts val="0"/>
              </a:spcAft>
              <a:buClr>
                <a:schemeClr val="accent3"/>
              </a:buClr>
              <a:buFont typeface="Wingdings 2"/>
              <a:buChar char=""/>
              <a:defRPr/>
            </a:pPr>
            <a:r>
              <a:rPr lang="en-US" dirty="0" smtClean="0"/>
              <a:t>Three-fifths Compromise</a:t>
            </a:r>
          </a:p>
          <a:p>
            <a:pPr marL="274320" indent="-274320" fontAlgn="auto">
              <a:spcAft>
                <a:spcPts val="0"/>
              </a:spcAft>
              <a:buClr>
                <a:schemeClr val="accent3"/>
              </a:buClr>
              <a:buFont typeface="Wingdings 2"/>
              <a:buNone/>
              <a:defRPr/>
            </a:pPr>
            <a:r>
              <a:rPr lang="en-US" dirty="0" smtClean="0"/>
              <a:t>    1. Southern states want slaves to be counted as part of their population. Northern states opposed to this because it makes slave states more powerful</a:t>
            </a:r>
          </a:p>
          <a:p>
            <a:pPr marL="274320" indent="-274320" fontAlgn="auto">
              <a:spcAft>
                <a:spcPts val="0"/>
              </a:spcAft>
              <a:buClr>
                <a:schemeClr val="accent3"/>
              </a:buClr>
              <a:buFont typeface="Wingdings 2"/>
              <a:buNone/>
              <a:defRPr/>
            </a:pPr>
            <a:r>
              <a:rPr lang="en-US" dirty="0" smtClean="0"/>
              <a:t>    2. Decide that three out of every five slaves will count in a state’s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28600"/>
            <a:ext cx="8229600" cy="1143000"/>
          </a:xfrm>
        </p:spPr>
        <p:txBody>
          <a:bodyPr/>
          <a:lstStyle/>
          <a:p>
            <a:r>
              <a:rPr lang="en-US" dirty="0" smtClean="0"/>
              <a:t>Trade/Commerce Compromise</a:t>
            </a:r>
          </a:p>
        </p:txBody>
      </p:sp>
      <p:sp>
        <p:nvSpPr>
          <p:cNvPr id="3" name="Content Placeholder 2"/>
          <p:cNvSpPr>
            <a:spLocks noGrp="1"/>
          </p:cNvSpPr>
          <p:nvPr>
            <p:ph sz="half" idx="1"/>
          </p:nvPr>
        </p:nvSpPr>
        <p:spPr>
          <a:xfrm>
            <a:off x="457200" y="1722437"/>
            <a:ext cx="4038600" cy="4754563"/>
          </a:xfrm>
        </p:spPr>
        <p:txBody>
          <a:bodyPr>
            <a:normAutofit fontScale="92500" lnSpcReduction="20000"/>
          </a:bodyPr>
          <a:lstStyle/>
          <a:p>
            <a:pPr marL="274320" indent="-274320" fontAlgn="auto">
              <a:spcAft>
                <a:spcPts val="0"/>
              </a:spcAft>
              <a:buClr>
                <a:schemeClr val="accent3"/>
              </a:buClr>
              <a:buFont typeface="Wingdings 2"/>
              <a:buNone/>
              <a:defRPr/>
            </a:pPr>
            <a:r>
              <a:rPr lang="en-US" dirty="0" smtClean="0"/>
              <a:t>    1. Northern states want the national government to be able to regulate trade. Southern states concerned that this regulation will include taxes on exports and laws against the slave trade</a:t>
            </a:r>
          </a:p>
          <a:p>
            <a:pPr marL="274320" indent="-274320" fontAlgn="auto">
              <a:spcAft>
                <a:spcPts val="0"/>
              </a:spcAft>
              <a:buClr>
                <a:schemeClr val="accent3"/>
              </a:buClr>
              <a:buFont typeface="Wingdings 2"/>
              <a:buNone/>
              <a:defRPr/>
            </a:pPr>
            <a:r>
              <a:rPr lang="en-US" dirty="0" smtClean="0"/>
              <a:t>    2. National government given the power to regulate trade, but cannot put a tax on exports. Also cannot pass new laws about the slave trade for 20 years.</a:t>
            </a:r>
          </a:p>
          <a:p>
            <a:pPr marL="274320" indent="-274320" fontAlgn="auto">
              <a:spcAft>
                <a:spcPts val="0"/>
              </a:spcAft>
              <a:buClr>
                <a:schemeClr val="accent3"/>
              </a:buClr>
              <a:buFont typeface="Wingdings 2"/>
              <a:buNone/>
              <a:defRPr/>
            </a:pPr>
            <a:endParaRPr lang="en-US" dirty="0"/>
          </a:p>
        </p:txBody>
      </p:sp>
      <p:sp>
        <p:nvSpPr>
          <p:cNvPr id="4" name="Content Placeholder 3"/>
          <p:cNvSpPr>
            <a:spLocks noGrp="1"/>
          </p:cNvSpPr>
          <p:nvPr>
            <p:ph sz="half" idx="2"/>
          </p:nvPr>
        </p:nvSpPr>
        <p:spPr>
          <a:xfrm>
            <a:off x="4648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endParaRPr lang="en-US"/>
          </a:p>
        </p:txBody>
      </p:sp>
      <p:pic>
        <p:nvPicPr>
          <p:cNvPr id="26628" name="Picture 2" descr="http://www.peacebuttons.info/E-News/images/AfricanSlaveTradePoster.jpg"/>
          <p:cNvPicPr>
            <a:picLocks noChangeAspect="1" noChangeArrowheads="1"/>
          </p:cNvPicPr>
          <p:nvPr/>
        </p:nvPicPr>
        <p:blipFill>
          <a:blip r:embed="rId3"/>
          <a:srcRect/>
          <a:stretch>
            <a:fillRect/>
          </a:stretch>
        </p:blipFill>
        <p:spPr bwMode="auto">
          <a:xfrm>
            <a:off x="4572000" y="1828800"/>
            <a:ext cx="4191000" cy="4705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28600"/>
            <a:ext cx="8229600" cy="1143000"/>
          </a:xfrm>
        </p:spPr>
        <p:txBody>
          <a:bodyPr/>
          <a:lstStyle/>
          <a:p>
            <a:r>
              <a:rPr lang="en-US" dirty="0" smtClean="0"/>
              <a:t>Presidential Compromise</a:t>
            </a:r>
          </a:p>
        </p:txBody>
      </p:sp>
      <p:sp>
        <p:nvSpPr>
          <p:cNvPr id="3" name="Content Placeholder 2"/>
          <p:cNvSpPr>
            <a:spLocks noGrp="1"/>
          </p:cNvSpPr>
          <p:nvPr>
            <p:ph sz="half" idx="1"/>
          </p:nvPr>
        </p:nvSpPr>
        <p:spPr>
          <a:xfrm>
            <a:off x="152400" y="1600200"/>
            <a:ext cx="4038600" cy="4740275"/>
          </a:xfrm>
        </p:spPr>
        <p:txBody>
          <a:bodyPr>
            <a:normAutofit fontScale="92500"/>
          </a:bodyPr>
          <a:lstStyle/>
          <a:p>
            <a:pPr marL="274320" indent="-274320" fontAlgn="auto">
              <a:spcAft>
                <a:spcPts val="0"/>
              </a:spcAft>
              <a:buClr>
                <a:schemeClr val="accent3"/>
              </a:buClr>
              <a:buFont typeface="Wingdings 2"/>
              <a:buChar char=""/>
              <a:defRPr/>
            </a:pPr>
            <a:r>
              <a:rPr lang="en-US" dirty="0" smtClean="0"/>
              <a:t>Who will choose the President?</a:t>
            </a:r>
          </a:p>
          <a:p>
            <a:pPr marL="274320" indent="-274320" fontAlgn="auto">
              <a:spcAft>
                <a:spcPts val="0"/>
              </a:spcAft>
              <a:buClr>
                <a:schemeClr val="accent3"/>
              </a:buClr>
              <a:buFont typeface="Wingdings 2"/>
              <a:buNone/>
              <a:defRPr/>
            </a:pPr>
            <a:r>
              <a:rPr lang="en-US" dirty="0" smtClean="0"/>
              <a:t>    1. Constitution writers do not trust regular people to make a good choice about the Presidency</a:t>
            </a:r>
          </a:p>
          <a:p>
            <a:pPr marL="274320" indent="-274320" fontAlgn="auto">
              <a:spcAft>
                <a:spcPts val="0"/>
              </a:spcAft>
              <a:buClr>
                <a:schemeClr val="accent3"/>
              </a:buClr>
              <a:buFont typeface="Wingdings 2"/>
              <a:buNone/>
              <a:defRPr/>
            </a:pPr>
            <a:r>
              <a:rPr lang="en-US" dirty="0" smtClean="0"/>
              <a:t>   2. Answer the question with the </a:t>
            </a:r>
            <a:r>
              <a:rPr lang="en-US" b="1" dirty="0" smtClean="0"/>
              <a:t>Electoral College </a:t>
            </a:r>
            <a:r>
              <a:rPr lang="en-US" dirty="0" err="1" smtClean="0">
                <a:sym typeface="Wingdings"/>
              </a:rPr>
              <a:t></a:t>
            </a:r>
            <a:r>
              <a:rPr lang="en-US" dirty="0" smtClean="0"/>
              <a:t> State legislatures choose electors who meet together to decide the President.</a:t>
            </a:r>
          </a:p>
          <a:p>
            <a:pPr marL="274320" indent="-274320" fontAlgn="auto">
              <a:spcAft>
                <a:spcPts val="0"/>
              </a:spcAft>
              <a:buClr>
                <a:schemeClr val="accent3"/>
              </a:buClr>
              <a:buFont typeface="Wingdings 2"/>
              <a:buChar char=""/>
              <a:defRPr/>
            </a:pPr>
            <a:endParaRPr lang="en-US" dirty="0"/>
          </a:p>
        </p:txBody>
      </p:sp>
      <p:pic>
        <p:nvPicPr>
          <p:cNvPr id="27652" name="Picture 2" descr="http://blogs.chron.com/txpotomac/2008%20presidential%20map.png"/>
          <p:cNvPicPr>
            <a:picLocks noChangeAspect="1" noChangeArrowheads="1"/>
          </p:cNvPicPr>
          <p:nvPr/>
        </p:nvPicPr>
        <p:blipFill>
          <a:blip r:embed="rId3"/>
          <a:srcRect/>
          <a:stretch>
            <a:fillRect/>
          </a:stretch>
        </p:blipFill>
        <p:spPr bwMode="auto">
          <a:xfrm>
            <a:off x="4191000" y="2209800"/>
            <a:ext cx="4737100"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1026" name="Picture 2" descr="Electoral college map for the 2012 United States presidential e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704088"/>
            <a:ext cx="8226003" cy="5010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8870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19373</TotalTime>
  <Words>753</Words>
  <Application>Microsoft Macintosh PowerPoint</Application>
  <PresentationFormat>On-screen Show (4:3)</PresentationFormat>
  <Paragraphs>60</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Constantia</vt:lpstr>
      <vt:lpstr>Wingdings</vt:lpstr>
      <vt:lpstr>Wingdings 2</vt:lpstr>
      <vt:lpstr>Arial</vt:lpstr>
      <vt:lpstr>Flow</vt:lpstr>
      <vt:lpstr>PowerPoint Presentation</vt:lpstr>
      <vt:lpstr>Problems Facing the Young Nation</vt:lpstr>
      <vt:lpstr>Shays’ Rebellion</vt:lpstr>
      <vt:lpstr>Constitutional Convention 1787 </vt:lpstr>
      <vt:lpstr>Two Competing Plans</vt:lpstr>
      <vt:lpstr>Compromises</vt:lpstr>
      <vt:lpstr>Trade/Commerce Compromise</vt:lpstr>
      <vt:lpstr>Presidential Compromise</vt:lpstr>
      <vt:lpstr>PowerPoint Presentation</vt:lpstr>
      <vt:lpstr>Ratification of the New Constitution</vt:lpstr>
      <vt:lpstr>Finally Ratified…</vt:lpstr>
      <vt:lpstr>Federalist/Anti-Federalist Practice</vt:lpstr>
      <vt:lpstr>Federalist Papers (#10/#71)</vt:lpstr>
    </vt:vector>
  </TitlesOfParts>
  <Company>Wake County Schools</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 and Early American Governments</dc:title>
  <dc:creator>WCPSS</dc:creator>
  <cp:lastModifiedBy>Brandon Rhodes</cp:lastModifiedBy>
  <cp:revision>32</cp:revision>
  <cp:lastPrinted>2016-09-09T14:02:32Z</cp:lastPrinted>
  <dcterms:created xsi:type="dcterms:W3CDTF">2011-09-26T22:35:19Z</dcterms:created>
  <dcterms:modified xsi:type="dcterms:W3CDTF">2017-02-07T13:08:13Z</dcterms:modified>
</cp:coreProperties>
</file>