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0"/>
  </p:notesMasterIdLst>
  <p:sldIdLst>
    <p:sldId id="307" r:id="rId2"/>
    <p:sldId id="257" r:id="rId3"/>
    <p:sldId id="258" r:id="rId4"/>
    <p:sldId id="260" r:id="rId5"/>
    <p:sldId id="259" r:id="rId6"/>
    <p:sldId id="261" r:id="rId7"/>
    <p:sldId id="308" r:id="rId8"/>
    <p:sldId id="272" r:id="rId9"/>
    <p:sldId id="273" r:id="rId10"/>
    <p:sldId id="274" r:id="rId11"/>
    <p:sldId id="275" r:id="rId12"/>
    <p:sldId id="276" r:id="rId13"/>
    <p:sldId id="277" r:id="rId14"/>
    <p:sldId id="278" r:id="rId15"/>
    <p:sldId id="279" r:id="rId16"/>
    <p:sldId id="280" r:id="rId17"/>
    <p:sldId id="281" r:id="rId18"/>
    <p:sldId id="282" r:id="rId19"/>
    <p:sldId id="284" r:id="rId20"/>
    <p:sldId id="285" r:id="rId21"/>
    <p:sldId id="287" r:id="rId22"/>
    <p:sldId id="288" r:id="rId23"/>
    <p:sldId id="289" r:id="rId24"/>
    <p:sldId id="295" r:id="rId25"/>
    <p:sldId id="291" r:id="rId26"/>
    <p:sldId id="292" r:id="rId27"/>
    <p:sldId id="293" r:id="rId28"/>
    <p:sldId id="294" r:id="rId29"/>
    <p:sldId id="309" r:id="rId30"/>
    <p:sldId id="296" r:id="rId31"/>
    <p:sldId id="301" r:id="rId32"/>
    <p:sldId id="302" r:id="rId33"/>
    <p:sldId id="310" r:id="rId34"/>
    <p:sldId id="299" r:id="rId35"/>
    <p:sldId id="300" r:id="rId36"/>
    <p:sldId id="303" r:id="rId37"/>
    <p:sldId id="304" r:id="rId38"/>
    <p:sldId id="297" r:id="rId3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15"/>
    <p:restoredTop sz="89438" autoAdjust="0"/>
  </p:normalViewPr>
  <p:slideViewPr>
    <p:cSldViewPr snapToObjects="1">
      <p:cViewPr varScale="1">
        <p:scale>
          <a:sx n="89" d="100"/>
          <a:sy n="89" d="100"/>
        </p:scale>
        <p:origin x="102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2E007187-D701-9F41-B8BF-47ECD2F47334}" type="datetime1">
              <a:rPr lang="en-US"/>
              <a:pPr>
                <a:defRPr/>
              </a:pPr>
              <a:t>9/8/17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68253736-8C2E-1544-943C-D92053E9FBE0}" type="slidenum">
              <a:rPr lang="en-US"/>
              <a:pPr>
                <a:defRPr/>
              </a:pPr>
              <a:t>‹#›</a:t>
            </a:fld>
            <a:endParaRPr lang="en-US"/>
          </a:p>
        </p:txBody>
      </p:sp>
    </p:spTree>
    <p:extLst>
      <p:ext uri="{BB962C8B-B14F-4D97-AF65-F5344CB8AC3E}">
        <p14:creationId xmlns:p14="http://schemas.microsoft.com/office/powerpoint/2010/main" val="422859882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Romulus and Remus</a:t>
            </a:r>
            <a:r>
              <a:rPr lang="en-US" baseline="0" dirty="0" smtClean="0"/>
              <a:t> twin brothers </a:t>
            </a:r>
            <a:r>
              <a:rPr lang="en-US" baseline="0" dirty="0" err="1" smtClean="0"/>
              <a:t>desendants</a:t>
            </a:r>
            <a:r>
              <a:rPr lang="en-US" baseline="0" dirty="0" smtClean="0"/>
              <a:t> of </a:t>
            </a:r>
            <a:r>
              <a:rPr lang="en-US" baseline="0" dirty="0" err="1" smtClean="0"/>
              <a:t>aeneas</a:t>
            </a:r>
            <a:r>
              <a:rPr lang="en-US" baseline="0" dirty="0" smtClean="0"/>
              <a:t> of the Trojan war</a:t>
            </a:r>
          </a:p>
          <a:p>
            <a:r>
              <a:rPr lang="en-US" baseline="0" dirty="0" smtClean="0"/>
              <a:t>Put into a basket set on the Tiber rescued by a wolf and cared for until a shepherd</a:t>
            </a:r>
          </a:p>
          <a:p>
            <a:r>
              <a:rPr lang="en-US" baseline="0" dirty="0" smtClean="0"/>
              <a:t>When they grew up they decided to build a city and fought about where to locate it </a:t>
            </a:r>
          </a:p>
          <a:p>
            <a:r>
              <a:rPr lang="en-US" baseline="0" dirty="0" smtClean="0"/>
              <a:t>Romulus killed his bro and built the city where he wanted named it after himself and ruled for 40 years</a:t>
            </a:r>
            <a:endParaRPr lang="en-US" dirty="0"/>
          </a:p>
        </p:txBody>
      </p:sp>
      <p:sp>
        <p:nvSpPr>
          <p:cNvPr id="4" name="Slide Number Placeholder 3"/>
          <p:cNvSpPr>
            <a:spLocks noGrp="1"/>
          </p:cNvSpPr>
          <p:nvPr>
            <p:ph type="sldNum" sz="quarter" idx="10"/>
          </p:nvPr>
        </p:nvSpPr>
        <p:spPr/>
        <p:txBody>
          <a:bodyPr/>
          <a:lstStyle/>
          <a:p>
            <a:pPr>
              <a:defRPr/>
            </a:pPr>
            <a:fld id="{68253736-8C2E-1544-943C-D92053E9FBE0}" type="slidenum">
              <a:rPr lang="en-US" smtClean="0"/>
              <a:pPr>
                <a:defRPr/>
              </a:pPr>
              <a:t>2</a:t>
            </a:fld>
            <a:endParaRPr lang="en-US"/>
          </a:p>
        </p:txBody>
      </p:sp>
    </p:spTree>
    <p:extLst>
      <p:ext uri="{BB962C8B-B14F-4D97-AF65-F5344CB8AC3E}">
        <p14:creationId xmlns:p14="http://schemas.microsoft.com/office/powerpoint/2010/main" val="124153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When invaders </a:t>
            </a:r>
            <a:endParaRPr lang="en-US"/>
          </a:p>
        </p:txBody>
      </p:sp>
      <p:sp>
        <p:nvSpPr>
          <p:cNvPr id="4" name="Slide Number Placeholder 3"/>
          <p:cNvSpPr>
            <a:spLocks noGrp="1"/>
          </p:cNvSpPr>
          <p:nvPr>
            <p:ph type="sldNum" sz="quarter" idx="10"/>
          </p:nvPr>
        </p:nvSpPr>
        <p:spPr/>
        <p:txBody>
          <a:bodyPr/>
          <a:lstStyle/>
          <a:p>
            <a:pPr>
              <a:defRPr/>
            </a:pPr>
            <a:fld id="{68253736-8C2E-1544-943C-D92053E9FBE0}" type="slidenum">
              <a:rPr lang="en-US" smtClean="0"/>
              <a:pPr>
                <a:defRPr/>
              </a:pPr>
              <a:t>3</a:t>
            </a:fld>
            <a:endParaRPr lang="en-US"/>
          </a:p>
        </p:txBody>
      </p:sp>
    </p:spTree>
    <p:extLst>
      <p:ext uri="{BB962C8B-B14F-4D97-AF65-F5344CB8AC3E}">
        <p14:creationId xmlns:p14="http://schemas.microsoft.com/office/powerpoint/2010/main" val="1496396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Consul is highest elected office chief executives</a:t>
            </a:r>
            <a:r>
              <a:rPr lang="en-US" baseline="0" dirty="0" smtClean="0"/>
              <a:t> and commanders of </a:t>
            </a:r>
            <a:r>
              <a:rPr lang="en-US" baseline="0" smtClean="0"/>
              <a:t>the army</a:t>
            </a:r>
            <a:endParaRPr lang="en-US"/>
          </a:p>
        </p:txBody>
      </p:sp>
      <p:sp>
        <p:nvSpPr>
          <p:cNvPr id="4" name="Slide Number Placeholder 3"/>
          <p:cNvSpPr>
            <a:spLocks noGrp="1"/>
          </p:cNvSpPr>
          <p:nvPr>
            <p:ph type="sldNum" sz="quarter" idx="10"/>
          </p:nvPr>
        </p:nvSpPr>
        <p:spPr/>
        <p:txBody>
          <a:bodyPr/>
          <a:lstStyle/>
          <a:p>
            <a:pPr>
              <a:defRPr/>
            </a:pPr>
            <a:fld id="{68253736-8C2E-1544-943C-D92053E9FBE0}" type="slidenum">
              <a:rPr lang="en-US" smtClean="0"/>
              <a:pPr>
                <a:defRPr/>
              </a:pPr>
              <a:t>11</a:t>
            </a:fld>
            <a:endParaRPr lang="en-US"/>
          </a:p>
        </p:txBody>
      </p:sp>
    </p:spTree>
    <p:extLst>
      <p:ext uri="{BB962C8B-B14F-4D97-AF65-F5344CB8AC3E}">
        <p14:creationId xmlns:p14="http://schemas.microsoft.com/office/powerpoint/2010/main" val="2268401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pPr>
              <a:defRPr/>
            </a:pPr>
            <a:fld id="{68253736-8C2E-1544-943C-D92053E9FBE0}" type="slidenum">
              <a:rPr lang="en-US" smtClean="0"/>
              <a:pPr>
                <a:defRPr/>
              </a:pPr>
              <a:t>33</a:t>
            </a:fld>
            <a:endParaRPr lang="en-US"/>
          </a:p>
        </p:txBody>
      </p:sp>
    </p:spTree>
    <p:extLst>
      <p:ext uri="{BB962C8B-B14F-4D97-AF65-F5344CB8AC3E}">
        <p14:creationId xmlns:p14="http://schemas.microsoft.com/office/powerpoint/2010/main" val="128915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
            </a:r>
            <a:endParaRPr lang="en-US" dirty="0"/>
          </a:p>
        </p:txBody>
      </p:sp>
      <p:sp>
        <p:nvSpPr>
          <p:cNvPr id="4" name="Slide Number Placeholder 3"/>
          <p:cNvSpPr>
            <a:spLocks noGrp="1"/>
          </p:cNvSpPr>
          <p:nvPr>
            <p:ph type="sldNum" sz="quarter" idx="10"/>
          </p:nvPr>
        </p:nvSpPr>
        <p:spPr/>
        <p:txBody>
          <a:bodyPr/>
          <a:lstStyle/>
          <a:p>
            <a:pPr>
              <a:defRPr/>
            </a:pPr>
            <a:fld id="{68253736-8C2E-1544-943C-D92053E9FBE0}" type="slidenum">
              <a:rPr lang="en-US" smtClean="0"/>
              <a:pPr>
                <a:defRPr/>
              </a:pPr>
              <a:t>35</a:t>
            </a:fld>
            <a:endParaRPr lang="en-US"/>
          </a:p>
        </p:txBody>
      </p:sp>
    </p:spTree>
    <p:extLst>
      <p:ext uri="{BB962C8B-B14F-4D97-AF65-F5344CB8AC3E}">
        <p14:creationId xmlns:p14="http://schemas.microsoft.com/office/powerpoint/2010/main" val="496773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8E19FAF7-C96B-694F-8722-12ED79BCE981}" type="datetime1">
              <a:rPr lang="en-US" smtClean="0"/>
              <a:pPr>
                <a:defRPr/>
              </a:pPr>
              <a:t>9/8/17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38298AFE-CD2A-C74F-9F99-2CD6AEA09A41}"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7F112ADA-87B5-354B-AB3A-91A0B3FF08E0}" type="datetime1">
              <a:rPr lang="en-US" smtClean="0"/>
              <a:pPr>
                <a:defRPr/>
              </a:pPr>
              <a:t>9/8/17</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6BDAC57D-ADD2-CB4F-BA2E-EBA33DAE853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DB986BC4-6319-E84E-B18A-D419FEA5EBA7}" type="datetime1">
              <a:rPr lang="en-US" smtClean="0"/>
              <a:pPr>
                <a:defRPr/>
              </a:pPr>
              <a:t>9/8/17</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7B629027-6F8F-E64B-B99F-6642F26AC82E}"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9368BF64-DEE2-6B43-BDF1-779AB3855B36}" type="datetime1">
              <a:rPr lang="en-US" smtClean="0"/>
              <a:pPr>
                <a:defRPr/>
              </a:pPr>
              <a:t>9/8/17</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EB7ADBCA-D9A9-4944-870C-57BC16C0BE0E}" type="slidenum">
              <a:rPr lang="en-US" smtClean="0"/>
              <a:pPr>
                <a:defRPr/>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3CD849DF-D35D-3343-91A6-0742CA874D42}" type="datetime1">
              <a:rPr lang="en-US" smtClean="0"/>
              <a:pPr>
                <a:defRPr/>
              </a:pPr>
              <a:t>9/8/17</a:t>
            </a:fld>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FC82AB40-6833-5B4B-AB56-558733171837}"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A14E7A52-1BCA-D546-8C36-E696687180EE}" type="datetime1">
              <a:rPr lang="en-US" smtClean="0"/>
              <a:pPr>
                <a:defRPr/>
              </a:pPr>
              <a:t>9/8/17</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FCD7AB20-20E5-E244-84FD-5626F2DAE52E}" type="slidenum">
              <a:rPr lang="en-US" smtClean="0"/>
              <a:pPr>
                <a:defRPr/>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9974845E-30D6-804F-9FB2-702A0D0ACD74}" type="datetime1">
              <a:rPr lang="en-US" smtClean="0"/>
              <a:pPr>
                <a:defRPr/>
              </a:pPr>
              <a:t>9/8/17</a:t>
            </a:fld>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323FD991-6DAB-B642-B99E-A3982059A272}"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D84FD4DF-92A0-5E49-886D-D474D67B7DCA}" type="datetime1">
              <a:rPr lang="en-US" smtClean="0"/>
              <a:pPr>
                <a:defRPr/>
              </a:pPr>
              <a:t>9/8/17</a:t>
            </a:fld>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C86D3A07-6272-0A4D-9506-4EE2B22C638D}" type="slidenum">
              <a:rPr lang="en-US" smtClean="0"/>
              <a:pPr>
                <a:defRPr/>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9F331E87-BB9C-8E42-9DFA-FD53C5B74B36}" type="datetime1">
              <a:rPr lang="en-US" smtClean="0"/>
              <a:pPr>
                <a:defRPr/>
              </a:pPr>
              <a:t>9/8/17</a:t>
            </a:fld>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7FAF4C7B-AF1D-F540-B2CD-2EA947D41F40}"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4F6A74E4-045F-B444-BDCC-2DC93BEA9A4B}" type="datetime1">
              <a:rPr lang="en-US" smtClean="0"/>
              <a:pPr>
                <a:defRPr/>
              </a:pPr>
              <a:t>9/8/17</a:t>
            </a:fld>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5A510EBB-250A-0F48-8811-DADED3F5203D}"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E6749388-2369-6A44-9850-3542996D1EC3}" type="datetime1">
              <a:rPr lang="en-US" smtClean="0"/>
              <a:pPr>
                <a:defRPr/>
              </a:pPr>
              <a:t>9/8/17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DDABF7C3-3B79-4548-A156-D0C349CD3FC2}"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F8543611-3F3C-424E-A0AA-F086ED3FE231}" type="datetime1">
              <a:rPr lang="en-US" smtClean="0"/>
              <a:pPr>
                <a:defRPr/>
              </a:pPr>
              <a:t>9/8/17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43034839-5842-AF45-B031-A523E940AC4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 Id="rId3"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 Id="rId3"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43272"/>
          </a:xfrm>
        </p:spPr>
        <p:txBody>
          <a:bodyPr>
            <a:normAutofit fontScale="77500" lnSpcReduction="20000"/>
          </a:bodyPr>
          <a:lstStyle/>
          <a:p>
            <a:pPr marL="624078" indent="-514350">
              <a:buAutoNum type="arabicParenR"/>
            </a:pPr>
            <a:r>
              <a:rPr lang="en-US" dirty="0" smtClean="0"/>
              <a:t>What type of government did Athens have? Sparta? How did these governments work?</a:t>
            </a:r>
          </a:p>
          <a:p>
            <a:pPr marL="624078" indent="-514350">
              <a:buAutoNum type="arabicParenR"/>
            </a:pPr>
            <a:endParaRPr lang="en-US" dirty="0" smtClean="0"/>
          </a:p>
          <a:p>
            <a:pPr marL="624078" indent="-514350">
              <a:buAutoNum type="arabicParenR"/>
            </a:pPr>
            <a:r>
              <a:rPr lang="en-US" dirty="0" smtClean="0"/>
              <a:t>Which of the early river valley civilizations does the first written code of laws come from? Which ERV civilization does the first alphabet come from? Which ERV had the first type of writing? Which ERV is famous for its great system of roads and communication?</a:t>
            </a:r>
          </a:p>
          <a:p>
            <a:pPr marL="624078" indent="-514350">
              <a:buAutoNum type="arabicParenR"/>
            </a:pPr>
            <a:endParaRPr lang="en-US" dirty="0" smtClean="0"/>
          </a:p>
          <a:p>
            <a:pPr marL="624078" indent="-514350">
              <a:buAutoNum type="arabicParenR"/>
            </a:pPr>
            <a:r>
              <a:rPr lang="en-US" dirty="0" smtClean="0"/>
              <a:t>What influenced where the early civilizations settled?</a:t>
            </a:r>
          </a:p>
          <a:p>
            <a:pPr marL="624078" indent="-514350">
              <a:buAutoNum type="arabicParenR"/>
            </a:pPr>
            <a:endParaRPr lang="en-US" dirty="0" smtClean="0"/>
          </a:p>
          <a:p>
            <a:pPr marL="624078" indent="-514350">
              <a:buAutoNum type="arabicParenR"/>
            </a:pPr>
            <a:r>
              <a:rPr lang="en-US" dirty="0" smtClean="0"/>
              <a:t>Who fought against each other in the Persian War?</a:t>
            </a:r>
          </a:p>
          <a:p>
            <a:pPr marL="624078" indent="-514350">
              <a:buAutoNum type="arabicParenR"/>
            </a:pPr>
            <a:endParaRPr lang="en-US" dirty="0" smtClean="0"/>
          </a:p>
          <a:p>
            <a:pPr marL="624078" indent="-514350">
              <a:buAutoNum type="arabicParenR"/>
            </a:pPr>
            <a:r>
              <a:rPr lang="en-US" dirty="0" smtClean="0"/>
              <a:t>What two sides fought against each other in the Peloponnesian War? Who won the war?</a:t>
            </a:r>
            <a:endParaRPr lang="en-US" dirty="0"/>
          </a:p>
        </p:txBody>
      </p:sp>
      <p:sp>
        <p:nvSpPr>
          <p:cNvPr id="3" name="Title 2"/>
          <p:cNvSpPr>
            <a:spLocks noGrp="1"/>
          </p:cNvSpPr>
          <p:nvPr>
            <p:ph type="title"/>
          </p:nvPr>
        </p:nvSpPr>
        <p:spPr/>
        <p:txBody>
          <a:bodyPr/>
          <a:lstStyle/>
          <a:p>
            <a:pPr algn="ctr"/>
            <a:r>
              <a:rPr lang="en-US" dirty="0" smtClean="0"/>
              <a:t>Warm </a:t>
            </a:r>
            <a:r>
              <a:rPr lang="en-US" dirty="0" smtClean="0"/>
              <a:t>Up</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solidFill>
                  <a:srgbClr val="00FF00"/>
                </a:solidFill>
              </a:rPr>
              <a:t>Julius Caesar</a:t>
            </a:r>
          </a:p>
        </p:txBody>
      </p:sp>
      <p:sp>
        <p:nvSpPr>
          <p:cNvPr id="7" name="Text Placeholder 6"/>
          <p:cNvSpPr>
            <a:spLocks noGrp="1"/>
          </p:cNvSpPr>
          <p:nvPr>
            <p:ph type="body" idx="2"/>
          </p:nvPr>
        </p:nvSpPr>
        <p:spPr/>
        <p:txBody>
          <a:bodyPr>
            <a:normAutofit fontScale="55000" lnSpcReduction="20000"/>
          </a:bodyPr>
          <a:lstStyle/>
          <a:p>
            <a:r>
              <a:rPr lang="en-US" sz="2800" dirty="0" smtClean="0">
                <a:solidFill>
                  <a:srgbClr val="00FF00"/>
                </a:solidFill>
              </a:rPr>
              <a:t>Patrician who used politics and charm to gain position as governor </a:t>
            </a:r>
            <a:r>
              <a:rPr lang="en-US" sz="2800" dirty="0" smtClean="0"/>
              <a:t>of Spanish province; gained wealth, influence, and power</a:t>
            </a:r>
            <a:endParaRPr lang="en-US" sz="2800" dirty="0"/>
          </a:p>
        </p:txBody>
      </p:sp>
      <p:pic>
        <p:nvPicPr>
          <p:cNvPr id="8" name="Picture 5" descr="Julius Caesa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3734054" y="1417638"/>
            <a:ext cx="1840992" cy="2286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14168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In 60 B.C. </a:t>
            </a:r>
            <a:r>
              <a:rPr lang="en-US" b="1" dirty="0" smtClean="0">
                <a:effectLst>
                  <a:outerShdw blurRad="38100" dist="38100" dir="2700000" algn="tl">
                    <a:srgbClr val="DDDDDD"/>
                  </a:outerShdw>
                </a:effectLst>
              </a:rPr>
              <a:t>Julius Caesar</a:t>
            </a:r>
            <a:r>
              <a:rPr lang="en-US" dirty="0" smtClean="0"/>
              <a:t> joined forces with </a:t>
            </a:r>
            <a:r>
              <a:rPr lang="en-US" b="1" dirty="0" smtClean="0">
                <a:effectLst>
                  <a:outerShdw blurRad="38100" dist="38100" dir="2700000" algn="tl">
                    <a:srgbClr val="DDDDDD"/>
                  </a:outerShdw>
                </a:effectLst>
              </a:rPr>
              <a:t>Pompey</a:t>
            </a:r>
            <a:r>
              <a:rPr lang="en-US" dirty="0" smtClean="0"/>
              <a:t> (military general) &amp; </a:t>
            </a:r>
            <a:r>
              <a:rPr lang="en-US" b="1" dirty="0" smtClean="0">
                <a:effectLst>
                  <a:outerShdw blurRad="38100" dist="38100" dir="2700000" algn="tl">
                    <a:srgbClr val="DDDDDD"/>
                  </a:outerShdw>
                </a:effectLst>
              </a:rPr>
              <a:t>Crassus</a:t>
            </a:r>
            <a:r>
              <a:rPr lang="en-US" dirty="0" smtClean="0"/>
              <a:t> (rich patrician who helped get Caesar started) to form the </a:t>
            </a:r>
            <a:r>
              <a:rPr lang="en-US" b="1" u="sng" dirty="0" smtClean="0">
                <a:effectLst>
                  <a:outerShdw blurRad="38100" dist="38100" dir="2700000" algn="tl">
                    <a:srgbClr val="DDDDDD"/>
                  </a:outerShdw>
                </a:effectLst>
              </a:rPr>
              <a:t>First Triumvirate (three leaders)</a:t>
            </a:r>
          </a:p>
          <a:p>
            <a:r>
              <a:rPr lang="en-US" dirty="0" smtClean="0"/>
              <a:t>With help of the Triumvirate, Caesar was elected Consul; for 10 years this triumvirate controlled the Senate</a:t>
            </a:r>
            <a:endParaRPr lang="en-US" dirty="0"/>
          </a:p>
        </p:txBody>
      </p:sp>
      <p:sp>
        <p:nvSpPr>
          <p:cNvPr id="7" name="Title 6"/>
          <p:cNvSpPr>
            <a:spLocks noGrp="1"/>
          </p:cNvSpPr>
          <p:nvPr>
            <p:ph type="title"/>
          </p:nvPr>
        </p:nvSpPr>
        <p:spPr/>
        <p:txBody>
          <a:bodyPr/>
          <a:lstStyle/>
          <a:p>
            <a:r>
              <a:rPr lang="en-US" smtClean="0"/>
              <a:t>First Triumvirate</a:t>
            </a:r>
            <a:endParaRPr lang="en-US"/>
          </a:p>
        </p:txBody>
      </p:sp>
    </p:spTree>
    <p:extLst>
      <p:ext uri="{BB962C8B-B14F-4D97-AF65-F5344CB8AC3E}">
        <p14:creationId xmlns:p14="http://schemas.microsoft.com/office/powerpoint/2010/main" val="3020773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173163" y="0"/>
            <a:ext cx="7772400" cy="6858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a:lstStyle>
          <a:p>
            <a:r>
              <a:rPr lang="en-US" smtClean="0"/>
              <a:t>Julius Caesar</a:t>
            </a:r>
            <a:endParaRPr lang="en-US"/>
          </a:p>
        </p:txBody>
      </p:sp>
      <p:sp>
        <p:nvSpPr>
          <p:cNvPr id="5" name="Rectangle 3"/>
          <p:cNvSpPr txBox="1">
            <a:spLocks noChangeArrowheads="1"/>
          </p:cNvSpPr>
          <p:nvPr/>
        </p:nvSpPr>
        <p:spPr>
          <a:xfrm>
            <a:off x="0" y="609600"/>
            <a:ext cx="9144000" cy="6248400"/>
          </a:xfrm>
          <a:prstGeom prst="rect">
            <a:avLst/>
          </a:prstGeom>
          <a:solidFill>
            <a:schemeClr val="bg1"/>
          </a:solidFill>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dirty="0" smtClean="0"/>
              <a:t>Caesar only served 1 year as Consul, became Governor of Gaul where he  spent 8 years defeating </a:t>
            </a:r>
            <a:r>
              <a:rPr lang="en-US" dirty="0" err="1" smtClean="0"/>
              <a:t>Gauls</a:t>
            </a:r>
            <a:r>
              <a:rPr lang="en-US" dirty="0" smtClean="0"/>
              <a:t> &amp; attacking </a:t>
            </a:r>
            <a:r>
              <a:rPr lang="en-US" dirty="0" err="1" smtClean="0"/>
              <a:t>Brittania</a:t>
            </a:r>
            <a:endParaRPr lang="en-US" dirty="0" smtClean="0"/>
          </a:p>
          <a:p>
            <a:pPr>
              <a:lnSpc>
                <a:spcPct val="90000"/>
              </a:lnSpc>
            </a:pPr>
            <a:r>
              <a:rPr lang="en-US" dirty="0" smtClean="0"/>
              <a:t>Gained devotion of 			     poor citizens &amp; his army; Pompey &amp;                               the Senate became                                      afraid of his power &amp;                       ordered Caesar to                              disband his army</a:t>
            </a:r>
            <a:endParaRPr lang="en-US" dirty="0"/>
          </a:p>
        </p:txBody>
      </p:sp>
      <p:pic>
        <p:nvPicPr>
          <p:cNvPr id="6" name="Picture 4" descr="Caesar's claims in Gual Map"/>
          <p:cNvPicPr>
            <a:picLocks noChangeAspect="1" noChangeArrowheads="1"/>
          </p:cNvPicPr>
          <p:nvPr/>
        </p:nvPicPr>
        <p:blipFill>
          <a:blip r:embed="rId2">
            <a:lum bright="24000" contrast="18000"/>
            <a:extLst>
              <a:ext uri="{28A0092B-C50C-407E-A947-70E740481C1C}">
                <a14:useLocalDpi xmlns:a14="http://schemas.microsoft.com/office/drawing/2010/main" val="0"/>
              </a:ext>
            </a:extLst>
          </a:blip>
          <a:srcRect r="50153" b="21631"/>
          <a:stretch>
            <a:fillRect/>
          </a:stretch>
        </p:blipFill>
        <p:spPr bwMode="auto">
          <a:xfrm>
            <a:off x="5127904" y="2360206"/>
            <a:ext cx="4014787" cy="4495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551461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85000" lnSpcReduction="10000"/>
          </a:bodyPr>
          <a:lstStyle/>
          <a:p>
            <a:pPr>
              <a:lnSpc>
                <a:spcPct val="90000"/>
              </a:lnSpc>
            </a:pPr>
            <a:r>
              <a:rPr lang="en-US" sz="4000" dirty="0" smtClean="0"/>
              <a:t>Caesar refused to disband his army &amp; instead returned to occupy Rome; defeated &amp; assassinated his former ally Pompey</a:t>
            </a:r>
          </a:p>
          <a:p>
            <a:pPr>
              <a:lnSpc>
                <a:spcPct val="90000"/>
              </a:lnSpc>
            </a:pPr>
            <a:r>
              <a:rPr lang="en-US" sz="4000" dirty="0" smtClean="0"/>
              <a:t>Caesar won the support of the people;         In 44 B.C. named 10-year dictator:</a:t>
            </a:r>
          </a:p>
          <a:p>
            <a:pPr lvl="1">
              <a:lnSpc>
                <a:spcPct val="90000"/>
              </a:lnSpc>
            </a:pPr>
            <a:r>
              <a:rPr lang="en-US" sz="4000" dirty="0" smtClean="0"/>
              <a:t>Granted citizenship to more people, created more jobs, founded 20 more colonies (gave poor people a place to live), created a 365-day calendar, paid soldiers more, added senators </a:t>
            </a:r>
          </a:p>
          <a:p>
            <a:endParaRPr lang="en-US" dirty="0"/>
          </a:p>
        </p:txBody>
      </p:sp>
    </p:spTree>
    <p:extLst>
      <p:ext uri="{BB962C8B-B14F-4D97-AF65-F5344CB8AC3E}">
        <p14:creationId xmlns:p14="http://schemas.microsoft.com/office/powerpoint/2010/main" val="4847856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dirty="0"/>
          </a:p>
        </p:txBody>
      </p:sp>
      <p:pic>
        <p:nvPicPr>
          <p:cNvPr id="4" name="Picture 9" descr="T97040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4925"/>
            <a:ext cx="9144000" cy="50196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39170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ct val="90000"/>
              </a:lnSpc>
            </a:pPr>
            <a:r>
              <a:rPr lang="en-US" b="1" dirty="0">
                <a:effectLst>
                  <a:outerShdw blurRad="38100" dist="38100" dir="2700000" algn="tl">
                    <a:srgbClr val="DDDDDD"/>
                  </a:outerShdw>
                </a:effectLst>
              </a:rPr>
              <a:t>Octavian</a:t>
            </a:r>
            <a:r>
              <a:rPr lang="en-US" dirty="0"/>
              <a:t> (Caesar</a:t>
            </a:r>
            <a:r>
              <a:rPr lang="ja-JP" altLang="en-US" dirty="0">
                <a:latin typeface="Arial"/>
              </a:rPr>
              <a:t>’</a:t>
            </a:r>
            <a:r>
              <a:rPr lang="en-US" dirty="0"/>
              <a:t>s adopted son), </a:t>
            </a:r>
            <a:r>
              <a:rPr lang="en-US" b="1" dirty="0">
                <a:effectLst>
                  <a:outerShdw blurRad="38100" dist="38100" dir="2700000" algn="tl">
                    <a:srgbClr val="DDDDDD"/>
                  </a:outerShdw>
                </a:effectLst>
              </a:rPr>
              <a:t>Mark Antony</a:t>
            </a:r>
            <a:r>
              <a:rPr lang="en-US" dirty="0"/>
              <a:t> (Caesar</a:t>
            </a:r>
            <a:r>
              <a:rPr lang="ja-JP" altLang="en-US" dirty="0">
                <a:latin typeface="Arial"/>
              </a:rPr>
              <a:t>’</a:t>
            </a:r>
            <a:r>
              <a:rPr lang="en-US" dirty="0"/>
              <a:t>s closest friend), &amp; </a:t>
            </a:r>
            <a:r>
              <a:rPr lang="en-US" b="1" dirty="0">
                <a:effectLst>
                  <a:outerShdw blurRad="38100" dist="38100" dir="2700000" algn="tl">
                    <a:srgbClr val="DDDDDD"/>
                  </a:outerShdw>
                </a:effectLst>
              </a:rPr>
              <a:t>Lepidus</a:t>
            </a:r>
            <a:r>
              <a:rPr lang="en-US" dirty="0"/>
              <a:t> (a politician) formed the </a:t>
            </a:r>
            <a:r>
              <a:rPr lang="en-US" b="1" u="sng" dirty="0">
                <a:effectLst>
                  <a:outerShdw blurRad="38100" dist="38100" dir="2700000" algn="tl">
                    <a:srgbClr val="DDDDDD"/>
                  </a:outerShdw>
                </a:effectLst>
              </a:rPr>
              <a:t>Second Triumvirate</a:t>
            </a:r>
            <a:r>
              <a:rPr lang="en-US" dirty="0"/>
              <a:t> to destroy Caesar</a:t>
            </a:r>
            <a:r>
              <a:rPr lang="ja-JP" altLang="en-US" dirty="0">
                <a:latin typeface="Arial"/>
              </a:rPr>
              <a:t>’</a:t>
            </a:r>
            <a:r>
              <a:rPr lang="en-US" dirty="0"/>
              <a:t>s </a:t>
            </a:r>
            <a:r>
              <a:rPr lang="en-US" dirty="0" smtClean="0"/>
              <a:t>enemies</a:t>
            </a:r>
          </a:p>
          <a:p>
            <a:pPr>
              <a:lnSpc>
                <a:spcPct val="90000"/>
              </a:lnSpc>
              <a:buNone/>
            </a:pPr>
            <a:endParaRPr lang="en-US" dirty="0"/>
          </a:p>
          <a:p>
            <a:pPr>
              <a:lnSpc>
                <a:spcPct val="90000"/>
              </a:lnSpc>
            </a:pPr>
            <a:r>
              <a:rPr lang="en-US" dirty="0"/>
              <a:t>They murdered 100 Senators &amp; others who helped kill Caesar (or talked badly about him</a:t>
            </a:r>
            <a:r>
              <a:rPr lang="en-US" dirty="0" smtClean="0"/>
              <a:t>)</a:t>
            </a:r>
          </a:p>
          <a:p>
            <a:pPr>
              <a:lnSpc>
                <a:spcPct val="90000"/>
              </a:lnSpc>
              <a:buNone/>
            </a:pPr>
            <a:endParaRPr lang="en-US" dirty="0"/>
          </a:p>
          <a:p>
            <a:pPr>
              <a:lnSpc>
                <a:spcPct val="90000"/>
              </a:lnSpc>
            </a:pPr>
            <a:r>
              <a:rPr lang="en-US" dirty="0"/>
              <a:t>The Triumvirate ruled Rome for 5 years</a:t>
            </a:r>
          </a:p>
          <a:p>
            <a:endParaRPr lang="en-US" dirty="0"/>
          </a:p>
        </p:txBody>
      </p:sp>
      <p:sp>
        <p:nvSpPr>
          <p:cNvPr id="2" name="Title 1"/>
          <p:cNvSpPr>
            <a:spLocks noGrp="1"/>
          </p:cNvSpPr>
          <p:nvPr>
            <p:ph type="title"/>
          </p:nvPr>
        </p:nvSpPr>
        <p:spPr/>
        <p:txBody>
          <a:bodyPr/>
          <a:lstStyle/>
          <a:p>
            <a:r>
              <a:rPr lang="en-US" dirty="0" smtClean="0"/>
              <a:t>Second </a:t>
            </a:r>
            <a:r>
              <a:rPr lang="en-US" dirty="0" err="1" smtClean="0"/>
              <a:t>Triumivrate</a:t>
            </a:r>
            <a:endParaRPr lang="en-US" dirty="0"/>
          </a:p>
        </p:txBody>
      </p:sp>
    </p:spTree>
    <p:extLst>
      <p:ext uri="{BB962C8B-B14F-4D97-AF65-F5344CB8AC3E}">
        <p14:creationId xmlns:p14="http://schemas.microsoft.com/office/powerpoint/2010/main" val="20325975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Love and War</a:t>
            </a:r>
            <a:endParaRPr lang="en-US" dirty="0"/>
          </a:p>
        </p:txBody>
      </p:sp>
      <p:sp>
        <p:nvSpPr>
          <p:cNvPr id="3" name="Content Placeholder 2"/>
          <p:cNvSpPr>
            <a:spLocks noGrp="1"/>
          </p:cNvSpPr>
          <p:nvPr>
            <p:ph sz="quarter" idx="2"/>
          </p:nvPr>
        </p:nvSpPr>
        <p:spPr>
          <a:xfrm>
            <a:off x="457200" y="1417638"/>
            <a:ext cx="4040188" cy="4702094"/>
          </a:xfrm>
        </p:spPr>
        <p:txBody>
          <a:bodyPr>
            <a:normAutofit lnSpcReduction="10000"/>
          </a:bodyPr>
          <a:lstStyle/>
          <a:p>
            <a:pPr>
              <a:lnSpc>
                <a:spcPct val="90000"/>
              </a:lnSpc>
            </a:pPr>
            <a:r>
              <a:rPr lang="en-US" dirty="0"/>
              <a:t>Rivalry ended 2</a:t>
            </a:r>
            <a:r>
              <a:rPr lang="en-US" baseline="30000" dirty="0"/>
              <a:t>nd</a:t>
            </a:r>
            <a:r>
              <a:rPr lang="en-US" dirty="0"/>
              <a:t> Triumvirate; Antony had married Octavian</a:t>
            </a:r>
            <a:r>
              <a:rPr lang="ja-JP" altLang="en-US" dirty="0">
                <a:latin typeface="Arial"/>
              </a:rPr>
              <a:t>’</a:t>
            </a:r>
            <a:r>
              <a:rPr lang="en-US" dirty="0"/>
              <a:t>s sister, but fell in love with Cleopatra in      Alexandria while trying to           extend empire; Octavian                was upset &amp; civil war began</a:t>
            </a:r>
          </a:p>
          <a:p>
            <a:pPr>
              <a:lnSpc>
                <a:spcPct val="90000"/>
              </a:lnSpc>
            </a:pPr>
            <a:r>
              <a:rPr lang="en-US" dirty="0"/>
              <a:t>Octavian defeated Antony</a:t>
            </a:r>
            <a:r>
              <a:rPr lang="ja-JP" altLang="en-US" dirty="0">
                <a:latin typeface="Arial"/>
              </a:rPr>
              <a:t>’</a:t>
            </a:r>
            <a:r>
              <a:rPr lang="en-US" dirty="0"/>
              <a:t>s         army; Antony &amp; Cleopatra    committed suicide</a:t>
            </a:r>
          </a:p>
          <a:p>
            <a:endParaRPr lang="en-US" dirty="0"/>
          </a:p>
        </p:txBody>
      </p:sp>
      <p:pic>
        <p:nvPicPr>
          <p:cNvPr id="7" name="Picture 4" descr="antony &amp; cleopatra2"/>
          <p:cNvPicPr>
            <a:picLocks noChangeAspect="1" noChangeArrowheads="1"/>
          </p:cNvPicPr>
          <p:nvPr/>
        </p:nvPicPr>
        <p:blipFill>
          <a:blip r:embed="rId2">
            <a:lum contrast="6000"/>
            <a:extLst>
              <a:ext uri="{28A0092B-C50C-407E-A947-70E740481C1C}">
                <a14:useLocalDpi xmlns:a14="http://schemas.microsoft.com/office/drawing/2010/main" val="0"/>
              </a:ext>
            </a:extLst>
          </a:blip>
          <a:srcRect l="32394" r="9135"/>
          <a:stretch>
            <a:fillRect/>
          </a:stretch>
        </p:blipFill>
        <p:spPr bwMode="auto">
          <a:xfrm>
            <a:off x="5553075" y="1600200"/>
            <a:ext cx="2393950" cy="4114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055828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Octavian created the first empire but called himself </a:t>
            </a:r>
            <a:r>
              <a:rPr lang="en-US" dirty="0" err="1" smtClean="0"/>
              <a:t>princeps</a:t>
            </a:r>
            <a:endParaRPr lang="en-US" dirty="0" smtClean="0"/>
          </a:p>
          <a:p>
            <a:r>
              <a:rPr lang="en-US" dirty="0" smtClean="0"/>
              <a:t>Senate gave Octavian the title of Augustus (the exalted one)</a:t>
            </a:r>
          </a:p>
          <a:p>
            <a:r>
              <a:rPr lang="en-US" dirty="0" smtClean="0"/>
              <a:t>Augustus ruled Rome for 41 years</a:t>
            </a:r>
          </a:p>
          <a:p>
            <a:endParaRPr lang="en-US" dirty="0"/>
          </a:p>
        </p:txBody>
      </p:sp>
      <p:sp>
        <p:nvSpPr>
          <p:cNvPr id="7" name="Title 6"/>
          <p:cNvSpPr>
            <a:spLocks noGrp="1"/>
          </p:cNvSpPr>
          <p:nvPr>
            <p:ph type="title"/>
          </p:nvPr>
        </p:nvSpPr>
        <p:spPr/>
        <p:txBody>
          <a:bodyPr/>
          <a:lstStyle/>
          <a:p>
            <a:r>
              <a:rPr lang="en-US" dirty="0" smtClean="0"/>
              <a:t>Beginning of the </a:t>
            </a:r>
            <a:r>
              <a:rPr lang="en-US" dirty="0" err="1" smtClean="0">
                <a:solidFill>
                  <a:srgbClr val="00FF00"/>
                </a:solidFill>
              </a:rPr>
              <a:t>Pax</a:t>
            </a:r>
            <a:r>
              <a:rPr lang="en-US" dirty="0" smtClean="0">
                <a:solidFill>
                  <a:srgbClr val="00FF00"/>
                </a:solidFill>
              </a:rPr>
              <a:t> </a:t>
            </a:r>
            <a:r>
              <a:rPr lang="en-US" dirty="0" err="1" smtClean="0">
                <a:solidFill>
                  <a:srgbClr val="00FF00"/>
                </a:solidFill>
              </a:rPr>
              <a:t>Romana</a:t>
            </a:r>
            <a:endParaRPr lang="en-US" dirty="0">
              <a:solidFill>
                <a:srgbClr val="00FF00"/>
              </a:solidFill>
            </a:endParaRPr>
          </a:p>
        </p:txBody>
      </p:sp>
    </p:spTree>
    <p:extLst>
      <p:ext uri="{BB962C8B-B14F-4D97-AF65-F5344CB8AC3E}">
        <p14:creationId xmlns:p14="http://schemas.microsoft.com/office/powerpoint/2010/main" val="12036793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 207 year period of peace that started with Augustus’ reign</a:t>
            </a:r>
          </a:p>
          <a:p>
            <a:r>
              <a:rPr lang="en-US" dirty="0"/>
              <a:t>Rome continued to expand the empire &amp; reached its height under Emperor Hadrian (included England, Spain, France, Holland, Greece, Egypt, Turkey, Iraq)</a:t>
            </a:r>
          </a:p>
          <a:p>
            <a:r>
              <a:rPr lang="en-US" dirty="0"/>
              <a:t>Roman leaders used gladiator events &amp; chariot races to keep poor people happy</a:t>
            </a:r>
          </a:p>
          <a:p>
            <a:endParaRPr lang="en-US" dirty="0"/>
          </a:p>
        </p:txBody>
      </p:sp>
      <p:sp>
        <p:nvSpPr>
          <p:cNvPr id="2" name="Title 1"/>
          <p:cNvSpPr>
            <a:spLocks noGrp="1"/>
          </p:cNvSpPr>
          <p:nvPr>
            <p:ph type="title"/>
          </p:nvPr>
        </p:nvSpPr>
        <p:spPr/>
        <p:txBody>
          <a:bodyPr/>
          <a:lstStyle/>
          <a:p>
            <a:r>
              <a:rPr lang="en-US" dirty="0" err="1" smtClean="0">
                <a:solidFill>
                  <a:srgbClr val="00FF00"/>
                </a:solidFill>
              </a:rPr>
              <a:t>Pax</a:t>
            </a:r>
            <a:r>
              <a:rPr lang="en-US" dirty="0" smtClean="0">
                <a:solidFill>
                  <a:srgbClr val="00FF00"/>
                </a:solidFill>
              </a:rPr>
              <a:t> </a:t>
            </a:r>
            <a:r>
              <a:rPr lang="en-US" dirty="0" err="1" smtClean="0">
                <a:solidFill>
                  <a:srgbClr val="00FF00"/>
                </a:solidFill>
              </a:rPr>
              <a:t>Romana</a:t>
            </a:r>
            <a:endParaRPr lang="en-US" dirty="0">
              <a:solidFill>
                <a:srgbClr val="00FF00"/>
              </a:solidFill>
            </a:endParaRPr>
          </a:p>
        </p:txBody>
      </p:sp>
    </p:spTree>
    <p:extLst>
      <p:ext uri="{BB962C8B-B14F-4D97-AF65-F5344CB8AC3E}">
        <p14:creationId xmlns:p14="http://schemas.microsoft.com/office/powerpoint/2010/main" val="919032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ncrete panthe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 Box 3"/>
          <p:cNvSpPr txBox="1">
            <a:spLocks noChangeArrowheads="1"/>
          </p:cNvSpPr>
          <p:nvPr/>
        </p:nvSpPr>
        <p:spPr bwMode="auto">
          <a:xfrm>
            <a:off x="152400" y="228600"/>
            <a:ext cx="3048000" cy="2530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4000" b="1">
                <a:solidFill>
                  <a:schemeClr val="hlink"/>
                </a:solidFill>
                <a:effectLst>
                  <a:outerShdw blurRad="38100" dist="38100" dir="2700000" algn="tl">
                    <a:srgbClr val="DDDDDD"/>
                  </a:outerShdw>
                </a:effectLst>
              </a:rPr>
              <a:t>Concrete was used to make strong buildings</a:t>
            </a:r>
          </a:p>
        </p:txBody>
      </p:sp>
    </p:spTree>
    <p:extLst>
      <p:ext uri="{BB962C8B-B14F-4D97-AF65-F5344CB8AC3E}">
        <p14:creationId xmlns:p14="http://schemas.microsoft.com/office/powerpoint/2010/main" val="3106879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Rome</a:t>
            </a:r>
            <a:endParaRPr lang="en-US" dirty="0"/>
          </a:p>
        </p:txBody>
      </p:sp>
      <p:sp>
        <p:nvSpPr>
          <p:cNvPr id="4" name="Content Placeholder 3"/>
          <p:cNvSpPr>
            <a:spLocks noGrp="1"/>
          </p:cNvSpPr>
          <p:nvPr>
            <p:ph idx="1"/>
          </p:nvPr>
        </p:nvSpPr>
        <p:spPr/>
        <p:txBody>
          <a:bodyPr/>
          <a:lstStyle/>
          <a:p>
            <a:endParaRPr lang="en-US" dirty="0"/>
          </a:p>
        </p:txBody>
      </p:sp>
      <p:pic>
        <p:nvPicPr>
          <p:cNvPr id="60418" name="Picture 2" descr="http://besttripadvisor.net/wp-content/uploads/2013/06/roman-colosseum-fights.jpg"/>
          <p:cNvPicPr>
            <a:picLocks noChangeAspect="1" noChangeArrowheads="1"/>
          </p:cNvPicPr>
          <p:nvPr/>
        </p:nvPicPr>
        <p:blipFill>
          <a:blip r:embed="rId3"/>
          <a:srcRect/>
          <a:stretch>
            <a:fillRect/>
          </a:stretch>
        </p:blipFill>
        <p:spPr bwMode="auto">
          <a:xfrm>
            <a:off x="2133600" y="1066800"/>
            <a:ext cx="5619750" cy="561975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052" descr="aqueducts2"/>
          <p:cNvPicPr>
            <a:picLocks noChangeAspect="1" noChangeArrowheads="1"/>
          </p:cNvPicPr>
          <p:nvPr/>
        </p:nvPicPr>
        <p:blipFill>
          <a:blip r:embed="rId2">
            <a:lum bright="24000" contrast="18000"/>
            <a:extLst>
              <a:ext uri="{28A0092B-C50C-407E-A947-70E740481C1C}">
                <a14:useLocalDpi xmlns:a14="http://schemas.microsoft.com/office/drawing/2010/main" val="0"/>
              </a:ext>
            </a:extLst>
          </a:blip>
          <a:srcRect t="12981"/>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 Box 2053"/>
          <p:cNvSpPr txBox="1">
            <a:spLocks noChangeArrowheads="1"/>
          </p:cNvSpPr>
          <p:nvPr/>
        </p:nvSpPr>
        <p:spPr bwMode="auto">
          <a:xfrm>
            <a:off x="3276600" y="5029200"/>
            <a:ext cx="5867400" cy="1858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4000" b="1">
                <a:solidFill>
                  <a:srgbClr val="66FF33"/>
                </a:solidFill>
                <a:effectLst>
                  <a:outerShdw blurRad="38100" dist="38100" dir="2700000" algn="tl">
                    <a:srgbClr val="DDDDDD"/>
                  </a:outerShdw>
                </a:effectLst>
              </a:rPr>
              <a:t>Roman Highway          </a:t>
            </a:r>
            <a:r>
              <a:rPr lang="ja-JP" altLang="en-US" sz="4000">
                <a:solidFill>
                  <a:srgbClr val="66FF33"/>
                </a:solidFill>
                <a:effectLst>
                  <a:outerShdw blurRad="38100" dist="38100" dir="2700000" algn="tl">
                    <a:srgbClr val="DDDDDD"/>
                  </a:outerShdw>
                </a:effectLst>
                <a:latin typeface="Arial"/>
              </a:rPr>
              <a:t>“</a:t>
            </a:r>
            <a:r>
              <a:rPr lang="en-US" sz="4000">
                <a:solidFill>
                  <a:srgbClr val="66FF33"/>
                </a:solidFill>
                <a:effectLst>
                  <a:outerShdw blurRad="38100" dist="38100" dir="2700000" algn="tl">
                    <a:srgbClr val="DDDDDD"/>
                  </a:outerShdw>
                </a:effectLst>
              </a:rPr>
              <a:t>All roads lead to Rome</a:t>
            </a:r>
            <a:r>
              <a:rPr lang="ja-JP" altLang="en-US" sz="4000">
                <a:solidFill>
                  <a:srgbClr val="66FF33"/>
                </a:solidFill>
                <a:effectLst>
                  <a:outerShdw blurRad="38100" dist="38100" dir="2700000" algn="tl">
                    <a:srgbClr val="DDDDDD"/>
                  </a:outerShdw>
                </a:effectLst>
                <a:latin typeface="Arial"/>
              </a:rPr>
              <a:t>”</a:t>
            </a:r>
            <a:endParaRPr lang="en-US" sz="4000">
              <a:solidFill>
                <a:srgbClr val="66FF33"/>
              </a:solidFill>
              <a:effectLst>
                <a:outerShdw blurRad="38100" dist="38100" dir="2700000" algn="tl">
                  <a:srgbClr val="DDDDDD"/>
                </a:outerShdw>
              </a:effectLst>
            </a:endParaRPr>
          </a:p>
          <a:p>
            <a:pPr algn="ctr">
              <a:spcBef>
                <a:spcPct val="50000"/>
              </a:spcBef>
            </a:pPr>
            <a:endParaRPr lang="en-US">
              <a:solidFill>
                <a:srgbClr val="66FF33"/>
              </a:solidFill>
            </a:endParaRPr>
          </a:p>
        </p:txBody>
      </p:sp>
      <p:sp>
        <p:nvSpPr>
          <p:cNvPr id="4" name="Line 2054"/>
          <p:cNvSpPr>
            <a:spLocks noChangeShapeType="1"/>
          </p:cNvSpPr>
          <p:nvPr/>
        </p:nvSpPr>
        <p:spPr bwMode="auto">
          <a:xfrm flipH="1">
            <a:off x="1676400" y="5410200"/>
            <a:ext cx="2590800" cy="0"/>
          </a:xfrm>
          <a:prstGeom prst="line">
            <a:avLst/>
          </a:prstGeom>
          <a:noFill/>
          <a:ln w="76200">
            <a:solidFill>
              <a:srgbClr val="00FF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5" name="Line 2055"/>
          <p:cNvSpPr>
            <a:spLocks noChangeShapeType="1"/>
          </p:cNvSpPr>
          <p:nvPr/>
        </p:nvSpPr>
        <p:spPr bwMode="auto">
          <a:xfrm flipH="1">
            <a:off x="6096000" y="1752600"/>
            <a:ext cx="533400" cy="1066800"/>
          </a:xfrm>
          <a:prstGeom prst="line">
            <a:avLst/>
          </a:prstGeom>
          <a:noFill/>
          <a:ln w="76200">
            <a:solidFill>
              <a:schemeClr val="bg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6" name="Text Box 2056"/>
          <p:cNvSpPr txBox="1">
            <a:spLocks noChangeArrowheads="1"/>
          </p:cNvSpPr>
          <p:nvPr/>
        </p:nvSpPr>
        <p:spPr bwMode="auto">
          <a:xfrm>
            <a:off x="4724400" y="1066800"/>
            <a:ext cx="4419600" cy="1249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4000" b="1">
                <a:solidFill>
                  <a:srgbClr val="FFFFFF"/>
                </a:solidFill>
                <a:effectLst>
                  <a:outerShdw blurRad="38100" dist="38100" dir="2700000" algn="tl">
                    <a:srgbClr val="DDDDDD"/>
                  </a:outerShdw>
                </a:effectLst>
              </a:rPr>
              <a:t>Roman Aqueduct</a:t>
            </a:r>
          </a:p>
          <a:p>
            <a:pPr algn="ctr">
              <a:spcBef>
                <a:spcPct val="50000"/>
              </a:spcBef>
            </a:pPr>
            <a:endParaRPr lang="en-US"/>
          </a:p>
        </p:txBody>
      </p:sp>
    </p:spTree>
    <p:extLst>
      <p:ext uri="{BB962C8B-B14F-4D97-AF65-F5344CB8AC3E}">
        <p14:creationId xmlns:p14="http://schemas.microsoft.com/office/powerpoint/2010/main" val="2080832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1027" descr="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11963"/>
          </a:xfrm>
          <a:prstGeom prst="rect">
            <a:avLst/>
          </a:prstGeom>
          <a:noFill/>
          <a:extLst>
            <a:ext uri="{909E8E84-426E-40dd-AFC4-6F175D3DCCD1}">
              <a14:hiddenFill xmlns="" xmlns:a14="http://schemas.microsoft.com/office/drawing/2010/main">
                <a:solidFill>
                  <a:srgbClr val="FFFFFF"/>
                </a:solidFill>
              </a14:hiddenFill>
            </a:ext>
          </a:extLst>
        </p:spPr>
      </p:pic>
      <p:sp>
        <p:nvSpPr>
          <p:cNvPr id="48132" name="Text Box 1028"/>
          <p:cNvSpPr txBox="1">
            <a:spLocks noChangeArrowheads="1"/>
          </p:cNvSpPr>
          <p:nvPr/>
        </p:nvSpPr>
        <p:spPr bwMode="auto">
          <a:xfrm>
            <a:off x="0" y="0"/>
            <a:ext cx="91440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4000" b="1">
                <a:solidFill>
                  <a:schemeClr val="hlink"/>
                </a:solidFill>
                <a:effectLst>
                  <a:outerShdw blurRad="38100" dist="38100" dir="2700000" algn="tl">
                    <a:srgbClr val="DDDDDD"/>
                  </a:outerShdw>
                </a:effectLst>
              </a:rPr>
              <a:t>Agger</a:t>
            </a:r>
            <a:r>
              <a:rPr lang="en-US" sz="4000">
                <a:solidFill>
                  <a:schemeClr val="hlink"/>
                </a:solidFill>
              </a:rPr>
              <a:t>: layer of small stones for drainage</a:t>
            </a:r>
            <a:r>
              <a:rPr lang="en-US" sz="4000"/>
              <a:t> </a:t>
            </a:r>
          </a:p>
        </p:txBody>
      </p:sp>
      <p:sp>
        <p:nvSpPr>
          <p:cNvPr id="48133" name="Line 1029"/>
          <p:cNvSpPr>
            <a:spLocks noChangeShapeType="1"/>
          </p:cNvSpPr>
          <p:nvPr/>
        </p:nvSpPr>
        <p:spPr bwMode="auto">
          <a:xfrm>
            <a:off x="914400" y="685800"/>
            <a:ext cx="2819400" cy="5562600"/>
          </a:xfrm>
          <a:prstGeom prst="line">
            <a:avLst/>
          </a:prstGeom>
          <a:noFill/>
          <a:ln w="762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Tree>
    <p:extLst>
      <p:ext uri="{BB962C8B-B14F-4D97-AF65-F5344CB8AC3E}">
        <p14:creationId xmlns:p14="http://schemas.microsoft.com/office/powerpoint/2010/main" val="26833387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11963"/>
          </a:xfrm>
          <a:prstGeom prst="rect">
            <a:avLst/>
          </a:prstGeom>
          <a:noFill/>
          <a:extLst>
            <a:ext uri="{909E8E84-426E-40dd-AFC4-6F175D3DCCD1}">
              <a14:hiddenFill xmlns="" xmlns:a14="http://schemas.microsoft.com/office/drawing/2010/main">
                <a:solidFill>
                  <a:srgbClr val="FFFFFF"/>
                </a:solidFill>
              </a14:hiddenFill>
            </a:ext>
          </a:extLst>
        </p:spPr>
      </p:pic>
      <p:sp>
        <p:nvSpPr>
          <p:cNvPr id="53251" name="Text Box 3"/>
          <p:cNvSpPr txBox="1">
            <a:spLocks noChangeArrowheads="1"/>
          </p:cNvSpPr>
          <p:nvPr/>
        </p:nvSpPr>
        <p:spPr bwMode="auto">
          <a:xfrm>
            <a:off x="0" y="0"/>
            <a:ext cx="9144000" cy="701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4000" b="1" dirty="0" err="1">
                <a:solidFill>
                  <a:srgbClr val="0000FF"/>
                </a:solidFill>
                <a:effectLst>
                  <a:outerShdw blurRad="38100" dist="38100" dir="2700000" algn="tl">
                    <a:srgbClr val="DDDDDD"/>
                  </a:outerShdw>
                </a:effectLst>
              </a:rPr>
              <a:t>Rudus</a:t>
            </a:r>
            <a:r>
              <a:rPr lang="en-US" sz="4000" dirty="0">
                <a:solidFill>
                  <a:srgbClr val="0000FF"/>
                </a:solidFill>
              </a:rPr>
              <a:t>: Middle layer of sand for stability</a:t>
            </a:r>
          </a:p>
        </p:txBody>
      </p:sp>
      <p:sp>
        <p:nvSpPr>
          <p:cNvPr id="53252" name="Line 4"/>
          <p:cNvSpPr>
            <a:spLocks noChangeShapeType="1"/>
          </p:cNvSpPr>
          <p:nvPr/>
        </p:nvSpPr>
        <p:spPr bwMode="auto">
          <a:xfrm>
            <a:off x="914400" y="685800"/>
            <a:ext cx="2971800" cy="4495800"/>
          </a:xfrm>
          <a:prstGeom prst="line">
            <a:avLst/>
          </a:prstGeom>
          <a:noFill/>
          <a:ln w="76200">
            <a:solidFill>
              <a:srgbClr val="0000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Tree>
    <p:extLst>
      <p:ext uri="{BB962C8B-B14F-4D97-AF65-F5344CB8AC3E}">
        <p14:creationId xmlns:p14="http://schemas.microsoft.com/office/powerpoint/2010/main" val="20708049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11963"/>
          </a:xfrm>
          <a:prstGeom prst="rect">
            <a:avLst/>
          </a:prstGeom>
          <a:noFill/>
          <a:extLst>
            <a:ext uri="{909E8E84-426E-40dd-AFC4-6F175D3DCCD1}">
              <a14:hiddenFill xmlns="" xmlns:a14="http://schemas.microsoft.com/office/drawing/2010/main">
                <a:solidFill>
                  <a:srgbClr val="FFFFFF"/>
                </a:solidFill>
              </a14:hiddenFill>
            </a:ext>
          </a:extLst>
        </p:spPr>
      </p:pic>
      <p:sp>
        <p:nvSpPr>
          <p:cNvPr id="54276" name="Line 4"/>
          <p:cNvSpPr>
            <a:spLocks noChangeShapeType="1"/>
          </p:cNvSpPr>
          <p:nvPr/>
        </p:nvSpPr>
        <p:spPr bwMode="auto">
          <a:xfrm>
            <a:off x="1828800" y="1905000"/>
            <a:ext cx="2362200" cy="2362200"/>
          </a:xfrm>
          <a:prstGeom prst="line">
            <a:avLst/>
          </a:prstGeom>
          <a:noFill/>
          <a:ln w="76200">
            <a:solidFill>
              <a:srgbClr val="008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lstStyle/>
          <a:p>
            <a:endParaRPr lang="en-US"/>
          </a:p>
        </p:txBody>
      </p:sp>
      <p:sp>
        <p:nvSpPr>
          <p:cNvPr id="2" name="Rectangle 1"/>
          <p:cNvSpPr/>
          <p:nvPr/>
        </p:nvSpPr>
        <p:spPr>
          <a:xfrm>
            <a:off x="7032" y="40518"/>
            <a:ext cx="8755968" cy="2369880"/>
          </a:xfrm>
          <a:prstGeom prst="rect">
            <a:avLst/>
          </a:prstGeom>
        </p:spPr>
        <p:txBody>
          <a:bodyPr wrap="square">
            <a:spAutoFit/>
          </a:bodyPr>
          <a:lstStyle/>
          <a:p>
            <a:pPr algn="ctr">
              <a:spcBef>
                <a:spcPct val="50000"/>
              </a:spcBef>
            </a:pPr>
            <a:r>
              <a:rPr lang="en-US" sz="3700" dirty="0">
                <a:solidFill>
                  <a:srgbClr val="008000"/>
                </a:solidFill>
                <a:effectLst>
                  <a:outerShdw blurRad="38100" dist="38100" dir="2700000" algn="tl">
                    <a:srgbClr val="DDDDDD"/>
                  </a:outerShdw>
                </a:effectLst>
              </a:rPr>
              <a:t>Metalling</a:t>
            </a:r>
            <a:r>
              <a:rPr lang="en-US" sz="3700" dirty="0">
                <a:solidFill>
                  <a:srgbClr val="008000"/>
                </a:solidFill>
              </a:rPr>
              <a:t>: layer of large, smooth stones for pavement; Roads were angled to allow for drainage &amp; were of various widths</a:t>
            </a:r>
          </a:p>
        </p:txBody>
      </p:sp>
    </p:spTree>
    <p:extLst>
      <p:ext uri="{BB962C8B-B14F-4D97-AF65-F5344CB8AC3E}">
        <p14:creationId xmlns:p14="http://schemas.microsoft.com/office/powerpoint/2010/main" val="32750482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olosseum reconstruction drawing"/>
          <p:cNvPicPr>
            <a:picLocks noChangeAspect="1" noChangeArrowheads="1"/>
          </p:cNvPicPr>
          <p:nvPr/>
        </p:nvPicPr>
        <p:blipFill>
          <a:blip r:embed="rId2">
            <a:extLst>
              <a:ext uri="{28A0092B-C50C-407E-A947-70E740481C1C}">
                <a14:useLocalDpi xmlns:a14="http://schemas.microsoft.com/office/drawing/2010/main" val="0"/>
              </a:ext>
            </a:extLst>
          </a:blip>
          <a:srcRect r="10001"/>
          <a:stretch>
            <a:fillRect/>
          </a:stretch>
        </p:blipFill>
        <p:spPr bwMode="auto">
          <a:xfrm>
            <a:off x="0" y="898525"/>
            <a:ext cx="9144000" cy="5959475"/>
          </a:xfrm>
          <a:prstGeom prst="rect">
            <a:avLst/>
          </a:prstGeom>
          <a:noFill/>
          <a:extLst>
            <a:ext uri="{909E8E84-426E-40dd-AFC4-6F175D3DCCD1}">
              <a14:hiddenFill xmlns="" xmlns:a14="http://schemas.microsoft.com/office/drawing/2010/main">
                <a:solidFill>
                  <a:srgbClr val="FFFFFF"/>
                </a:solidFill>
              </a14:hiddenFill>
            </a:ext>
          </a:extLst>
        </p:spPr>
      </p:pic>
      <p:sp>
        <p:nvSpPr>
          <p:cNvPr id="38915" name="Text Box 3"/>
          <p:cNvSpPr txBox="1">
            <a:spLocks noChangeArrowheads="1"/>
          </p:cNvSpPr>
          <p:nvPr/>
        </p:nvSpPr>
        <p:spPr bwMode="auto">
          <a:xfrm>
            <a:off x="0" y="0"/>
            <a:ext cx="9144000" cy="914400"/>
          </a:xfrm>
          <a:prstGeom prst="rect">
            <a:avLst/>
          </a:prstGeom>
          <a:solidFill>
            <a:srgbClr val="99CC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5400">
                <a:effectLst>
                  <a:outerShdw blurRad="38100" dist="38100" dir="2700000" algn="tl">
                    <a:srgbClr val="FFFFFF"/>
                  </a:outerShdw>
                </a:effectLst>
              </a:rPr>
              <a:t>The Roman Coliseum</a:t>
            </a:r>
            <a:r>
              <a:rPr lang="en-US" sz="5400"/>
              <a:t> </a:t>
            </a:r>
          </a:p>
        </p:txBody>
      </p:sp>
    </p:spTree>
    <p:extLst>
      <p:ext uri="{BB962C8B-B14F-4D97-AF65-F5344CB8AC3E}">
        <p14:creationId xmlns:p14="http://schemas.microsoft.com/office/powerpoint/2010/main" val="2590087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026" descr="charoit mosaic"/>
          <p:cNvPicPr>
            <a:picLocks noChangeAspect="1" noChangeArrowheads="1"/>
          </p:cNvPicPr>
          <p:nvPr/>
        </p:nvPicPr>
        <p:blipFill>
          <a:blip r:embed="rId2">
            <a:extLst>
              <a:ext uri="{28A0092B-C50C-407E-A947-70E740481C1C}">
                <a14:useLocalDpi xmlns:a14="http://schemas.microsoft.com/office/drawing/2010/main" val="0"/>
              </a:ext>
            </a:extLst>
          </a:blip>
          <a:srcRect l="11829" t="6342" r="8601" b="15610"/>
          <a:stretch>
            <a:fillRect/>
          </a:stretch>
        </p:blipFill>
        <p:spPr bwMode="auto">
          <a:xfrm>
            <a:off x="0" y="0"/>
            <a:ext cx="7239000" cy="6848475"/>
          </a:xfrm>
          <a:prstGeom prst="rect">
            <a:avLst/>
          </a:prstGeom>
          <a:noFill/>
          <a:extLst>
            <a:ext uri="{909E8E84-426E-40dd-AFC4-6F175D3DCCD1}">
              <a14:hiddenFill xmlns="" xmlns:a14="http://schemas.microsoft.com/office/drawing/2010/main">
                <a:solidFill>
                  <a:srgbClr val="FFFFFF"/>
                </a:solidFill>
              </a14:hiddenFill>
            </a:ext>
          </a:extLst>
        </p:spPr>
      </p:pic>
      <p:pic>
        <p:nvPicPr>
          <p:cNvPr id="32771" name="Picture 1027" descr="circus_maximus"/>
          <p:cNvPicPr>
            <a:picLocks noChangeAspect="1" noChangeArrowheads="1"/>
          </p:cNvPicPr>
          <p:nvPr/>
        </p:nvPicPr>
        <p:blipFill>
          <a:blip r:embed="rId3">
            <a:extLst>
              <a:ext uri="{28A0092B-C50C-407E-A947-70E740481C1C}">
                <a14:useLocalDpi xmlns:a14="http://schemas.microsoft.com/office/drawing/2010/main" val="0"/>
              </a:ext>
            </a:extLst>
          </a:blip>
          <a:srcRect r="8743" b="9700"/>
          <a:stretch>
            <a:fillRect/>
          </a:stretch>
        </p:blipFill>
        <p:spPr bwMode="auto">
          <a:xfrm>
            <a:off x="4343400" y="3579813"/>
            <a:ext cx="4797425" cy="3271837"/>
          </a:xfrm>
          <a:prstGeom prst="rect">
            <a:avLst/>
          </a:prstGeom>
          <a:noFill/>
          <a:ln w="381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814609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gladiator drawing"/>
          <p:cNvPicPr>
            <a:picLocks noChangeAspect="1" noChangeArrowheads="1"/>
          </p:cNvPicPr>
          <p:nvPr/>
        </p:nvPicPr>
        <p:blipFill>
          <a:blip r:embed="rId2">
            <a:extLst>
              <a:ext uri="{28A0092B-C50C-407E-A947-70E740481C1C}">
                <a14:useLocalDpi xmlns:a14="http://schemas.microsoft.com/office/drawing/2010/main" val="0"/>
              </a:ext>
            </a:extLst>
          </a:blip>
          <a:srcRect r="7500"/>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54027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gladiators mosa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76600"/>
            <a:ext cx="9144000" cy="3581400"/>
          </a:xfrm>
          <a:prstGeom prst="rect">
            <a:avLst/>
          </a:prstGeom>
          <a:noFill/>
          <a:extLst>
            <a:ext uri="{909E8E84-426E-40dd-AFC4-6F175D3DCCD1}">
              <a14:hiddenFill xmlns="" xmlns:a14="http://schemas.microsoft.com/office/drawing/2010/main">
                <a:solidFill>
                  <a:srgbClr val="FFFFFF"/>
                </a:solidFill>
              </a14:hiddenFill>
            </a:ext>
          </a:extLst>
        </p:spPr>
      </p:pic>
      <p:pic>
        <p:nvPicPr>
          <p:cNvPr id="36867" name="Picture 3" descr="gladiators mosai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352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129755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olosseum gladiator event"/>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5000" r="5833"/>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407381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Rome conquered Judea (where the Jews lived) and allowed them to keep their religion</a:t>
            </a:r>
          </a:p>
          <a:p>
            <a:r>
              <a:rPr lang="en-US" dirty="0" smtClean="0"/>
              <a:t>At 30, Jesus began preaching to bring salvation and eternal life to his followers</a:t>
            </a:r>
          </a:p>
          <a:p>
            <a:pPr lvl="1"/>
            <a:r>
              <a:rPr lang="en-US" dirty="0" smtClean="0"/>
              <a:t>Called self the Son of God</a:t>
            </a:r>
          </a:p>
          <a:p>
            <a:r>
              <a:rPr lang="en-US" dirty="0" smtClean="0"/>
              <a:t>Jesus was condemned to be crucified by the Romans who thought him too revolutionary</a:t>
            </a:r>
          </a:p>
          <a:p>
            <a:pPr lvl="1"/>
            <a:r>
              <a:rPr lang="en-US" dirty="0" smtClean="0"/>
              <a:t>After his death, Christianity began to spread</a:t>
            </a:r>
          </a:p>
          <a:p>
            <a:pPr lvl="1"/>
            <a:r>
              <a:rPr lang="en-US" dirty="0" smtClean="0"/>
              <a:t>Christians still persecuted throughout Rome</a:t>
            </a:r>
            <a:endParaRPr lang="en-US" dirty="0"/>
          </a:p>
        </p:txBody>
      </p:sp>
      <p:sp>
        <p:nvSpPr>
          <p:cNvPr id="4" name="Title 3"/>
          <p:cNvSpPr>
            <a:spLocks noGrp="1"/>
          </p:cNvSpPr>
          <p:nvPr>
            <p:ph type="title"/>
          </p:nvPr>
        </p:nvSpPr>
        <p:spPr/>
        <p:txBody>
          <a:bodyPr/>
          <a:lstStyle/>
          <a:p>
            <a:pPr algn="ctr"/>
            <a:r>
              <a:rPr lang="en-US" dirty="0" smtClean="0"/>
              <a:t>Christianity in Rome</a:t>
            </a:r>
            <a:endParaRPr lang="en-US" dirty="0"/>
          </a:p>
        </p:txBody>
      </p:sp>
    </p:spTree>
    <p:extLst>
      <p:ext uri="{BB962C8B-B14F-4D97-AF65-F5344CB8AC3E}">
        <p14:creationId xmlns:p14="http://schemas.microsoft.com/office/powerpoint/2010/main" val="2105458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Set up a </a:t>
            </a:r>
            <a:r>
              <a:rPr lang="en-US" b="1" dirty="0" smtClean="0"/>
              <a:t>republic</a:t>
            </a:r>
            <a:r>
              <a:rPr lang="en-US" dirty="0" smtClean="0">
                <a:solidFill>
                  <a:srgbClr val="00FF00"/>
                </a:solidFill>
              </a:rPr>
              <a:t> </a:t>
            </a:r>
            <a:r>
              <a:rPr lang="en-US" dirty="0" smtClean="0"/>
              <a:t>system of government</a:t>
            </a:r>
          </a:p>
          <a:p>
            <a:pPr>
              <a:buNone/>
            </a:pPr>
            <a:endParaRPr lang="en-US" dirty="0" smtClean="0"/>
          </a:p>
          <a:p>
            <a:r>
              <a:rPr lang="en-US" b="1" dirty="0" smtClean="0"/>
              <a:t>Patricians</a:t>
            </a:r>
            <a:r>
              <a:rPr lang="en-US" dirty="0" smtClean="0"/>
              <a:t> ran the state</a:t>
            </a:r>
          </a:p>
          <a:p>
            <a:pPr>
              <a:buNone/>
            </a:pPr>
            <a:endParaRPr lang="en-US" dirty="0" smtClean="0"/>
          </a:p>
          <a:p>
            <a:r>
              <a:rPr lang="en-US" b="1" dirty="0" smtClean="0"/>
              <a:t>Plebeians</a:t>
            </a:r>
            <a:r>
              <a:rPr lang="en-US" dirty="0" smtClean="0"/>
              <a:t> not happy</a:t>
            </a:r>
          </a:p>
          <a:p>
            <a:pPr lvl="1"/>
            <a:r>
              <a:rPr lang="en-US" dirty="0" smtClean="0"/>
              <a:t>Forced patricians to write all laws down</a:t>
            </a:r>
          </a:p>
          <a:p>
            <a:pPr lvl="1">
              <a:buNone/>
            </a:pPr>
            <a:endParaRPr lang="en-US" dirty="0" smtClean="0"/>
          </a:p>
          <a:p>
            <a:r>
              <a:rPr lang="en-US" dirty="0" smtClean="0"/>
              <a:t>Eventually created an unwritten constitution </a:t>
            </a:r>
          </a:p>
          <a:p>
            <a:endParaRPr lang="en-US" dirty="0" smtClean="0"/>
          </a:p>
          <a:p>
            <a:endParaRPr lang="en-US" dirty="0" smtClean="0"/>
          </a:p>
          <a:p>
            <a:pPr lvl="1"/>
            <a:endParaRPr lang="en-US" dirty="0" smtClean="0"/>
          </a:p>
          <a:p>
            <a:endParaRPr lang="en-US" dirty="0"/>
          </a:p>
        </p:txBody>
      </p:sp>
      <p:sp>
        <p:nvSpPr>
          <p:cNvPr id="2" name="Title 1"/>
          <p:cNvSpPr>
            <a:spLocks noGrp="1"/>
          </p:cNvSpPr>
          <p:nvPr>
            <p:ph type="title"/>
          </p:nvPr>
        </p:nvSpPr>
        <p:spPr/>
        <p:txBody>
          <a:bodyPr/>
          <a:lstStyle/>
          <a:p>
            <a:r>
              <a:rPr lang="en-US" dirty="0" smtClean="0"/>
              <a:t>The Republic</a:t>
            </a:r>
            <a:endParaRPr lang="en-US" dirty="0"/>
          </a:p>
        </p:txBody>
      </p:sp>
    </p:spTree>
    <p:extLst>
      <p:ext uri="{BB962C8B-B14F-4D97-AF65-F5344CB8AC3E}">
        <p14:creationId xmlns:p14="http://schemas.microsoft.com/office/powerpoint/2010/main" val="42002868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Decline begins after the </a:t>
            </a:r>
            <a:r>
              <a:rPr lang="en-US" i="1" dirty="0" err="1"/>
              <a:t>pax</a:t>
            </a:r>
            <a:r>
              <a:rPr lang="en-US" i="1" dirty="0"/>
              <a:t> </a:t>
            </a:r>
            <a:r>
              <a:rPr lang="en-US" i="1" dirty="0" err="1"/>
              <a:t>romana</a:t>
            </a:r>
            <a:r>
              <a:rPr lang="en-US" i="1" dirty="0"/>
              <a:t> </a:t>
            </a:r>
            <a:r>
              <a:rPr lang="en-US" dirty="0"/>
              <a:t>in </a:t>
            </a:r>
            <a:r>
              <a:rPr lang="en-US"/>
              <a:t>3</a:t>
            </a:r>
            <a:r>
              <a:rPr lang="en-US" baseline="30000"/>
              <a:t>rd</a:t>
            </a:r>
            <a:r>
              <a:rPr lang="en-US"/>
              <a:t> </a:t>
            </a:r>
            <a:r>
              <a:rPr lang="en-US" smtClean="0"/>
              <a:t>Century</a:t>
            </a:r>
            <a:endParaRPr lang="en-US" dirty="0" smtClean="0"/>
          </a:p>
        </p:txBody>
      </p:sp>
      <p:sp>
        <p:nvSpPr>
          <p:cNvPr id="2" name="Title 1"/>
          <p:cNvSpPr>
            <a:spLocks noGrp="1"/>
          </p:cNvSpPr>
          <p:nvPr>
            <p:ph type="title"/>
          </p:nvPr>
        </p:nvSpPr>
        <p:spPr/>
        <p:txBody>
          <a:bodyPr/>
          <a:lstStyle/>
          <a:p>
            <a:pPr algn="ctr"/>
            <a:r>
              <a:rPr lang="en-US" dirty="0" smtClean="0"/>
              <a:t>Fall of the Roman </a:t>
            </a:r>
            <a:r>
              <a:rPr lang="en-US" dirty="0" smtClean="0"/>
              <a:t>Empire</a:t>
            </a:r>
            <a:endParaRPr lang="en-US" dirty="0"/>
          </a:p>
        </p:txBody>
      </p:sp>
    </p:spTree>
    <p:extLst>
      <p:ext uri="{BB962C8B-B14F-4D97-AF65-F5344CB8AC3E}">
        <p14:creationId xmlns:p14="http://schemas.microsoft.com/office/powerpoint/2010/main" val="30071588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76200"/>
            <a:ext cx="8229600" cy="1020763"/>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a:lstStyle>
          <a:p>
            <a:r>
              <a:rPr lang="en-US" sz="6000" b="1" smtClean="0">
                <a:latin typeface="Bradley Hand ITC" charset="0"/>
              </a:rPr>
              <a:t>Temporary Help</a:t>
            </a:r>
            <a:endParaRPr lang="en-US" sz="6000" b="1">
              <a:latin typeface="Bradley Hand ITC" charset="0"/>
            </a:endParaRPr>
          </a:p>
        </p:txBody>
      </p:sp>
      <p:sp>
        <p:nvSpPr>
          <p:cNvPr id="3" name="Rectangle 3"/>
          <p:cNvSpPr txBox="1">
            <a:spLocks noChangeArrowheads="1"/>
          </p:cNvSpPr>
          <p:nvPr/>
        </p:nvSpPr>
        <p:spPr>
          <a:xfrm>
            <a:off x="0" y="914400"/>
            <a:ext cx="5638800" cy="5943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Diocletian in A.D. 284 became a strong leader </a:t>
            </a:r>
          </a:p>
          <a:p>
            <a:r>
              <a:rPr lang="en-US" sz="2400" dirty="0" smtClean="0"/>
              <a:t>He doubled the Roman armies and hired German mercenaries</a:t>
            </a:r>
          </a:p>
          <a:p>
            <a:r>
              <a:rPr lang="en-US" sz="2400" dirty="0" smtClean="0"/>
              <a:t>Persecuted Christians</a:t>
            </a:r>
          </a:p>
          <a:p>
            <a:r>
              <a:rPr lang="en-US" sz="2400" dirty="0" smtClean="0"/>
              <a:t>He divided the Roman empire into 2 sides</a:t>
            </a:r>
          </a:p>
          <a:p>
            <a:pPr lvl="1"/>
            <a:r>
              <a:rPr lang="en-US" sz="2400" dirty="0" smtClean="0"/>
              <a:t>East: Greek speaking</a:t>
            </a:r>
          </a:p>
          <a:p>
            <a:pPr lvl="1"/>
            <a:r>
              <a:rPr lang="en-US" sz="2400" dirty="0" smtClean="0"/>
              <a:t>West: Latin speaking</a:t>
            </a:r>
          </a:p>
          <a:p>
            <a:r>
              <a:rPr lang="en-US" sz="2400" dirty="0" smtClean="0"/>
              <a:t>He took over the East, but Civil war broke out after his death</a:t>
            </a:r>
            <a:endParaRPr lang="en-US" sz="2400" dirty="0"/>
          </a:p>
        </p:txBody>
      </p:sp>
      <p:pic>
        <p:nvPicPr>
          <p:cNvPr id="4" name="Picture 4" descr="emperor-dioclet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4188" y="1447800"/>
            <a:ext cx="3616325" cy="4800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764891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76200"/>
            <a:ext cx="8229600" cy="1020763"/>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a:lstStyle>
          <a:p>
            <a:r>
              <a:rPr lang="en-US" sz="6000" b="1" smtClean="0">
                <a:latin typeface="Bradley Hand ITC" charset="0"/>
              </a:rPr>
              <a:t>Constantine</a:t>
            </a:r>
            <a:endParaRPr lang="en-US" sz="6000" b="1">
              <a:latin typeface="Bradley Hand ITC" charset="0"/>
            </a:endParaRPr>
          </a:p>
        </p:txBody>
      </p:sp>
      <p:sp>
        <p:nvSpPr>
          <p:cNvPr id="3" name="Rectangle 3"/>
          <p:cNvSpPr txBox="1">
            <a:spLocks noChangeArrowheads="1"/>
          </p:cNvSpPr>
          <p:nvPr/>
        </p:nvSpPr>
        <p:spPr>
          <a:xfrm>
            <a:off x="0" y="838200"/>
            <a:ext cx="4800600" cy="5943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Took over the West part of the empire in A.D. 312</a:t>
            </a:r>
          </a:p>
          <a:p>
            <a:r>
              <a:rPr lang="en-US" dirty="0" smtClean="0"/>
              <a:t>Moved the capital to a strategic location in Greece in the East in Byzantium and renamed it Constantinople</a:t>
            </a:r>
          </a:p>
          <a:p>
            <a:r>
              <a:rPr lang="en-US" dirty="0" smtClean="0"/>
              <a:t>He accepted Christianity</a:t>
            </a:r>
            <a:endParaRPr lang="en-US" dirty="0"/>
          </a:p>
        </p:txBody>
      </p:sp>
      <p:pic>
        <p:nvPicPr>
          <p:cNvPr id="4" name="Picture 5" descr="Constantine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685800"/>
            <a:ext cx="3886200" cy="6096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240344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1020763"/>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a:lstStyle>
          <a:p>
            <a:r>
              <a:rPr lang="en-US" sz="6000" b="1" smtClean="0">
                <a:latin typeface="Bradley Hand ITC" charset="0"/>
              </a:rPr>
              <a:t>Military Troubles</a:t>
            </a:r>
            <a:endParaRPr lang="en-US" sz="6000" b="1">
              <a:latin typeface="Bradley Hand ITC" charset="0"/>
            </a:endParaRPr>
          </a:p>
        </p:txBody>
      </p:sp>
      <p:sp>
        <p:nvSpPr>
          <p:cNvPr id="3" name="Rectangle 4"/>
          <p:cNvSpPr txBox="1">
            <a:spLocks noChangeArrowheads="1"/>
          </p:cNvSpPr>
          <p:nvPr/>
        </p:nvSpPr>
        <p:spPr>
          <a:xfrm>
            <a:off x="0" y="914400"/>
            <a:ext cx="5562600" cy="5943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Germanic tribes were invading Rome</a:t>
            </a:r>
          </a:p>
          <a:p>
            <a:r>
              <a:rPr lang="en-US" sz="2800" dirty="0" smtClean="0"/>
              <a:t>Soldiers no longer had discipline or loyalty to Rome. </a:t>
            </a:r>
          </a:p>
          <a:p>
            <a:r>
              <a:rPr lang="en-US" sz="2800" dirty="0" smtClean="0"/>
              <a:t>Soldiers had loyalty only to their commanders, who fought not for Rome, but to try to become the emperor.</a:t>
            </a:r>
          </a:p>
          <a:p>
            <a:r>
              <a:rPr lang="en-US" sz="2800" dirty="0" smtClean="0"/>
              <a:t>To defend Rome, </a:t>
            </a:r>
            <a:r>
              <a:rPr lang="en-US" sz="2800" b="1" dirty="0" smtClean="0"/>
              <a:t>mercenaries</a:t>
            </a:r>
            <a:r>
              <a:rPr lang="en-US" sz="2800" dirty="0" smtClean="0"/>
              <a:t> were recruited – foreign soldiers who fought for money. </a:t>
            </a:r>
            <a:endParaRPr lang="en-US" sz="2800" dirty="0"/>
          </a:p>
        </p:txBody>
      </p:sp>
      <p:pic>
        <p:nvPicPr>
          <p:cNvPr id="4" name="Picture 7" descr="centurion_illus"/>
          <p:cNvPicPr>
            <a:picLocks noChangeAspect="1" noChangeArrowheads="1"/>
          </p:cNvPicPr>
          <p:nvPr/>
        </p:nvPicPr>
        <p:blipFill>
          <a:blip r:embed="rId3">
            <a:extLst>
              <a:ext uri="{28A0092B-C50C-407E-A947-70E740481C1C}">
                <a14:useLocalDpi xmlns:a14="http://schemas.microsoft.com/office/drawing/2010/main" val="0"/>
              </a:ext>
            </a:extLst>
          </a:blip>
          <a:srcRect l="5992" t="4420" r="7117" b="4973"/>
          <a:stretch>
            <a:fillRect/>
          </a:stretch>
        </p:blipFill>
        <p:spPr bwMode="auto">
          <a:xfrm>
            <a:off x="5562600" y="1143000"/>
            <a:ext cx="3581400" cy="5334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3864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457200" y="-76200"/>
            <a:ext cx="8229600" cy="1096963"/>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a:lstStyle>
          <a:p>
            <a:r>
              <a:rPr lang="en-US" sz="6000" b="1" smtClean="0">
                <a:latin typeface="Bradley Hand ITC" charset="0"/>
              </a:rPr>
              <a:t>Political Troubles</a:t>
            </a:r>
            <a:endParaRPr lang="en-US" sz="6000" b="1">
              <a:latin typeface="Bradley Hand ITC" charset="0"/>
            </a:endParaRPr>
          </a:p>
        </p:txBody>
      </p:sp>
      <p:sp>
        <p:nvSpPr>
          <p:cNvPr id="7" name="Rectangle 3"/>
          <p:cNvSpPr txBox="1">
            <a:spLocks noChangeArrowheads="1"/>
          </p:cNvSpPr>
          <p:nvPr/>
        </p:nvSpPr>
        <p:spPr>
          <a:xfrm>
            <a:off x="3962400" y="838200"/>
            <a:ext cx="5181600" cy="60198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Troubles in the empire made citizens lose patriotism for Rome</a:t>
            </a:r>
          </a:p>
          <a:p>
            <a:r>
              <a:rPr lang="en-US" sz="2800" dirty="0" smtClean="0"/>
              <a:t>Being a political official was no longer thought to be an honor</a:t>
            </a:r>
          </a:p>
          <a:p>
            <a:r>
              <a:rPr lang="en-US" sz="2800" dirty="0" smtClean="0"/>
              <a:t>Few people wanted to serve in the government</a:t>
            </a:r>
          </a:p>
          <a:p>
            <a:r>
              <a:rPr lang="en-US" sz="2800" dirty="0" smtClean="0"/>
              <a:t>Out of 26 generals who became emperors, 25 met violent deaths.</a:t>
            </a:r>
            <a:endParaRPr lang="en-US" sz="2800" dirty="0"/>
          </a:p>
        </p:txBody>
      </p:sp>
      <p:pic>
        <p:nvPicPr>
          <p:cNvPr id="8" name="Picture 5" descr="ja60910"/>
          <p:cNvPicPr>
            <a:picLocks noChangeAspect="1" noChangeArrowheads="1"/>
          </p:cNvPicPr>
          <p:nvPr/>
        </p:nvPicPr>
        <p:blipFill>
          <a:blip r:embed="rId2">
            <a:extLst>
              <a:ext uri="{28A0092B-C50C-407E-A947-70E740481C1C}">
                <a14:useLocalDpi xmlns:a14="http://schemas.microsoft.com/office/drawing/2010/main" val="0"/>
              </a:ext>
            </a:extLst>
          </a:blip>
          <a:srcRect l="8507" t="5455" r="6424"/>
          <a:stretch>
            <a:fillRect/>
          </a:stretch>
        </p:blipFill>
        <p:spPr bwMode="auto">
          <a:xfrm>
            <a:off x="0" y="1066800"/>
            <a:ext cx="3984625" cy="5181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379082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0"/>
            <a:ext cx="8229600" cy="1020763"/>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a:lstStyle>
          <a:p>
            <a:r>
              <a:rPr lang="en-US" sz="6000" b="1" dirty="0" smtClean="0">
                <a:latin typeface="Bradley Hand ITC" charset="0"/>
              </a:rPr>
              <a:t>Economic Troubles</a:t>
            </a:r>
            <a:endParaRPr lang="en-US" sz="6000" b="1" dirty="0">
              <a:latin typeface="Bradley Hand ITC" charset="0"/>
            </a:endParaRPr>
          </a:p>
        </p:txBody>
      </p:sp>
      <p:sp>
        <p:nvSpPr>
          <p:cNvPr id="3" name="Rectangle 4"/>
          <p:cNvSpPr txBox="1">
            <a:spLocks noChangeArrowheads="1"/>
          </p:cNvSpPr>
          <p:nvPr/>
        </p:nvSpPr>
        <p:spPr>
          <a:xfrm>
            <a:off x="0" y="914400"/>
            <a:ext cx="5562600" cy="59436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smtClean="0"/>
              <a:t>Poor harvests</a:t>
            </a:r>
            <a:endParaRPr lang="en-US" sz="2800" dirty="0" smtClean="0"/>
          </a:p>
          <a:p>
            <a:r>
              <a:rPr lang="en-US" sz="2800" dirty="0" smtClean="0"/>
              <a:t>No more “war plunder”</a:t>
            </a:r>
            <a:endParaRPr lang="en-US" sz="2800" dirty="0" smtClean="0"/>
          </a:p>
          <a:p>
            <a:r>
              <a:rPr lang="en-US" sz="2800" dirty="0" smtClean="0"/>
              <a:t>Rome began making coins with less silver which caused massive Inflation</a:t>
            </a:r>
            <a:endParaRPr lang="en-US" sz="2800" dirty="0" smtClean="0"/>
          </a:p>
          <a:p>
            <a:r>
              <a:rPr lang="en-US" sz="2800" dirty="0" smtClean="0"/>
              <a:t>Massive gap between rich and poor—heavy taxes on small farmers</a:t>
            </a:r>
            <a:endParaRPr lang="en-US" sz="2800" dirty="0"/>
          </a:p>
        </p:txBody>
      </p:sp>
    </p:spTree>
    <p:extLst>
      <p:ext uri="{BB962C8B-B14F-4D97-AF65-F5344CB8AC3E}">
        <p14:creationId xmlns:p14="http://schemas.microsoft.com/office/powerpoint/2010/main" val="17563861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F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176588"/>
            <a:ext cx="5334000" cy="345281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txBox="1">
            <a:spLocks noChangeArrowheads="1"/>
          </p:cNvSpPr>
          <p:nvPr/>
        </p:nvSpPr>
        <p:spPr>
          <a:xfrm>
            <a:off x="457200" y="-30163"/>
            <a:ext cx="8229600" cy="1020763"/>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a:lstStyle>
          <a:p>
            <a:r>
              <a:rPr lang="en-US" sz="6000" b="1" smtClean="0">
                <a:latin typeface="Bradley Hand ITC" charset="0"/>
              </a:rPr>
              <a:t>The West Falls</a:t>
            </a:r>
            <a:endParaRPr lang="en-US" sz="6000" b="1">
              <a:latin typeface="Bradley Hand ITC" charset="0"/>
            </a:endParaRPr>
          </a:p>
        </p:txBody>
      </p:sp>
      <p:sp>
        <p:nvSpPr>
          <p:cNvPr id="4" name="Rectangle 3"/>
          <p:cNvSpPr txBox="1">
            <a:spLocks noChangeArrowheads="1"/>
          </p:cNvSpPr>
          <p:nvPr/>
        </p:nvSpPr>
        <p:spPr>
          <a:xfrm>
            <a:off x="0" y="838200"/>
            <a:ext cx="9144000" cy="32004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800" dirty="0" smtClean="0"/>
              <a:t>The west faced worse problems than the east that was </a:t>
            </a:r>
            <a:r>
              <a:rPr lang="en-US" sz="2800" dirty="0" smtClean="0"/>
              <a:t>further </a:t>
            </a:r>
            <a:r>
              <a:rPr lang="en-US" sz="2800" dirty="0" smtClean="0"/>
              <a:t>from invaders</a:t>
            </a:r>
          </a:p>
          <a:p>
            <a:pPr>
              <a:lnSpc>
                <a:spcPct val="90000"/>
              </a:lnSpc>
            </a:pPr>
            <a:r>
              <a:rPr lang="en-US" sz="2800" dirty="0" smtClean="0"/>
              <a:t>From A.D. 376 to 476, huge numbers of Germanic tribes poured into Rome to get away from the </a:t>
            </a:r>
            <a:r>
              <a:rPr lang="en-US" sz="2800" dirty="0" smtClean="0"/>
              <a:t>fierce </a:t>
            </a:r>
            <a:r>
              <a:rPr lang="en-US" sz="2800" dirty="0" smtClean="0"/>
              <a:t>Huns</a:t>
            </a:r>
          </a:p>
          <a:p>
            <a:pPr>
              <a:lnSpc>
                <a:spcPct val="90000"/>
              </a:lnSpc>
            </a:pPr>
            <a:r>
              <a:rPr lang="en-US" sz="2800" dirty="0" smtClean="0"/>
              <a:t>Attila the Hun </a:t>
            </a:r>
            <a:br>
              <a:rPr lang="en-US" sz="2800" dirty="0" smtClean="0"/>
            </a:br>
            <a:r>
              <a:rPr lang="en-US" sz="2800" dirty="0" smtClean="0"/>
              <a:t>was a powerful </a:t>
            </a:r>
            <a:br>
              <a:rPr lang="en-US" sz="2800" dirty="0" smtClean="0"/>
            </a:br>
            <a:r>
              <a:rPr lang="en-US" sz="2800" dirty="0" smtClean="0"/>
              <a:t>chieftain </a:t>
            </a:r>
            <a:br>
              <a:rPr lang="en-US" sz="2800" dirty="0" smtClean="0"/>
            </a:br>
            <a:r>
              <a:rPr lang="en-US" sz="2800" dirty="0" smtClean="0"/>
              <a:t>who swept </a:t>
            </a:r>
            <a:br>
              <a:rPr lang="en-US" sz="2800" dirty="0" smtClean="0"/>
            </a:br>
            <a:r>
              <a:rPr lang="en-US" sz="2800" dirty="0" smtClean="0"/>
              <a:t>through the west</a:t>
            </a:r>
            <a:endParaRPr lang="en-US" sz="2800" dirty="0"/>
          </a:p>
        </p:txBody>
      </p:sp>
    </p:spTree>
    <p:extLst>
      <p:ext uri="{BB962C8B-B14F-4D97-AF65-F5344CB8AC3E}">
        <p14:creationId xmlns:p14="http://schemas.microsoft.com/office/powerpoint/2010/main" val="26889419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76200"/>
            <a:ext cx="8229600" cy="1020763"/>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a:lstStyle>
          <a:p>
            <a:r>
              <a:rPr lang="en-US" sz="6000" b="1" smtClean="0">
                <a:latin typeface="Bradley Hand ITC" charset="0"/>
              </a:rPr>
              <a:t>The West Falls</a:t>
            </a:r>
            <a:endParaRPr lang="en-US" sz="6000" b="1" dirty="0">
              <a:latin typeface="Bradley Hand ITC" charset="0"/>
            </a:endParaRPr>
          </a:p>
        </p:txBody>
      </p:sp>
      <p:sp>
        <p:nvSpPr>
          <p:cNvPr id="3" name="Rectangle 3"/>
          <p:cNvSpPr txBox="1">
            <a:spLocks noChangeArrowheads="1"/>
          </p:cNvSpPr>
          <p:nvPr/>
        </p:nvSpPr>
        <p:spPr>
          <a:xfrm>
            <a:off x="0" y="762000"/>
            <a:ext cx="5181600" cy="6096000"/>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r>
              <a:rPr lang="en-US" sz="2800" dirty="0" smtClean="0"/>
              <a:t>Germanic </a:t>
            </a:r>
            <a:r>
              <a:rPr lang="en-US" sz="2800" dirty="0" smtClean="0"/>
              <a:t>tribes continued to invade and finally the west was no longer Rome</a:t>
            </a:r>
          </a:p>
          <a:p>
            <a:pPr>
              <a:lnSpc>
                <a:spcPct val="90000"/>
              </a:lnSpc>
            </a:pPr>
            <a:r>
              <a:rPr lang="en-US" sz="2800" dirty="0" smtClean="0"/>
              <a:t>But the Eastern Roman empire will continue as the Byzantine Empire that will preserve Greek and Roman heritage.</a:t>
            </a:r>
            <a:endParaRPr lang="en-US" sz="2800" dirty="0"/>
          </a:p>
        </p:txBody>
      </p:sp>
      <p:pic>
        <p:nvPicPr>
          <p:cNvPr id="4" name="Picture 7" descr="250px-Vandal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447800"/>
            <a:ext cx="4016375" cy="50292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615595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3725" t="18518" r="7843" b="11111"/>
          <a:stretch>
            <a:fillRect/>
          </a:stretch>
        </p:blipFill>
        <p:spPr>
          <a:xfrm>
            <a:off x="0" y="0"/>
            <a:ext cx="9448800" cy="6858000"/>
          </a:xfrm>
        </p:spPr>
      </p:pic>
      <p:sp>
        <p:nvSpPr>
          <p:cNvPr id="45058" name="Rectangle 2"/>
          <p:cNvSpPr>
            <a:spLocks noGrp="1" noChangeArrowheads="1"/>
          </p:cNvSpPr>
          <p:nvPr>
            <p:ph type="title"/>
          </p:nvPr>
        </p:nvSpPr>
        <p:spPr/>
        <p:txBody>
          <a:bodyPr/>
          <a:lstStyle/>
          <a:p>
            <a:endParaRPr lang="en-US"/>
          </a:p>
        </p:txBody>
      </p:sp>
    </p:spTree>
    <p:extLst>
      <p:ext uri="{BB962C8B-B14F-4D97-AF65-F5344CB8AC3E}">
        <p14:creationId xmlns:p14="http://schemas.microsoft.com/office/powerpoint/2010/main" val="2370121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a:stretch/>
        </p:blipFill>
        <p:spPr>
          <a:xfrm>
            <a:off x="457200" y="914400"/>
            <a:ext cx="8229600" cy="4876800"/>
          </a:xfrm>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626712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Senate</a:t>
            </a:r>
          </a:p>
          <a:p>
            <a:pPr lvl="1"/>
            <a:r>
              <a:rPr lang="en-US" dirty="0" smtClean="0"/>
              <a:t>Controlled public finance, handled foreign affairs</a:t>
            </a:r>
          </a:p>
          <a:p>
            <a:pPr lvl="1">
              <a:buNone/>
            </a:pPr>
            <a:endParaRPr lang="en-US" dirty="0" smtClean="0"/>
          </a:p>
          <a:p>
            <a:r>
              <a:rPr lang="en-US" dirty="0" smtClean="0"/>
              <a:t>Assembly</a:t>
            </a:r>
          </a:p>
          <a:p>
            <a:pPr lvl="1"/>
            <a:r>
              <a:rPr lang="en-US" dirty="0" smtClean="0"/>
              <a:t>Location where citizens could vote</a:t>
            </a:r>
          </a:p>
          <a:p>
            <a:pPr lvl="1">
              <a:buNone/>
            </a:pPr>
            <a:endParaRPr lang="en-US" dirty="0" smtClean="0"/>
          </a:p>
          <a:p>
            <a:r>
              <a:rPr lang="en-US" dirty="0" smtClean="0"/>
              <a:t>Magistrates</a:t>
            </a:r>
          </a:p>
          <a:p>
            <a:pPr lvl="1"/>
            <a:r>
              <a:rPr lang="en-US" dirty="0" smtClean="0"/>
              <a:t>Put laws into practice</a:t>
            </a:r>
            <a:endParaRPr lang="en-US" dirty="0"/>
          </a:p>
        </p:txBody>
      </p:sp>
      <p:sp>
        <p:nvSpPr>
          <p:cNvPr id="2" name="Title 1"/>
          <p:cNvSpPr>
            <a:spLocks noGrp="1"/>
          </p:cNvSpPr>
          <p:nvPr>
            <p:ph type="title"/>
          </p:nvPr>
        </p:nvSpPr>
        <p:spPr/>
        <p:txBody>
          <a:bodyPr/>
          <a:lstStyle/>
          <a:p>
            <a:r>
              <a:rPr lang="en-US" dirty="0" smtClean="0">
                <a:solidFill>
                  <a:schemeClr val="tx1"/>
                </a:solidFill>
              </a:rPr>
              <a:t>Three parts of the Republic</a:t>
            </a:r>
            <a:endParaRPr lang="en-US" dirty="0">
              <a:solidFill>
                <a:schemeClr val="tx1"/>
              </a:solidFill>
            </a:endParaRPr>
          </a:p>
        </p:txBody>
      </p:sp>
    </p:spTree>
    <p:extLst>
      <p:ext uri="{BB962C8B-B14F-4D97-AF65-F5344CB8AC3E}">
        <p14:creationId xmlns:p14="http://schemas.microsoft.com/office/powerpoint/2010/main" val="27816465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921206" y="1712373"/>
            <a:ext cx="7301588" cy="4063492"/>
          </a:xfrm>
        </p:spPr>
      </p:pic>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4101629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Republic Expands</a:t>
            </a:r>
            <a:endParaRPr lang="en-US" dirty="0"/>
          </a:p>
        </p:txBody>
      </p:sp>
      <p:sp>
        <p:nvSpPr>
          <p:cNvPr id="3" name="Content Placeholder 2"/>
          <p:cNvSpPr>
            <a:spLocks noGrp="1"/>
          </p:cNvSpPr>
          <p:nvPr>
            <p:ph idx="1"/>
          </p:nvPr>
        </p:nvSpPr>
        <p:spPr/>
        <p:txBody>
          <a:bodyPr/>
          <a:lstStyle/>
          <a:p>
            <a:r>
              <a:rPr lang="en-US" dirty="0" smtClean="0"/>
              <a:t>Rome generally treated defeated enemies with justice</a:t>
            </a:r>
          </a:p>
          <a:p>
            <a:pPr lvl="1"/>
            <a:r>
              <a:rPr lang="en-US" dirty="0" smtClean="0"/>
              <a:t>Acknowledge Roman leadership</a:t>
            </a:r>
          </a:p>
          <a:p>
            <a:pPr lvl="1"/>
            <a:r>
              <a:rPr lang="en-US" dirty="0" smtClean="0"/>
              <a:t>Pay taxes</a:t>
            </a:r>
          </a:p>
          <a:p>
            <a:pPr lvl="1"/>
            <a:r>
              <a:rPr lang="en-US" dirty="0" smtClean="0"/>
              <a:t>Supply troops for Roman armies</a:t>
            </a:r>
          </a:p>
          <a:p>
            <a:r>
              <a:rPr lang="en-US" dirty="0" smtClean="0"/>
              <a:t>Rome let them keep many of their customs and become full citizens</a:t>
            </a:r>
          </a:p>
          <a:p>
            <a:pPr lvl="1"/>
            <a:r>
              <a:rPr lang="en-US" dirty="0" smtClean="0"/>
              <a:t>Led to many defeated empires remaining loyal</a:t>
            </a:r>
          </a:p>
          <a:p>
            <a:r>
              <a:rPr lang="en-US" dirty="0" smtClean="0"/>
              <a:t>United their kingdom through a system of roads</a:t>
            </a:r>
            <a:endParaRPr lang="en-US" dirty="0"/>
          </a:p>
        </p:txBody>
      </p:sp>
    </p:spTree>
    <p:extLst>
      <p:ext uri="{BB962C8B-B14F-4D97-AF65-F5344CB8AC3E}">
        <p14:creationId xmlns:p14="http://schemas.microsoft.com/office/powerpoint/2010/main" val="1129850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a:lstStyle>
          <a:p>
            <a:r>
              <a:rPr lang="en-US" sz="6000" b="1" dirty="0" smtClean="0">
                <a:solidFill>
                  <a:srgbClr val="FFFFFF"/>
                </a:solidFill>
              </a:rPr>
              <a:t>Two Brothers</a:t>
            </a:r>
            <a:endParaRPr lang="en-US" sz="6000" b="1" dirty="0">
              <a:solidFill>
                <a:srgbClr val="FFFFFF"/>
              </a:solidFill>
            </a:endParaRPr>
          </a:p>
        </p:txBody>
      </p:sp>
      <p:sp>
        <p:nvSpPr>
          <p:cNvPr id="3" name="Rectangle 3"/>
          <p:cNvSpPr txBox="1">
            <a:spLocks noChangeArrowheads="1"/>
          </p:cNvSpPr>
          <p:nvPr/>
        </p:nvSpPr>
        <p:spPr>
          <a:xfrm>
            <a:off x="76200" y="457200"/>
            <a:ext cx="5410200" cy="4754562"/>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pPr>
            <a:endParaRPr lang="en-US" sz="3600" dirty="0"/>
          </a:p>
        </p:txBody>
      </p:sp>
      <p:sp>
        <p:nvSpPr>
          <p:cNvPr id="7" name="Title 6"/>
          <p:cNvSpPr>
            <a:spLocks noGrp="1"/>
          </p:cNvSpPr>
          <p:nvPr>
            <p:ph type="title"/>
          </p:nvPr>
        </p:nvSpPr>
        <p:spPr/>
        <p:txBody>
          <a:bodyPr/>
          <a:lstStyle/>
          <a:p>
            <a:pPr algn="ctr"/>
            <a:r>
              <a:rPr lang="en-US" dirty="0" smtClean="0"/>
              <a:t>The Republic Expands</a:t>
            </a:r>
            <a:endParaRPr lang="en-US" dirty="0"/>
          </a:p>
        </p:txBody>
      </p:sp>
      <p:sp>
        <p:nvSpPr>
          <p:cNvPr id="8" name="Content Placeholder 7"/>
          <p:cNvSpPr>
            <a:spLocks noGrp="1"/>
          </p:cNvSpPr>
          <p:nvPr>
            <p:ph idx="1"/>
          </p:nvPr>
        </p:nvSpPr>
        <p:spPr/>
        <p:txBody>
          <a:bodyPr>
            <a:normAutofit lnSpcReduction="10000"/>
          </a:bodyPr>
          <a:lstStyle/>
          <a:p>
            <a:pPr>
              <a:lnSpc>
                <a:spcPct val="90000"/>
              </a:lnSpc>
            </a:pPr>
            <a:r>
              <a:rPr lang="en-US" sz="3600" dirty="0" smtClean="0"/>
              <a:t>Many tensions emerged between different classes in Roman society</a:t>
            </a:r>
          </a:p>
          <a:p>
            <a:pPr>
              <a:lnSpc>
                <a:spcPct val="90000"/>
              </a:lnSpc>
            </a:pPr>
            <a:r>
              <a:rPr lang="en-US" sz="3600" dirty="0" smtClean="0"/>
              <a:t>Tiberius </a:t>
            </a:r>
            <a:r>
              <a:rPr lang="en-US" sz="3600" dirty="0"/>
              <a:t>and Gracchus tried to help Rome</a:t>
            </a:r>
            <a:r>
              <a:rPr lang="ja-JP" altLang="en-US" sz="3600" dirty="0">
                <a:latin typeface="Arial"/>
              </a:rPr>
              <a:t>’</a:t>
            </a:r>
            <a:r>
              <a:rPr lang="en-US" sz="3600" dirty="0"/>
              <a:t>s poor by proposing to:</a:t>
            </a:r>
          </a:p>
          <a:p>
            <a:pPr lvl="1">
              <a:lnSpc>
                <a:spcPct val="90000"/>
              </a:lnSpc>
            </a:pPr>
            <a:r>
              <a:rPr lang="en-US" sz="3200" dirty="0"/>
              <a:t>Give land to the poor</a:t>
            </a:r>
          </a:p>
          <a:p>
            <a:pPr lvl="1">
              <a:lnSpc>
                <a:spcPct val="90000"/>
              </a:lnSpc>
            </a:pPr>
            <a:r>
              <a:rPr lang="en-US" sz="3200" dirty="0"/>
              <a:t>Limit the size of estates (</a:t>
            </a:r>
            <a:r>
              <a:rPr lang="en-US" sz="3200" dirty="0" err="1"/>
              <a:t>latifundias</a:t>
            </a:r>
            <a:r>
              <a:rPr lang="en-US" sz="3200" dirty="0"/>
              <a:t>)</a:t>
            </a:r>
          </a:p>
          <a:p>
            <a:pPr>
              <a:lnSpc>
                <a:spcPct val="90000"/>
              </a:lnSpc>
            </a:pPr>
            <a:r>
              <a:rPr lang="en-US" sz="3600" dirty="0"/>
              <a:t>The senators felt threatened and the two brothers were murdered</a:t>
            </a:r>
          </a:p>
          <a:p>
            <a:endParaRPr lang="en-US" dirty="0"/>
          </a:p>
        </p:txBody>
      </p:sp>
    </p:spTree>
    <p:extLst>
      <p:ext uri="{BB962C8B-B14F-4D97-AF65-F5344CB8AC3E}">
        <p14:creationId xmlns:p14="http://schemas.microsoft.com/office/powerpoint/2010/main" val="1760416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a:spLocks noChangeArrowheads="1"/>
          </p:cNvSpPr>
          <p:nvPr/>
        </p:nvSpPr>
        <p:spPr bwMode="auto">
          <a:xfrm>
            <a:off x="152400" y="304800"/>
            <a:ext cx="1371600" cy="1752600"/>
          </a:xfrm>
          <a:prstGeom prst="downArrow">
            <a:avLst>
              <a:gd name="adj1" fmla="val 50000"/>
              <a:gd name="adj2" fmla="val 31944"/>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3" name="Text Box 5"/>
          <p:cNvSpPr txBox="1">
            <a:spLocks noChangeArrowheads="1"/>
          </p:cNvSpPr>
          <p:nvPr/>
        </p:nvSpPr>
        <p:spPr bwMode="auto">
          <a:xfrm>
            <a:off x="533400" y="533400"/>
            <a:ext cx="569800"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5400" b="1">
                <a:solidFill>
                  <a:srgbClr val="FFFFFF"/>
                </a:solidFill>
              </a:rPr>
              <a:t>3</a:t>
            </a:r>
          </a:p>
        </p:txBody>
      </p:sp>
      <p:sp>
        <p:nvSpPr>
          <p:cNvPr id="4" name="Text Box 6"/>
          <p:cNvSpPr txBox="1">
            <a:spLocks noChangeArrowheads="1"/>
          </p:cNvSpPr>
          <p:nvPr/>
        </p:nvSpPr>
        <p:spPr bwMode="auto">
          <a:xfrm>
            <a:off x="4876800" y="415925"/>
            <a:ext cx="4114800" cy="5984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lnSpc>
                <a:spcPct val="110000"/>
              </a:lnSpc>
              <a:buFontTx/>
              <a:buChar char="•"/>
            </a:pPr>
            <a:r>
              <a:rPr lang="en-US" sz="4400" dirty="0">
                <a:solidFill>
                  <a:srgbClr val="FFFFFF"/>
                </a:solidFill>
                <a:latin typeface="Times New Roman" charset="0"/>
              </a:rPr>
              <a:t> </a:t>
            </a:r>
            <a:r>
              <a:rPr lang="en-US" sz="4400" dirty="0">
                <a:latin typeface="Times New Roman" charset="0"/>
              </a:rPr>
              <a:t>Rich Romans became </a:t>
            </a:r>
            <a:r>
              <a:rPr lang="en-US" sz="4400" u="sng" dirty="0">
                <a:latin typeface="Times New Roman" charset="0"/>
              </a:rPr>
              <a:t>corrupt</a:t>
            </a:r>
            <a:r>
              <a:rPr lang="en-US" sz="4400" dirty="0">
                <a:latin typeface="Times New Roman" charset="0"/>
              </a:rPr>
              <a:t> with money and luxury and tensions between the rich and the poor caused a </a:t>
            </a:r>
            <a:r>
              <a:rPr lang="en-US" sz="4400" u="sng" dirty="0">
                <a:latin typeface="Times New Roman" charset="0"/>
              </a:rPr>
              <a:t>civil</a:t>
            </a:r>
            <a:r>
              <a:rPr lang="en-US" sz="4400" dirty="0">
                <a:latin typeface="Times New Roman" charset="0"/>
              </a:rPr>
              <a:t>  </a:t>
            </a:r>
            <a:r>
              <a:rPr lang="en-US" sz="4400" u="sng" dirty="0">
                <a:latin typeface="Times New Roman" charset="0"/>
              </a:rPr>
              <a:t>war!</a:t>
            </a:r>
            <a:endParaRPr lang="en-US" sz="4400" dirty="0">
              <a:latin typeface="Times New Roman" charset="0"/>
            </a:endParaRPr>
          </a:p>
        </p:txBody>
      </p:sp>
      <p:pic>
        <p:nvPicPr>
          <p:cNvPr id="5" name="Picture 12" descr="rometotalwar2408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90800"/>
            <a:ext cx="4800600" cy="36004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207254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19480</TotalTime>
  <Words>1172</Words>
  <Application>Microsoft Macintosh PowerPoint</Application>
  <PresentationFormat>On-screen Show (4:3)</PresentationFormat>
  <Paragraphs>139</Paragraphs>
  <Slides>38</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Bradley Hand ITC</vt:lpstr>
      <vt:lpstr>Calibri</vt:lpstr>
      <vt:lpstr>Lucida Sans Unicode</vt:lpstr>
      <vt:lpstr>ＭＳ Ｐゴシック</vt:lpstr>
      <vt:lpstr>Times New Roman</vt:lpstr>
      <vt:lpstr>Verdana</vt:lpstr>
      <vt:lpstr>Wingdings 2</vt:lpstr>
      <vt:lpstr>Wingdings 3</vt:lpstr>
      <vt:lpstr>Arial</vt:lpstr>
      <vt:lpstr>Concourse</vt:lpstr>
      <vt:lpstr>Warm Up</vt:lpstr>
      <vt:lpstr>Rome</vt:lpstr>
      <vt:lpstr>The Republic</vt:lpstr>
      <vt:lpstr>PowerPoint Presentation</vt:lpstr>
      <vt:lpstr>Three parts of the Republic</vt:lpstr>
      <vt:lpstr>PowerPoint Presentation</vt:lpstr>
      <vt:lpstr>The Republic Expands</vt:lpstr>
      <vt:lpstr>The Republic Expands</vt:lpstr>
      <vt:lpstr>PowerPoint Presentation</vt:lpstr>
      <vt:lpstr>Julius Caesar</vt:lpstr>
      <vt:lpstr>First Triumvirate</vt:lpstr>
      <vt:lpstr>PowerPoint Presentation</vt:lpstr>
      <vt:lpstr>PowerPoint Presentation</vt:lpstr>
      <vt:lpstr>PowerPoint Presentation</vt:lpstr>
      <vt:lpstr>Second Triumivrate</vt:lpstr>
      <vt:lpstr>Love and War</vt:lpstr>
      <vt:lpstr>Beginning of the Pax Romana</vt:lpstr>
      <vt:lpstr>Pax Romana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Christianity in Rome</vt:lpstr>
      <vt:lpstr>Fall of the Roman Empire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Political Parties</dc:title>
  <dc:creator>Arturo Dominguez</dc:creator>
  <cp:lastModifiedBy>Microsoft Office User</cp:lastModifiedBy>
  <cp:revision>108</cp:revision>
  <dcterms:created xsi:type="dcterms:W3CDTF">2010-09-30T06:07:14Z</dcterms:created>
  <dcterms:modified xsi:type="dcterms:W3CDTF">2017-09-08T17:21:47Z</dcterms:modified>
</cp:coreProperties>
</file>