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58" r:id="rId3"/>
    <p:sldId id="259" r:id="rId4"/>
    <p:sldId id="270" r:id="rId5"/>
    <p:sldId id="257" r:id="rId6"/>
    <p:sldId id="260" r:id="rId7"/>
    <p:sldId id="261" r:id="rId8"/>
    <p:sldId id="262" r:id="rId9"/>
    <p:sldId id="263" r:id="rId10"/>
    <p:sldId id="264" r:id="rId11"/>
    <p:sldId id="266" r:id="rId12"/>
    <p:sldId id="287" r:id="rId13"/>
    <p:sldId id="299" r:id="rId14"/>
    <p:sldId id="300" r:id="rId15"/>
    <p:sldId id="301" r:id="rId16"/>
    <p:sldId id="302" r:id="rId17"/>
    <p:sldId id="271" r:id="rId18"/>
    <p:sldId id="272" r:id="rId19"/>
    <p:sldId id="273" r:id="rId20"/>
    <p:sldId id="274" r:id="rId21"/>
    <p:sldId id="275" r:id="rId22"/>
    <p:sldId id="276" r:id="rId23"/>
    <p:sldId id="289" r:id="rId24"/>
    <p:sldId id="290" r:id="rId25"/>
    <p:sldId id="291" r:id="rId26"/>
    <p:sldId id="284" r:id="rId27"/>
    <p:sldId id="277" r:id="rId28"/>
    <p:sldId id="278" r:id="rId29"/>
    <p:sldId id="279" r:id="rId30"/>
    <p:sldId id="286" r:id="rId31"/>
    <p:sldId id="281" r:id="rId32"/>
    <p:sldId id="280" r:id="rId33"/>
    <p:sldId id="292" r:id="rId34"/>
    <p:sldId id="293" r:id="rId35"/>
    <p:sldId id="294" r:id="rId36"/>
    <p:sldId id="311" r:id="rId37"/>
    <p:sldId id="265" r:id="rId38"/>
    <p:sldId id="303" r:id="rId39"/>
    <p:sldId id="267" r:id="rId40"/>
    <p:sldId id="268" r:id="rId41"/>
    <p:sldId id="269" r:id="rId42"/>
    <p:sldId id="304" r:id="rId43"/>
    <p:sldId id="305" r:id="rId44"/>
    <p:sldId id="306" r:id="rId45"/>
    <p:sldId id="307" r:id="rId46"/>
    <p:sldId id="282" r:id="rId47"/>
    <p:sldId id="283" r:id="rId48"/>
    <p:sldId id="308" r:id="rId49"/>
    <p:sldId id="285" r:id="rId50"/>
    <p:sldId id="309" r:id="rId51"/>
    <p:sldId id="310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371" autoAdjust="0"/>
    <p:restoredTop sz="93063" autoAdjust="0"/>
  </p:normalViewPr>
  <p:slideViewPr>
    <p:cSldViewPr snapToGrid="0" snapToObjects="1">
      <p:cViewPr varScale="1">
        <p:scale>
          <a:sx n="81" d="100"/>
          <a:sy n="81" d="100"/>
        </p:scale>
        <p:origin x="192" y="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11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8707C-A043-8143-9099-66E00E910781}" type="datetimeFigureOut">
              <a:rPr lang="en-US" smtClean="0"/>
              <a:t>1/5/20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6EC93-E8CF-CF45-901B-1D636B6D3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74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43D938-8557-AD42-AF5D-AA64220FEAFE}" type="slidenum">
              <a:rPr lang="en-US"/>
              <a:pPr/>
              <a:t>23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94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98007-6732-4DCD-80DD-989B9522D60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42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2" y="1904999"/>
            <a:ext cx="6938963" cy="1582271"/>
          </a:xfrm>
        </p:spPr>
        <p:txBody>
          <a:bodyPr anchor="b" anchorCtr="0"/>
          <a:lstStyle>
            <a:lvl1pPr>
              <a:lnSpc>
                <a:spcPct val="95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3487271"/>
            <a:ext cx="6938961" cy="11430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5715000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1/5/20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5715000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5715000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686766"/>
            <a:ext cx="7315200" cy="400705"/>
          </a:xfrm>
          <a:prstGeom prst="rect">
            <a:avLst/>
          </a:prstGeom>
        </p:spPr>
      </p:pic>
      <p:pic>
        <p:nvPicPr>
          <p:cNvPr id="10" name="Picture 9" descr="coverAccent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19136"/>
            <a:ext cx="7315200" cy="39138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54083" y="673398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54083" y="5636584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4169" y="5636584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4169" y="673398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1121" y="914400"/>
            <a:ext cx="3108960" cy="481584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500"/>
              </a:spcBef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aption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752600" y="565897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52600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412824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8450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780826"/>
            <a:ext cx="45720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93402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7649" y="4128247"/>
            <a:ext cx="742950" cy="361950"/>
          </a:xfrm>
          <a:prstGeom prst="rect">
            <a:avLst/>
          </a:prstGeom>
          <a:noFill/>
        </p:spPr>
      </p:pic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93402" y="56589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649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912659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84294"/>
            <a:ext cx="7543800" cy="3639670"/>
          </a:xfrm>
        </p:spPr>
        <p:txBody>
          <a:bodyPr vert="eaVert"/>
          <a:lstStyle>
            <a:lvl5pPr>
              <a:defRPr/>
            </a:lvl5pPr>
            <a:lvl6pPr marL="2286000">
              <a:defRPr/>
            </a:lvl6pPr>
            <a:lvl7pPr marL="2286000">
              <a:defRPr/>
            </a:lvl7pPr>
            <a:lvl8pPr marL="2286000">
              <a:defRPr/>
            </a:lvl8pPr>
            <a:lvl9pPr marL="228600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922048"/>
            <a:ext cx="1676400" cy="4814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22048"/>
            <a:ext cx="5638800" cy="481488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5122" name="Picture 2" descr="vertical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6225" y="860612"/>
            <a:ext cx="247364" cy="49377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6A2F009-D8A8-8E48-A3D1-CC327487D1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66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D5F472B-0244-7A4E-94AD-5226B3E61D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43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519" y="4038600"/>
            <a:ext cx="6938963" cy="1174376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520" y="5212977"/>
            <a:ext cx="6938961" cy="77544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6214969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1/5/20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6214969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214969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915801"/>
            <a:ext cx="7315200" cy="400705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188720" y="1004455"/>
            <a:ext cx="6766560" cy="2729345"/>
          </a:xfrm>
          <a:solidFill>
            <a:schemeClr val="bg2"/>
          </a:solidFill>
          <a:ln w="127000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2" y="1904998"/>
            <a:ext cx="6938964" cy="158227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2" y="3487271"/>
            <a:ext cx="6938960" cy="11430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SzPct val="100000"/>
              <a:buFont typeface="Wingdings" pitchFamily="2" charset="2"/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SectionAccent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18488"/>
            <a:ext cx="7315200" cy="356382"/>
          </a:xfrm>
          <a:prstGeom prst="rect">
            <a:avLst/>
          </a:prstGeom>
          <a:noFill/>
        </p:spPr>
      </p:pic>
      <p:pic>
        <p:nvPicPr>
          <p:cNvPr id="1027" name="Picture 3" descr="SectionAccent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690872"/>
            <a:ext cx="7315200" cy="3563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106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5013" indent="-282575">
              <a:defRPr sz="1800"/>
            </a:lvl7pPr>
            <a:lvl8pPr marL="2287588" indent="-282575">
              <a:defRPr sz="1800"/>
            </a:lvl8pPr>
            <a:lvl9pPr marL="2568575" indent="-2809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4163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9006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6106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7775" y="2686050"/>
            <a:ext cx="2609850" cy="133350"/>
          </a:xfrm>
          <a:prstGeom prst="rect">
            <a:avLst/>
          </a:prstGeom>
          <a:noFill/>
        </p:spPr>
      </p:pic>
      <p:pic>
        <p:nvPicPr>
          <p:cNvPr id="12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5681" y="2686050"/>
            <a:ext cx="2609850" cy="133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106" y="914400"/>
            <a:ext cx="3429000" cy="4815841"/>
          </a:xfrm>
        </p:spPr>
        <p:txBody>
          <a:bodyPr>
            <a:normAutofit/>
          </a:bodyPr>
          <a:lstStyle>
            <a:lvl1pPr marL="341313" indent="-341313">
              <a:defRPr sz="2200"/>
            </a:lvl1pPr>
            <a:lvl2pPr marL="631825" indent="-284163">
              <a:defRPr sz="2000"/>
            </a:lvl2pPr>
            <a:lvl3pPr marL="914400" indent="-284163">
              <a:defRPr sz="1800"/>
            </a:lvl3pPr>
            <a:lvl4pPr marL="1196975" indent="-284163">
              <a:defRPr sz="1800"/>
            </a:lvl4pPr>
            <a:lvl5pPr marL="1487488" indent="-284163">
              <a:defRPr sz="1800"/>
            </a:lvl5pPr>
            <a:lvl6pPr marL="1770063" indent="-284163">
              <a:defRPr sz="1800"/>
            </a:lvl6pPr>
            <a:lvl7pPr marL="2060575" indent="-284163">
              <a:defRPr sz="1800"/>
            </a:lvl7pPr>
            <a:lvl8pPr marL="2344738" indent="-284163">
              <a:defRPr sz="1800"/>
            </a:lvl8pPr>
            <a:lvl9pPr marL="2627313" indent="-284163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aption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Edging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84294"/>
            <a:ext cx="6949440" cy="363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118412"/>
            <a:ext cx="2133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1/5/20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18412"/>
            <a:ext cx="2895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118412"/>
            <a:ext cx="4572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SzPct val="100000"/>
        <a:buFont typeface="Wingdings" pitchFamily="2" charset="2"/>
        <a:buChar char="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file:///localhost/Users/GuysMac/Downloads/Macintosh%20HD:Users:GuysMac:Desktop:My%20Computer:Classes:C&amp;E:Civics%202011-2012:Ch%2025%20Taxation%20and%20Budget:Notes:Taxation%20and%20BudgetNEW.doc!OLE_LINK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file:///localhost/Users/GuysMac/Downloads/Macintosh%20HD:Users:GuysMac:Desktop:My%20Computer:Classes:C&amp;E:Civics%202011-2012:Ch%2025%20Taxation%20and%20Budget:Notes:Taxation%20and%20BudgetNEW.doc!OLE_LINK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file:///localhost/Users/GuysMac/Downloads/Macintosh%20HD:Users:GuysMac:Desktop:My%20Computer:Classes:C&amp;E:Civics%202011-2012:Ch%2027%20An%20Interdependent%20World:Notes:Globalization%20and%20Trade%20Notes%20NEW.doc!OLE_LINK4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Unit 8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Businesses and Government in the Economy</a:t>
            </a:r>
          </a:p>
        </p:txBody>
      </p:sp>
    </p:spTree>
    <p:extLst>
      <p:ext uri="{BB962C8B-B14F-4D97-AF65-F5344CB8AC3E}">
        <p14:creationId xmlns:p14="http://schemas.microsoft.com/office/powerpoint/2010/main" val="2882772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Corporations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lvl="0">
              <a:spcBef>
                <a:spcPts val="0"/>
              </a:spcBef>
            </a:pPr>
            <a:r>
              <a:rPr lang="en-US" sz="2400" dirty="0"/>
              <a:t>Owners do not have to devote time to make money.</a:t>
            </a:r>
          </a:p>
          <a:p>
            <a:pPr lvl="0">
              <a:spcBef>
                <a:spcPts val="0"/>
              </a:spcBef>
            </a:pPr>
            <a:r>
              <a:rPr lang="en-US" sz="2400" dirty="0"/>
              <a:t>Stockholders have limited liability; they only lose what they put in.</a:t>
            </a:r>
          </a:p>
          <a:p>
            <a:pPr lvl="0">
              <a:spcBef>
                <a:spcPts val="0"/>
              </a:spcBef>
            </a:pPr>
            <a:r>
              <a:rPr lang="en-US" sz="2400" dirty="0"/>
              <a:t>Individuals trained in specific areas make decisions.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Disadvantages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926106" y="2971800"/>
            <a:ext cx="3429000" cy="3328968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Decisions are slow.  Interest of the board may differ from the stockholders.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Often expensive and complex to set up.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Double taxation.  Govt. taxes corporate profit, then individual shares.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Stockholders have little or no say in how business is run.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182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Franchises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800" dirty="0"/>
              <a:t>A business uses an already established name.</a:t>
            </a:r>
          </a:p>
          <a:p>
            <a:pPr lvl="0">
              <a:spcBef>
                <a:spcPts val="0"/>
              </a:spcBef>
            </a:pPr>
            <a:r>
              <a:rPr lang="en-US" sz="2800" b="1" dirty="0"/>
              <a:t>Franchiser</a:t>
            </a:r>
            <a:r>
              <a:rPr lang="en-US" sz="2800" dirty="0"/>
              <a:t>:  Sells the name.  Help train employees and set up the business.</a:t>
            </a:r>
          </a:p>
          <a:p>
            <a:pPr lvl="0">
              <a:spcBef>
                <a:spcPts val="0"/>
              </a:spcBef>
            </a:pPr>
            <a:r>
              <a:rPr lang="en-US" sz="2800" b="1" dirty="0"/>
              <a:t>Franchisee</a:t>
            </a:r>
            <a:r>
              <a:rPr lang="en-US" sz="2800" dirty="0"/>
              <a:t>:  Person buying the name.  Pay a start-up fee and an annual fee.</a:t>
            </a:r>
          </a:p>
        </p:txBody>
      </p:sp>
    </p:spTree>
    <p:extLst>
      <p:ext uri="{BB962C8B-B14F-4D97-AF65-F5344CB8AC3E}">
        <p14:creationId xmlns:p14="http://schemas.microsoft.com/office/powerpoint/2010/main" val="2114578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Want to Franchise a McDonalds? Who Doesn’t?!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033" y="2084294"/>
            <a:ext cx="4654290" cy="4166666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Start up cost is anywhere from $1-2 million</a:t>
            </a:r>
          </a:p>
          <a:p>
            <a:pPr lvl="1"/>
            <a:r>
              <a:rPr lang="en-US" sz="2600" dirty="0"/>
              <a:t>40% of which must be paid in cash or other non-borrowed money</a:t>
            </a:r>
          </a:p>
          <a:p>
            <a:r>
              <a:rPr lang="en-US" sz="2800" dirty="0"/>
              <a:t>You must pay </a:t>
            </a:r>
            <a:r>
              <a:rPr lang="en-US" sz="2800" dirty="0" err="1"/>
              <a:t>McD’s</a:t>
            </a:r>
            <a:r>
              <a:rPr lang="en-US" sz="2800" dirty="0"/>
              <a:t> 4% of your sales, or 4 cents of every dollar.</a:t>
            </a:r>
          </a:p>
          <a:p>
            <a:r>
              <a:rPr lang="en-US" sz="2800" dirty="0"/>
              <a:t>You must pay rent to </a:t>
            </a:r>
            <a:r>
              <a:rPr lang="en-US" sz="2800" dirty="0" err="1"/>
              <a:t>McD’s</a:t>
            </a:r>
            <a:endParaRPr lang="en-US" sz="2800" dirty="0"/>
          </a:p>
          <a:p>
            <a:r>
              <a:rPr lang="en-US" sz="2800" dirty="0"/>
              <a:t>You must attend Hamburger University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322" y="2084294"/>
            <a:ext cx="4037113" cy="443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40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Economic Indicators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6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Indicators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48175" y="1752601"/>
            <a:ext cx="8341020" cy="487192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1. </a:t>
            </a:r>
            <a:r>
              <a:rPr lang="en-US" b="1" dirty="0"/>
              <a:t>Inflation</a:t>
            </a:r>
            <a:r>
              <a:rPr lang="en-US" dirty="0"/>
              <a:t>: A decline in the value of money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Purchasing power: the amount a dollar can buy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2. </a:t>
            </a:r>
            <a:r>
              <a:rPr lang="en-US" b="1" dirty="0"/>
              <a:t>Consumer Price Index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Change in price over time of a specific group of goods and services the average household uses.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3. </a:t>
            </a:r>
            <a:r>
              <a:rPr lang="en-US" b="1" dirty="0"/>
              <a:t>Unemployment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Unemployment rate: Percentage of the labor force without jobs but actively looking for work.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4</a:t>
            </a:r>
            <a:r>
              <a:rPr lang="en-US" b="1" dirty="0"/>
              <a:t>. Gross Domestic Product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The total dollar value of all final goods and services produced and sold in the nation during a single year. Only new goods are counted</a:t>
            </a:r>
          </a:p>
        </p:txBody>
      </p:sp>
    </p:spTree>
    <p:extLst>
      <p:ext uri="{BB962C8B-B14F-4D97-AF65-F5344CB8AC3E}">
        <p14:creationId xmlns:p14="http://schemas.microsoft.com/office/powerpoint/2010/main" val="378159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sz="2800" b="1" dirty="0"/>
              <a:t>Cyclical</a:t>
            </a:r>
            <a:r>
              <a:rPr lang="en-US" sz="2800" dirty="0"/>
              <a:t>:  Associated with the ups and downs of the economy.</a:t>
            </a:r>
          </a:p>
          <a:p>
            <a:pPr lvl="0">
              <a:spcBef>
                <a:spcPts val="0"/>
              </a:spcBef>
            </a:pPr>
            <a:r>
              <a:rPr lang="en-US" sz="2800" b="1" dirty="0"/>
              <a:t>Structural</a:t>
            </a:r>
            <a:r>
              <a:rPr lang="en-US" sz="2800" dirty="0"/>
              <a:t>:  Changes in the economy based on technology.</a:t>
            </a:r>
          </a:p>
          <a:p>
            <a:pPr lvl="0">
              <a:spcBef>
                <a:spcPts val="0"/>
              </a:spcBef>
            </a:pPr>
            <a:r>
              <a:rPr lang="en-US" sz="2800" b="1" dirty="0"/>
              <a:t>Seasonal</a:t>
            </a:r>
            <a:r>
              <a:rPr lang="en-US" sz="2800" dirty="0"/>
              <a:t>:  Based on weather.</a:t>
            </a:r>
          </a:p>
          <a:p>
            <a:pPr lvl="0">
              <a:spcBef>
                <a:spcPts val="0"/>
              </a:spcBef>
            </a:pPr>
            <a:r>
              <a:rPr lang="en-US" sz="2800" b="1" dirty="0"/>
              <a:t>Frictional</a:t>
            </a:r>
            <a:r>
              <a:rPr lang="en-US" sz="2800" dirty="0"/>
              <a:t>:  Based on people being terminated or looking for new jobs.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815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Business Cycle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Ups and Downs of the Economy</a:t>
            </a:r>
          </a:p>
        </p:txBody>
      </p:sp>
    </p:spTree>
    <p:extLst>
      <p:ext uri="{BB962C8B-B14F-4D97-AF65-F5344CB8AC3E}">
        <p14:creationId xmlns:p14="http://schemas.microsoft.com/office/powerpoint/2010/main" val="49583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Business Cycle</a:t>
            </a:r>
            <a:br>
              <a:rPr lang="en-US" dirty="0"/>
            </a:br>
            <a:r>
              <a:rPr lang="en-US" sz="2400" dirty="0"/>
              <a:t>4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200" b="1" dirty="0"/>
              <a:t>Prosperity / Expansion</a:t>
            </a:r>
          </a:p>
          <a:p>
            <a:pPr lvl="0">
              <a:spcBef>
                <a:spcPts val="0"/>
              </a:spcBef>
            </a:pPr>
            <a:r>
              <a:rPr lang="en-US" sz="2800" dirty="0"/>
              <a:t>The economy is improving and business activity increases.</a:t>
            </a:r>
          </a:p>
          <a:p>
            <a:pPr lvl="0">
              <a:spcBef>
                <a:spcPts val="0"/>
              </a:spcBef>
            </a:pPr>
            <a:r>
              <a:rPr lang="en-US" sz="2800" dirty="0"/>
              <a:t>Businesses produce more and hire more employees.</a:t>
            </a:r>
          </a:p>
          <a:p>
            <a:pPr lvl="0">
              <a:spcBef>
                <a:spcPts val="0"/>
              </a:spcBef>
            </a:pPr>
            <a:r>
              <a:rPr lang="en-US" sz="2800" dirty="0"/>
              <a:t>Consumers buy more.</a:t>
            </a:r>
          </a:p>
        </p:txBody>
      </p:sp>
    </p:spTree>
    <p:extLst>
      <p:ext uri="{BB962C8B-B14F-4D97-AF65-F5344CB8AC3E}">
        <p14:creationId xmlns:p14="http://schemas.microsoft.com/office/powerpoint/2010/main" val="1185713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Boom / Peak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Economic activity is at its peak.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Businesses are working at full capacity.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Stores are selling at record amounts.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Peak:  Highest point of the Boom cycle.</a:t>
            </a:r>
          </a:p>
        </p:txBody>
      </p:sp>
    </p:spTree>
    <p:extLst>
      <p:ext uri="{BB962C8B-B14F-4D97-AF65-F5344CB8AC3E}">
        <p14:creationId xmlns:p14="http://schemas.microsoft.com/office/powerpoint/2010/main" val="334217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Recession: Decline / Contraction</a:t>
            </a:r>
          </a:p>
          <a:p>
            <a:pPr lvl="0">
              <a:spcBef>
                <a:spcPts val="0"/>
              </a:spcBef>
            </a:pPr>
            <a:r>
              <a:rPr lang="en-US" sz="2800" dirty="0"/>
              <a:t>The economy slows down.</a:t>
            </a:r>
          </a:p>
          <a:p>
            <a:pPr lvl="0">
              <a:spcBef>
                <a:spcPts val="0"/>
              </a:spcBef>
            </a:pPr>
            <a:r>
              <a:rPr lang="en-US" sz="2800" dirty="0"/>
              <a:t>Production is cut down.</a:t>
            </a:r>
          </a:p>
          <a:p>
            <a:pPr lvl="0">
              <a:spcBef>
                <a:spcPts val="0"/>
              </a:spcBef>
            </a:pPr>
            <a:r>
              <a:rPr lang="en-US" sz="2800" dirty="0"/>
              <a:t>Workers are laid off.</a:t>
            </a:r>
          </a:p>
          <a:p>
            <a:pPr marL="0" indent="0" algn="ctr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3076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84294"/>
            <a:ext cx="6949440" cy="449042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100" b="1" dirty="0"/>
              <a:t>Fixed Costs</a:t>
            </a:r>
            <a:r>
              <a:rPr lang="en-US" sz="5100" dirty="0"/>
              <a:t>: Expenses that are the same no matter how much is produced. 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4700" dirty="0"/>
              <a:t>Examples: Mortgage payment, property taxes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100" b="1" dirty="0"/>
              <a:t>Variable Costs</a:t>
            </a:r>
            <a:r>
              <a:rPr lang="en-US" sz="5100" dirty="0"/>
              <a:t>: Expenses that change with the number of items produced.  These increase as production grows and decreases as production declines.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4700" dirty="0"/>
              <a:t>Examples: Wages and raw materials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100" b="1" dirty="0"/>
              <a:t>Total Costs</a:t>
            </a:r>
            <a:r>
              <a:rPr lang="en-US" sz="5100" dirty="0"/>
              <a:t>:  Fixed Costs + Variable Costs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100" b="1" dirty="0"/>
              <a:t>Marginal Costs</a:t>
            </a:r>
            <a:r>
              <a:rPr lang="en-US" sz="5100" dirty="0"/>
              <a:t>: the additional cost of producing one more unit.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465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sz="3200" b="1" dirty="0"/>
              <a:t>Trough</a:t>
            </a:r>
          </a:p>
          <a:p>
            <a:pPr lvl="0">
              <a:spcBef>
                <a:spcPts val="0"/>
              </a:spcBef>
            </a:pPr>
            <a:r>
              <a:rPr lang="en-US" sz="2800" dirty="0"/>
              <a:t>Lowest period of a recession</a:t>
            </a:r>
          </a:p>
          <a:p>
            <a:pPr lvl="0">
              <a:spcBef>
                <a:spcPts val="0"/>
              </a:spcBef>
            </a:pPr>
            <a:r>
              <a:rPr lang="en-US" sz="2800"/>
              <a:t>Lowest period for </a:t>
            </a:r>
            <a:r>
              <a:rPr lang="en-US" sz="2800" dirty="0"/>
              <a:t>production.</a:t>
            </a:r>
          </a:p>
          <a:p>
            <a:pPr lvl="0">
              <a:spcBef>
                <a:spcPts val="0"/>
              </a:spcBef>
            </a:pPr>
            <a:r>
              <a:rPr lang="en-US" sz="2800" dirty="0"/>
              <a:t>Unemployment is high.</a:t>
            </a:r>
          </a:p>
          <a:p>
            <a:pPr lvl="0">
              <a:spcBef>
                <a:spcPts val="0"/>
              </a:spcBef>
            </a:pPr>
            <a:r>
              <a:rPr lang="en-US" sz="2800" dirty="0"/>
              <a:t>People do not buy as much.</a:t>
            </a:r>
          </a:p>
          <a:p>
            <a:pPr lvl="0">
              <a:spcBef>
                <a:spcPts val="0"/>
              </a:spcBef>
            </a:pPr>
            <a:r>
              <a:rPr lang="en-US" sz="2800" b="1" dirty="0"/>
              <a:t>Depression</a:t>
            </a:r>
            <a:r>
              <a:rPr lang="en-US" sz="2800" dirty="0"/>
              <a:t>:  A severe recession.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06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84293"/>
            <a:ext cx="7246620" cy="4340995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The depression begins in 1929, starting with the stock market crash that occurred on October 29, 1929 – this is known as “Black Tuesday.”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The couple years prior to the crash, stock market prices were at their highest.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Over 16 million shares of stock were sold that day.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Banks had invested money into the stock market so when people went to get their money, it was gone!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The average family income fell from $2,300 to $1,600.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1930: 4 million Americans were unemployed.  By 1933 the number tripled.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Herbert Hoover was President during the beginning years of the Depression (1928 to 1932).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7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FDR’s New Deal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84294"/>
            <a:ext cx="7246620" cy="441570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dirty="0"/>
              <a:t>FDR’s plan to end the depression. Roosevelt had 3 R’s: Relief, Recovery, and Reform, that were implemented to help the economy.</a:t>
            </a:r>
          </a:p>
          <a:p>
            <a:pPr lvl="0">
              <a:spcBef>
                <a:spcPts val="0"/>
              </a:spcBef>
            </a:pPr>
            <a:r>
              <a:rPr lang="en-US" dirty="0"/>
              <a:t>Began “fireside chats” insuring Americans the situation would improve.</a:t>
            </a:r>
          </a:p>
          <a:p>
            <a:pPr lvl="0">
              <a:spcBef>
                <a:spcPts val="0"/>
              </a:spcBef>
            </a:pPr>
            <a:r>
              <a:rPr lang="en-US" dirty="0"/>
              <a:t>Hundred Days Congress:  March 9-June 16, 1933.  Congress passed 15 bills.  Most were written by FDR.</a:t>
            </a:r>
          </a:p>
          <a:p>
            <a:pPr lvl="0">
              <a:spcBef>
                <a:spcPts val="0"/>
              </a:spcBef>
            </a:pPr>
            <a:r>
              <a:rPr lang="en-US" dirty="0"/>
              <a:t>These bills passed by Congress created public works projects and opened up millions of jobs for the unemployed.</a:t>
            </a:r>
          </a:p>
          <a:p>
            <a:pPr lvl="0">
              <a:spcBef>
                <a:spcPts val="0"/>
              </a:spcBef>
            </a:pPr>
            <a:r>
              <a:rPr lang="en-US" dirty="0"/>
              <a:t>However, he firstly had to restore faith in banks.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493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8001000" cy="1447800"/>
          </a:xfrm>
        </p:spPr>
        <p:txBody>
          <a:bodyPr lIns="0" rIns="0" bIns="0" anchor="b">
            <a:normAutofit fontScale="90000"/>
          </a:bodyPr>
          <a:lstStyle/>
          <a:p>
            <a:r>
              <a:rPr lang="en-US"/>
              <a:t>Government Regulation of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764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marL="273050" indent="-273050">
              <a:lnSpc>
                <a:spcPct val="80000"/>
              </a:lnSpc>
            </a:pPr>
            <a:r>
              <a:rPr lang="en-US" sz="2400" u="sng"/>
              <a:t>Maintaining Economic Competition:</a:t>
            </a:r>
            <a:r>
              <a:rPr lang="en-US" sz="2400"/>
              <a:t> Markets work the best when there are lots of buyers and lots of sellers.  This fosters competition which is good for consumers.</a:t>
            </a:r>
          </a:p>
          <a:p>
            <a:pPr marL="273050" indent="-273050">
              <a:lnSpc>
                <a:spcPct val="80000"/>
              </a:lnSpc>
            </a:pPr>
            <a:r>
              <a:rPr lang="en-US" sz="2400" b="1"/>
              <a:t>Monopolies</a:t>
            </a:r>
            <a:r>
              <a:rPr lang="en-US" sz="2400"/>
              <a:t> – market controlled by one business.  Often results in high prices and low quality products.</a:t>
            </a:r>
          </a:p>
          <a:p>
            <a:pPr marL="273050" indent="-273050">
              <a:lnSpc>
                <a:spcPct val="80000"/>
              </a:lnSpc>
              <a:buFont typeface="Wingdings" charset="0"/>
              <a:buNone/>
            </a:pPr>
            <a:r>
              <a:rPr lang="en-US" sz="2400"/>
              <a:t>    - Sherman Anti-trust Act (1890) – banned illegal business combinations and monopolies </a:t>
            </a:r>
          </a:p>
          <a:p>
            <a:pPr marL="273050" indent="-273050">
              <a:lnSpc>
                <a:spcPct val="80000"/>
              </a:lnSpc>
              <a:buFont typeface="Wingdings" charset="0"/>
              <a:buNone/>
            </a:pPr>
            <a:r>
              <a:rPr lang="en-US" sz="2400"/>
              <a:t>	- The government has used the Sherman Anti-trust Act several times to prevent a single business owner from controlling prices and products.</a:t>
            </a:r>
          </a:p>
          <a:p>
            <a:pPr marL="273050" indent="-273050">
              <a:lnSpc>
                <a:spcPct val="80000"/>
              </a:lnSpc>
              <a:buFont typeface="Wingdings" charset="0"/>
              <a:buNone/>
            </a:pPr>
            <a:r>
              <a:rPr lang="en-US" sz="2400"/>
              <a:t>		JP Morgan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s Northern Securities in 1904</a:t>
            </a:r>
          </a:p>
          <a:p>
            <a:pPr marL="273050" indent="-273050">
              <a:lnSpc>
                <a:spcPct val="80000"/>
              </a:lnSpc>
              <a:buFont typeface="Wingdings" charset="0"/>
              <a:buNone/>
            </a:pPr>
            <a:r>
              <a:rPr lang="en-US" sz="2400"/>
              <a:t>		John D. Rockefeller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s Standard Oil in 1911</a:t>
            </a:r>
          </a:p>
          <a:p>
            <a:pPr marL="273050" indent="-273050">
              <a:lnSpc>
                <a:spcPct val="80000"/>
              </a:lnSpc>
              <a:buFont typeface="Wingdings" charset="0"/>
              <a:buNone/>
            </a:pPr>
            <a:r>
              <a:rPr lang="en-US" sz="2400"/>
              <a:t>		AT&amp;T in 1974</a:t>
            </a:r>
          </a:p>
          <a:p>
            <a:pPr marL="273050" indent="-273050">
              <a:lnSpc>
                <a:spcPct val="80000"/>
              </a:lnSpc>
              <a:buFont typeface="Wingdings" charset="0"/>
              <a:buNone/>
            </a:pPr>
            <a:r>
              <a:rPr lang="en-US" sz="2400"/>
              <a:t>		Microsoft in 2004</a:t>
            </a:r>
          </a:p>
          <a:p>
            <a:pPr marL="273050" indent="-273050">
              <a:lnSpc>
                <a:spcPct val="80000"/>
              </a:lnSpc>
              <a:buFont typeface="Wingdings" charset="0"/>
              <a:buNone/>
            </a:pPr>
            <a:r>
              <a:rPr lang="en-US" sz="240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46953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/>
              <a:t>Government Regulation of Competition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38100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Natural monopolies – LEGAL: Local utilities like water, electricity, natural gas, cable, etc. – Competition isn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t efficient, so businesses are allowed to be monopolies but are heavily regulated by the govt. to ensure proper market practices.</a:t>
            </a:r>
          </a:p>
          <a:p>
            <a:pPr>
              <a:lnSpc>
                <a:spcPct val="80000"/>
              </a:lnSpc>
            </a:pPr>
            <a:r>
              <a:rPr lang="en-US" sz="2400"/>
              <a:t>Oligopolies – market control by a few – LEGAL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/>
              <a:t>        - Car manufacturers, oil companies, etc.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400"/>
          </a:p>
        </p:txBody>
      </p:sp>
      <p:pic>
        <p:nvPicPr>
          <p:cNvPr id="26632" name="Picture 8" descr="History-Of-Chevrolet-Car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3667125" cy="24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0" descr="Ford-Logo-Lar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384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/>
              <a:t>Government Regulation of Competition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sz="24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600200"/>
            <a:ext cx="4267200" cy="5029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000" b="1"/>
              <a:t>Mergers</a:t>
            </a:r>
            <a:r>
              <a:rPr lang="en-US" sz="2000"/>
              <a:t> – combination of businesses – LEGAL as long as the merger does not create a monopoly.  The govt. can prevent a merger that will cause one.  (Food Lion in NC)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/>
              <a:t>    - Vertical- merge different levels/stages of production.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/>
              <a:t>	Ex: Hog farm &amp; trucking company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/>
              <a:t>    - Horizontal – merger of </a:t>
            </a:r>
            <a:r>
              <a:rPr lang="ja-JP" altLang="en-US" sz="2000">
                <a:latin typeface="Arial"/>
              </a:rPr>
              <a:t>“</a:t>
            </a:r>
            <a:r>
              <a:rPr lang="en-US" sz="2000"/>
              <a:t>like</a:t>
            </a:r>
            <a:r>
              <a:rPr lang="ja-JP" altLang="en-US" sz="2000">
                <a:latin typeface="Arial"/>
              </a:rPr>
              <a:t>”</a:t>
            </a:r>
            <a:r>
              <a:rPr lang="en-US" sz="2000"/>
              <a:t> companies for efficiency.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/>
              <a:t>         Ex: BellSouth/Cingular/SBC/AT&amp;T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/>
              <a:t>    - Conglomerates – merger of various businesses for profit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/>
              <a:t>       Ex: GE – electricity, insurance, real estate, NBC</a:t>
            </a:r>
          </a:p>
        </p:txBody>
      </p:sp>
      <p:pic>
        <p:nvPicPr>
          <p:cNvPr id="22537" name="Picture 9" descr="ge_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68725"/>
            <a:ext cx="3095625" cy="308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9" name="Picture 11" descr="att-fcc-tmobile-merger-s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3657600" cy="217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051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Fiscal and Monetary Policy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9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Reform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sz="2800" dirty="0"/>
              <a:t>Glass-</a:t>
            </a:r>
            <a:r>
              <a:rPr lang="en-US" sz="2800" dirty="0" err="1"/>
              <a:t>Steagall</a:t>
            </a:r>
            <a:r>
              <a:rPr lang="en-US" sz="2800" dirty="0"/>
              <a:t> Act (1933):  Banks could not invest in the stock market.  Created the </a:t>
            </a:r>
            <a:r>
              <a:rPr lang="en-US" sz="2800" b="1" dirty="0"/>
              <a:t>FDIC</a:t>
            </a:r>
            <a:r>
              <a:rPr lang="en-US" sz="2800" dirty="0"/>
              <a:t> to insure deposits.</a:t>
            </a:r>
          </a:p>
          <a:p>
            <a:pPr lvl="2">
              <a:spcBef>
                <a:spcPts val="0"/>
              </a:spcBef>
            </a:pPr>
            <a:r>
              <a:rPr lang="en-US" sz="2800" dirty="0"/>
              <a:t>Today the FDIC insures deposits up to $250,000</a:t>
            </a:r>
          </a:p>
          <a:p>
            <a:pPr lvl="0">
              <a:spcBef>
                <a:spcPts val="0"/>
              </a:spcBef>
            </a:pPr>
            <a:r>
              <a:rPr lang="en-US" sz="2800" dirty="0"/>
              <a:t>The nations economy would now be split into fiscal and monetary policy.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84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84294"/>
            <a:ext cx="6949440" cy="4415708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0"/>
              </a:spcBef>
            </a:pPr>
            <a:r>
              <a:rPr lang="en-US" sz="2800" dirty="0"/>
              <a:t>The way the government taxes and spends money.</a:t>
            </a:r>
          </a:p>
          <a:p>
            <a:pPr lvl="0">
              <a:spcBef>
                <a:spcPts val="0"/>
              </a:spcBef>
            </a:pPr>
            <a:r>
              <a:rPr lang="en-US" sz="2800" b="1" dirty="0"/>
              <a:t>In a recession</a:t>
            </a:r>
            <a:r>
              <a:rPr lang="en-US" sz="2800" dirty="0"/>
              <a:t>: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The government spends more money on public works projects in order to provide jobs.  This keeps companies running and workers employed.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Provides money to people and increases demand. Producers will then increase supply.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Tax cuts: Gives people more money to spend.</a:t>
            </a:r>
          </a:p>
          <a:p>
            <a:pPr lvl="0">
              <a:spcBef>
                <a:spcPts val="0"/>
              </a:spcBef>
            </a:pPr>
            <a:r>
              <a:rPr lang="en-US" sz="2800" b="1" dirty="0"/>
              <a:t>During a peak</a:t>
            </a:r>
            <a:r>
              <a:rPr lang="en-US" sz="2800" dirty="0"/>
              <a:t>: Government will increase taxes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77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Monetary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26825"/>
            <a:ext cx="7467828" cy="4490420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The way the government regulates the amount of money in circulation. </a:t>
            </a:r>
            <a:r>
              <a:rPr lang="en-US" b="1" dirty="0"/>
              <a:t>The Federal Reserve </a:t>
            </a:r>
            <a:r>
              <a:rPr lang="en-US" dirty="0"/>
              <a:t>(FED) is in control of monetary policy.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The Fed Prints new money and destroys old money. 12 branches throughout the US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Banks borrow and send money to the Federal Reserve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The </a:t>
            </a:r>
            <a:r>
              <a:rPr lang="en-US" b="1" dirty="0"/>
              <a:t>Federal Open Market Committee </a:t>
            </a:r>
            <a:r>
              <a:rPr lang="en-US" dirty="0"/>
              <a:t>(FOMC) decides policies about money for the Federal Reserve.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Tight Money Policy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Loose Money Policy</a:t>
            </a:r>
          </a:p>
        </p:txBody>
      </p:sp>
    </p:spTree>
    <p:extLst>
      <p:ext uri="{BB962C8B-B14F-4D97-AF65-F5344CB8AC3E}">
        <p14:creationId xmlns:p14="http://schemas.microsoft.com/office/powerpoint/2010/main" val="164286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Revenue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84294"/>
            <a:ext cx="6949440" cy="446551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b="1" dirty="0"/>
              <a:t>Total Revenue</a:t>
            </a:r>
            <a:r>
              <a:rPr lang="en-US" sz="2600" dirty="0"/>
              <a:t>: Number of items sold times the cost of that item.  (40 drinks sold at a $1 each = $40 of total revenue)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b="1" dirty="0"/>
              <a:t>Marginal Revenue</a:t>
            </a:r>
            <a:r>
              <a:rPr lang="en-US" sz="2600" dirty="0"/>
              <a:t>: the change in total revenue when selling one more unit.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dirty="0"/>
              <a:t> </a:t>
            </a:r>
            <a:r>
              <a:rPr lang="en-US" sz="2600" b="1" dirty="0"/>
              <a:t>Marginal Benefit</a:t>
            </a:r>
            <a:r>
              <a:rPr lang="en-US" sz="2600" dirty="0"/>
              <a:t>: the benefit received when producing one more unit of something.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b="1" dirty="0"/>
              <a:t>Cost-Benefit Analysis</a:t>
            </a:r>
            <a:r>
              <a:rPr lang="en-US" sz="2600" dirty="0"/>
              <a:t>: the choice made by the consumer 	when deciding if the benefits outweigh the costs.  If they do not, the chosen option should be rejected.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576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12-10 at 10.04.4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9" b="3879"/>
          <a:stretch>
            <a:fillRect/>
          </a:stretch>
        </p:blipFill>
        <p:spPr>
          <a:xfrm>
            <a:off x="-199189" y="0"/>
            <a:ext cx="9343189" cy="6858000"/>
          </a:xfrm>
        </p:spPr>
      </p:pic>
    </p:spTree>
    <p:extLst>
      <p:ext uri="{BB962C8B-B14F-4D97-AF65-F5344CB8AC3E}">
        <p14:creationId xmlns:p14="http://schemas.microsoft.com/office/powerpoint/2010/main" val="11115360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Monetary Policy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97280" y="2084294"/>
            <a:ext cx="6949440" cy="4042144"/>
          </a:xfrm>
        </p:spPr>
        <p:txBody>
          <a:bodyPr>
            <a:normAutofit fontScale="92500"/>
          </a:bodyPr>
          <a:lstStyle/>
          <a:p>
            <a:pPr lvl="0">
              <a:spcBef>
                <a:spcPts val="0"/>
              </a:spcBef>
            </a:pPr>
            <a:r>
              <a:rPr lang="en-US" sz="2800" dirty="0"/>
              <a:t>The Fed will control money supply depending on how the economy is doing.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1. Raise or lower the </a:t>
            </a:r>
            <a:r>
              <a:rPr lang="en-US" sz="2600" b="1" dirty="0"/>
              <a:t>discount rate</a:t>
            </a:r>
            <a:r>
              <a:rPr lang="en-US" sz="2600" dirty="0"/>
              <a:t>: the rate the Fed charges member banks for loans.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2. Raise or lower </a:t>
            </a:r>
            <a:r>
              <a:rPr lang="en-US" sz="2600" b="1" dirty="0"/>
              <a:t>reserve requirements</a:t>
            </a:r>
            <a:r>
              <a:rPr lang="en-US" sz="2600" dirty="0"/>
              <a:t>: banks must keep a certain percentage of their money in the Federal Reserve. Banks loan out money not in reserve to make their own $$.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3. </a:t>
            </a:r>
            <a:r>
              <a:rPr lang="en-US" sz="2600" b="1" dirty="0"/>
              <a:t>Open Market Operations</a:t>
            </a:r>
            <a:r>
              <a:rPr lang="en-US" sz="2600" dirty="0"/>
              <a:t>: buying and selling US </a:t>
            </a:r>
            <a:r>
              <a:rPr lang="en-US" sz="2600" dirty="0" err="1"/>
              <a:t>Govt</a:t>
            </a:r>
            <a:r>
              <a:rPr lang="en-US" sz="2600" dirty="0"/>
              <a:t> Bonds and Treasury Bills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930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Monetary Policy</a:t>
            </a:r>
            <a:br>
              <a:rPr lang="en-US" dirty="0"/>
            </a:br>
            <a:endParaRPr lang="en-US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Loose Money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8200" y="2971799"/>
            <a:ext cx="3429000" cy="3403681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400" dirty="0"/>
              <a:t>Easy to borrow	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Consumers buy more</a:t>
            </a:r>
          </a:p>
          <a:p>
            <a:pPr lvl="0">
              <a:spcBef>
                <a:spcPts val="0"/>
              </a:spcBef>
            </a:pPr>
            <a:r>
              <a:rPr lang="en-US" sz="2400" dirty="0"/>
              <a:t> Business expansion	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Employment increases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 Spending increases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**May lead to </a:t>
            </a:r>
            <a:r>
              <a:rPr lang="en-US" sz="2400" b="1" dirty="0"/>
              <a:t>inflation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/>
              <a:t>Tight Money Policy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926105" y="2971800"/>
            <a:ext cx="3937785" cy="340368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400" dirty="0"/>
              <a:t>Difficult to borrow	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Consumers buy less</a:t>
            </a:r>
          </a:p>
          <a:p>
            <a:pPr lvl="0">
              <a:spcBef>
                <a:spcPts val="0"/>
              </a:spcBef>
            </a:pPr>
            <a:r>
              <a:rPr lang="en-US" sz="2400" dirty="0"/>
              <a:t> No business expansion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Unemployment increases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Production decreases</a:t>
            </a:r>
            <a:endParaRPr lang="en-US" dirty="0"/>
          </a:p>
          <a:p>
            <a:r>
              <a:rPr lang="en-US" sz="2400" dirty="0"/>
              <a:t>**May lead to a </a:t>
            </a:r>
            <a:r>
              <a:rPr lang="en-US" sz="2400" b="1" dirty="0"/>
              <a:t>recession</a:t>
            </a:r>
          </a:p>
        </p:txBody>
      </p:sp>
    </p:spTree>
    <p:extLst>
      <p:ext uri="{BB962C8B-B14F-4D97-AF65-F5344CB8AC3E}">
        <p14:creationId xmlns:p14="http://schemas.microsoft.com/office/powerpoint/2010/main" val="10724448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Review Questions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each of the following scenarios, indicate whether the situation is describing a time of economic expansion,  contraction, depression, or recovery. </a:t>
            </a:r>
          </a:p>
        </p:txBody>
      </p:sp>
    </p:spTree>
    <p:extLst>
      <p:ext uri="{BB962C8B-B14F-4D97-AF65-F5344CB8AC3E}">
        <p14:creationId xmlns:p14="http://schemas.microsoft.com/office/powerpoint/2010/main" val="15623397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81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Economic Scenarios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239000" cy="5465136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1800" dirty="0"/>
              <a:t>Stock prices plummet and unemployment is wide spread.</a:t>
            </a:r>
          </a:p>
          <a:p>
            <a:pPr marL="514350" indent="-514350">
              <a:buAutoNum type="arabicPeriod"/>
            </a:pPr>
            <a:r>
              <a:rPr lang="en-US" sz="1800" dirty="0"/>
              <a:t>Stores continue to place large orders to keep up with growing demand. </a:t>
            </a:r>
          </a:p>
          <a:p>
            <a:pPr marL="514350" indent="-514350">
              <a:buAutoNum type="arabicPeriod"/>
            </a:pPr>
            <a:r>
              <a:rPr lang="en-US" sz="1800" dirty="0"/>
              <a:t>The number of banks loaning money to prospective homeowners reaches an all-time high.</a:t>
            </a:r>
          </a:p>
          <a:p>
            <a:pPr marL="514350" indent="-514350">
              <a:buAutoNum type="arabicPeriod"/>
            </a:pPr>
            <a:r>
              <a:rPr lang="en-US" sz="1800" dirty="0"/>
              <a:t>Business surpluses accumulate because demand has decreased.</a:t>
            </a:r>
          </a:p>
          <a:p>
            <a:pPr marL="514350" indent="-514350">
              <a:buAutoNum type="arabicPeriod"/>
            </a:pPr>
            <a:r>
              <a:rPr lang="en-US" sz="1800" dirty="0"/>
              <a:t>New high-tech businesses begin hiring many of the unemployed.</a:t>
            </a:r>
          </a:p>
          <a:p>
            <a:pPr marL="514350" indent="-514350">
              <a:buAutoNum type="arabicPeriod"/>
            </a:pPr>
            <a:r>
              <a:rPr lang="en-US" sz="1800" dirty="0"/>
              <a:t>Lowered prices lead to an increase demand for certain goods and services.</a:t>
            </a:r>
          </a:p>
          <a:p>
            <a:pPr marL="514350" indent="-514350">
              <a:buAutoNum type="arabicPeriod"/>
            </a:pPr>
            <a:r>
              <a:rPr lang="en-US" sz="1800" dirty="0"/>
              <a:t>Consumers begin to cut back on spending on luxuries such as entertainment.</a:t>
            </a:r>
          </a:p>
          <a:p>
            <a:pPr marL="514350" indent="-514350">
              <a:buAutoNum type="arabicPeriod"/>
            </a:pPr>
            <a:r>
              <a:rPr lang="en-US" sz="1800" dirty="0"/>
              <a:t>There is a boom in vacation real estate investments.</a:t>
            </a:r>
          </a:p>
          <a:p>
            <a:pPr marL="514350" indent="-514350">
              <a:buAutoNum type="arabicPeriod"/>
            </a:pPr>
            <a:r>
              <a:rPr lang="en-US" sz="1800" dirty="0"/>
              <a:t>A large number of major corporations go out of business.</a:t>
            </a:r>
          </a:p>
          <a:p>
            <a:pPr marL="514350" indent="-514350">
              <a:buAutoNum type="arabicPeriod"/>
            </a:pPr>
            <a:r>
              <a:rPr lang="en-US" sz="1800" dirty="0"/>
              <a:t>Car dealers lower prices and offer rebates to attract customers.  </a:t>
            </a:r>
          </a:p>
        </p:txBody>
      </p:sp>
    </p:spTree>
    <p:extLst>
      <p:ext uri="{BB962C8B-B14F-4D97-AF65-F5344CB8AC3E}">
        <p14:creationId xmlns:p14="http://schemas.microsoft.com/office/powerpoint/2010/main" val="23175197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67600" cy="5943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Economic Scenarios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7391400" cy="5312736"/>
          </a:xfrm>
        </p:spPr>
        <p:txBody>
          <a:bodyPr>
            <a:normAutofit fontScale="40000" lnSpcReduction="20000"/>
          </a:bodyPr>
          <a:lstStyle/>
          <a:p>
            <a:pPr marL="514350" indent="-514350">
              <a:buAutoNum type="arabicPeriod"/>
            </a:pPr>
            <a:r>
              <a:rPr lang="en-US" sz="3800" dirty="0"/>
              <a:t>Stock prices drop suddenly and unemployment is wide spread. </a:t>
            </a:r>
            <a:r>
              <a:rPr lang="en-US" sz="3800" i="1" dirty="0">
                <a:solidFill>
                  <a:schemeClr val="tx2"/>
                </a:solidFill>
              </a:rPr>
              <a:t>Contraction</a:t>
            </a:r>
          </a:p>
          <a:p>
            <a:pPr marL="514350" indent="-514350">
              <a:buAutoNum type="arabicPeriod"/>
            </a:pPr>
            <a:r>
              <a:rPr lang="en-US" sz="3800" dirty="0"/>
              <a:t>Stores continue to place large orders to keep up with growing demand.  </a:t>
            </a:r>
            <a:r>
              <a:rPr lang="en-US" sz="3800" i="1" dirty="0">
                <a:solidFill>
                  <a:schemeClr val="tx2"/>
                </a:solidFill>
              </a:rPr>
              <a:t>Expansion</a:t>
            </a:r>
          </a:p>
          <a:p>
            <a:pPr marL="514350" indent="-514350">
              <a:buAutoNum type="arabicPeriod"/>
            </a:pPr>
            <a:r>
              <a:rPr lang="en-US" sz="3800" dirty="0"/>
              <a:t>The number of banks loaning money to prospective homeowners reaches an all-time high. </a:t>
            </a:r>
            <a:r>
              <a:rPr lang="en-US" sz="3800" i="1" dirty="0">
                <a:solidFill>
                  <a:schemeClr val="tx2"/>
                </a:solidFill>
              </a:rPr>
              <a:t>Expansion</a:t>
            </a:r>
          </a:p>
          <a:p>
            <a:pPr marL="514350" indent="-514350">
              <a:buAutoNum type="arabicPeriod"/>
            </a:pPr>
            <a:r>
              <a:rPr lang="en-US" sz="3800" dirty="0"/>
              <a:t>Business surpluses accumulate because demand has decreased. </a:t>
            </a:r>
            <a:r>
              <a:rPr lang="en-US" sz="3800" i="1" dirty="0">
                <a:solidFill>
                  <a:schemeClr val="tx2"/>
                </a:solidFill>
              </a:rPr>
              <a:t>Contraction</a:t>
            </a:r>
          </a:p>
          <a:p>
            <a:pPr marL="514350" indent="-514350">
              <a:buAutoNum type="arabicPeriod"/>
            </a:pPr>
            <a:r>
              <a:rPr lang="en-US" sz="3800" dirty="0"/>
              <a:t>New high-tech businesses begin hiring many of the unemployed. </a:t>
            </a:r>
            <a:r>
              <a:rPr lang="en-US" sz="3800" i="1">
                <a:solidFill>
                  <a:schemeClr val="tx2"/>
                </a:solidFill>
              </a:rPr>
              <a:t>Recovery</a:t>
            </a:r>
            <a:endParaRPr lang="en-US" sz="3800" i="1" dirty="0">
              <a:solidFill>
                <a:schemeClr val="tx2"/>
              </a:solidFill>
            </a:endParaRPr>
          </a:p>
          <a:p>
            <a:pPr marL="514350" indent="-514350">
              <a:buAutoNum type="arabicPeriod"/>
            </a:pPr>
            <a:r>
              <a:rPr lang="en-US" sz="3800" dirty="0"/>
              <a:t>Lowered prices lead to an increase demand for certain goods and services. </a:t>
            </a:r>
            <a:r>
              <a:rPr lang="en-US" sz="3800" i="1" dirty="0">
                <a:solidFill>
                  <a:schemeClr val="tx2"/>
                </a:solidFill>
              </a:rPr>
              <a:t>Recovery</a:t>
            </a:r>
          </a:p>
          <a:p>
            <a:pPr marL="514350" indent="-514350">
              <a:buAutoNum type="arabicPeriod"/>
            </a:pPr>
            <a:r>
              <a:rPr lang="en-US" sz="3800" dirty="0"/>
              <a:t>Consumers begin to cut back on spending on luxuries such as entertainment. </a:t>
            </a:r>
            <a:r>
              <a:rPr lang="en-US" sz="3800" i="1" dirty="0">
                <a:solidFill>
                  <a:schemeClr val="tx2"/>
                </a:solidFill>
              </a:rPr>
              <a:t>Contraction</a:t>
            </a:r>
          </a:p>
          <a:p>
            <a:pPr marL="514350" indent="-514350">
              <a:buAutoNum type="arabicPeriod"/>
            </a:pPr>
            <a:r>
              <a:rPr lang="en-US" sz="3800" dirty="0"/>
              <a:t>There is a boom in vacation real estate investments. </a:t>
            </a:r>
            <a:r>
              <a:rPr lang="en-US" sz="3800" i="1" dirty="0">
                <a:solidFill>
                  <a:schemeClr val="tx2"/>
                </a:solidFill>
              </a:rPr>
              <a:t>Expansion</a:t>
            </a:r>
          </a:p>
          <a:p>
            <a:pPr marL="514350" indent="-514350">
              <a:buAutoNum type="arabicPeriod"/>
            </a:pPr>
            <a:r>
              <a:rPr lang="en-US" sz="3800" dirty="0"/>
              <a:t>A large number of major corporations go out of business. </a:t>
            </a:r>
            <a:r>
              <a:rPr lang="en-US" sz="3800" i="1" dirty="0">
                <a:solidFill>
                  <a:schemeClr val="tx2"/>
                </a:solidFill>
              </a:rPr>
              <a:t>Depression</a:t>
            </a:r>
          </a:p>
          <a:p>
            <a:pPr marL="514350" indent="-514350">
              <a:buAutoNum type="arabicPeriod"/>
            </a:pPr>
            <a:r>
              <a:rPr lang="en-US" sz="3800" dirty="0"/>
              <a:t>Car dealers lower prices and offer rebates to attract customers.  </a:t>
            </a:r>
            <a:r>
              <a:rPr lang="en-US" sz="3800" i="1" dirty="0">
                <a:solidFill>
                  <a:schemeClr val="tx2"/>
                </a:solidFill>
              </a:rPr>
              <a:t>Contraction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705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990BCD-014E-FA4A-AABE-6A3404046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TAXES AND INTERNATIONAL TRADE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E20E5B-436A-304B-BCEC-1A570E90E8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169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/>
              <a:t>Revenue:  Money the government receives.</a:t>
            </a:r>
          </a:p>
          <a:p>
            <a:pPr lvl="0"/>
            <a:r>
              <a:rPr lang="en-US" dirty="0"/>
              <a:t>Expenditures:  Money the government spends.</a:t>
            </a:r>
          </a:p>
          <a:p>
            <a:pPr lvl="0"/>
            <a:r>
              <a:rPr lang="en-US" dirty="0"/>
              <a:t>60 to 80 percent of state and local government revenue comes from taxation.</a:t>
            </a:r>
          </a:p>
          <a:p>
            <a:pPr lvl="0"/>
            <a:r>
              <a:rPr lang="en-US" dirty="0"/>
              <a:t>Nearly 100 percent of federal government revenue comes from taxes.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9079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Revenue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/>
              <a:t>The largest source of revenue for state governments is intergovernmental revenues.</a:t>
            </a:r>
          </a:p>
          <a:p>
            <a:pPr lvl="0"/>
            <a:r>
              <a:rPr lang="en-US" dirty="0"/>
              <a:t>This is money that one level of government receives from another.</a:t>
            </a:r>
          </a:p>
          <a:p>
            <a:pPr lvl="0"/>
            <a:r>
              <a:rPr lang="en-US" dirty="0"/>
              <a:t>The federal gov’t gives states money for welfare, highways, hospitals, and other activities.</a:t>
            </a:r>
          </a:p>
          <a:p>
            <a:pPr lvl="0"/>
            <a:r>
              <a:rPr lang="en-US" dirty="0"/>
              <a:t>Other sources include sales tax, property tax, and income tax.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4056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" y="0"/>
          <a:ext cx="941515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3" imgW="5486400" imgH="2933700" progId="Word.Document.12">
                  <p:link updateAutomatic="1"/>
                </p:oleObj>
              </mc:Choice>
              <mc:Fallback>
                <p:oleObj name="Document" r:id="rId3" imgW="5486400" imgH="2933700" progId="Word.Document.12">
                  <p:link updateAutomatic="1"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9415152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5646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Business	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Business Types, Costs and Revenue</a:t>
            </a:r>
          </a:p>
        </p:txBody>
      </p:sp>
    </p:spTree>
    <p:extLst>
      <p:ext uri="{BB962C8B-B14F-4D97-AF65-F5344CB8AC3E}">
        <p14:creationId xmlns:p14="http://schemas.microsoft.com/office/powerpoint/2010/main" val="36042956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Expenditures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Entitlement programs - provide health, nutritional, or income payments to people who meet requirements.</a:t>
            </a:r>
          </a:p>
          <a:p>
            <a:pPr lvl="0"/>
            <a:r>
              <a:rPr lang="en-US" dirty="0"/>
              <a:t>Higher education is the 2nd largest spending category for states</a:t>
            </a:r>
          </a:p>
          <a:p>
            <a:pPr lvl="0"/>
            <a:r>
              <a:rPr lang="en-US" dirty="0"/>
              <a:t>States subsidize, or pay for part of the costs, of college education</a:t>
            </a:r>
          </a:p>
          <a:p>
            <a:pPr lvl="0"/>
            <a:r>
              <a:rPr lang="en-US" dirty="0"/>
              <a:t>For local governments, Elementary and Secondary School spending and police and fire protection make up most of their expenditures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147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0" y="69272"/>
          <a:ext cx="9144000" cy="6788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" r:id="rId3" imgW="5486400" imgH="2717800" progId="Word.Document.12">
                  <p:link updateAutomatic="1"/>
                </p:oleObj>
              </mc:Choice>
              <mc:Fallback>
                <p:oleObj name="Document" r:id="rId3" imgW="5486400" imgH="2717800" progId="Word.Document.12">
                  <p:link updateAutomatic="1"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69272"/>
                        <a:ext cx="9144000" cy="6788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07804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Classifications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/>
              <a:t>Progressive tax:  Based on income.  Higher taxes on those with higher incomes.  Those who make less than a certain minimum pay no taxes.</a:t>
            </a:r>
          </a:p>
          <a:p>
            <a:pPr lvl="0"/>
            <a:r>
              <a:rPr lang="en-US" dirty="0"/>
              <a:t>Regressive tax: Takes a higher percentage from those with lower incomes than it does from those with higher incomes.</a:t>
            </a:r>
          </a:p>
          <a:p>
            <a:pPr lvl="0"/>
            <a:r>
              <a:rPr lang="en-US" dirty="0"/>
              <a:t>Proportional tax:  People pay the same amount with no consideration of income.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1097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Payroll Taxes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sz="3200" dirty="0"/>
              <a:t>About one-third of federal revenues come from payroll taxes deducted from workers’ paychecks to fund Social Security and Medicare.</a:t>
            </a:r>
            <a:endParaRPr lang="en-US" sz="2400" dirty="0"/>
          </a:p>
          <a:p>
            <a:pPr lvl="1"/>
            <a:r>
              <a:rPr lang="en-US" sz="2800" dirty="0"/>
              <a:t>Social Security - funds for retired</a:t>
            </a:r>
            <a:endParaRPr lang="en-US" sz="2000" dirty="0"/>
          </a:p>
          <a:p>
            <a:pPr lvl="1"/>
            <a:r>
              <a:rPr lang="en-US" sz="2800" dirty="0"/>
              <a:t>Medicare - health care for the elderly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9046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Non-tax Revenue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the government makes money WITHOUT taxing</a:t>
            </a:r>
          </a:p>
          <a:p>
            <a:pPr lvl="1"/>
            <a:r>
              <a:rPr lang="en-US" dirty="0"/>
              <a:t>The government will sell and rent land.</a:t>
            </a:r>
          </a:p>
          <a:p>
            <a:pPr lvl="1"/>
            <a:r>
              <a:rPr lang="en-US" dirty="0"/>
              <a:t>The government will charge tolls.</a:t>
            </a:r>
          </a:p>
          <a:p>
            <a:pPr lvl="1"/>
            <a:r>
              <a:rPr lang="en-US" dirty="0"/>
              <a:t>The government will charge fees for driving, hunting, fishing, and getting married.</a:t>
            </a:r>
          </a:p>
          <a:p>
            <a:pPr lvl="1"/>
            <a:r>
              <a:rPr lang="en-US" dirty="0"/>
              <a:t>Charge fines (traffic).</a:t>
            </a:r>
          </a:p>
          <a:p>
            <a:pPr lvl="1"/>
            <a:r>
              <a:rPr lang="en-US" dirty="0"/>
              <a:t>Government run lotteries provide revenue, but they are controversial.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7803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International trade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149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Nations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sz="3200" dirty="0"/>
              <a:t>To obtain goods they cannot produce</a:t>
            </a:r>
            <a:endParaRPr lang="en-US" sz="2400" dirty="0"/>
          </a:p>
          <a:p>
            <a:pPr lvl="1"/>
            <a:r>
              <a:rPr lang="en-US" sz="2800" dirty="0"/>
              <a:t>Export - goods sold to other countries</a:t>
            </a:r>
            <a:endParaRPr lang="en-US" sz="2000" dirty="0"/>
          </a:p>
          <a:p>
            <a:pPr lvl="1"/>
            <a:r>
              <a:rPr lang="en-US" sz="2800" dirty="0"/>
              <a:t>Import - goods purchased from other countries</a:t>
            </a:r>
            <a:endParaRPr lang="en-US" sz="2000" dirty="0"/>
          </a:p>
          <a:p>
            <a:pPr lvl="1"/>
            <a:r>
              <a:rPr lang="en-US" sz="2800" dirty="0"/>
              <a:t>Tariff - tax on imports</a:t>
            </a:r>
            <a:endParaRPr lang="en-US" sz="2000" dirty="0"/>
          </a:p>
          <a:p>
            <a:pPr lvl="1"/>
            <a:r>
              <a:rPr lang="en-US" sz="2800" dirty="0"/>
              <a:t>Quotas - limits the amount of foreign goods imported</a:t>
            </a:r>
            <a:endParaRPr lang="en-US" sz="2000" dirty="0"/>
          </a:p>
          <a:p>
            <a:r>
              <a:rPr lang="en-US" sz="3200" dirty="0"/>
              <a:t> To reflect comparative advantage - the ability of a country to</a:t>
            </a:r>
            <a:r>
              <a:rPr lang="en-US" sz="2400" dirty="0"/>
              <a:t> </a:t>
            </a:r>
            <a:r>
              <a:rPr lang="en-US" sz="3200" dirty="0"/>
              <a:t>produce a good at a lower cost than another country can.</a:t>
            </a:r>
            <a:endParaRPr lang="en-US" sz="2400" dirty="0"/>
          </a:p>
          <a:p>
            <a:r>
              <a:rPr lang="en-US" sz="3200" dirty="0"/>
              <a:t> To create jobs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137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-114300" y="0"/>
          <a:ext cx="92583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Document" r:id="rId3" imgW="5943600" imgH="3962400" progId="Word.Document.12">
                  <p:link updateAutomatic="1"/>
                </p:oleObj>
              </mc:Choice>
              <mc:Fallback>
                <p:oleObj name="Document" r:id="rId3" imgW="5943600" imgH="3962400" progId="Word.Document.12">
                  <p:link updateAutomatic="1"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14300" y="0"/>
                        <a:ext cx="92583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64798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3200" dirty="0"/>
              <a:t>Free trade: the ability to reduce trade barriers, and convincing countries not to pass laws that block or limit trade.</a:t>
            </a:r>
            <a:endParaRPr lang="en-US" sz="2400" dirty="0"/>
          </a:p>
          <a:p>
            <a:pPr lvl="0"/>
            <a:r>
              <a:rPr lang="en-US" sz="3200" dirty="0"/>
              <a:t>Embargo: refusal to trade with a country until it meets certain economic or political demands</a:t>
            </a:r>
            <a:endParaRPr lang="en-US" sz="2400" dirty="0"/>
          </a:p>
          <a:p>
            <a:pPr lvl="1"/>
            <a:r>
              <a:rPr lang="en-US" sz="2800" dirty="0"/>
              <a:t>European Union (EU) - a group </a:t>
            </a:r>
            <a:r>
              <a:rPr lang="en-US" sz="2800"/>
              <a:t>of 28 </a:t>
            </a:r>
            <a:r>
              <a:rPr lang="en-US" sz="2800" dirty="0"/>
              <a:t>countries in Europe with no trade barriers and a combined GDP that almost equals the US.</a:t>
            </a:r>
          </a:p>
          <a:p>
            <a:pPr lvl="1"/>
            <a:r>
              <a:rPr lang="en-US" sz="2800" dirty="0"/>
              <a:t>NAFTA - North American Free Trade Agreement - an agreement between the US, Canada, and Mexico eliminating trade barriers.  This would stimulate growth and keep prices low.</a:t>
            </a:r>
            <a:endParaRPr lang="en-US" sz="2000" dirty="0"/>
          </a:p>
          <a:p>
            <a:pPr lvl="0"/>
            <a:r>
              <a:rPr lang="en-US" sz="3200" dirty="0"/>
              <a:t>WTO - World Trade Organization - oversees trade among nations.  Provides help to countries trying to develop their countries.</a:t>
            </a:r>
            <a:endParaRPr lang="en-US" sz="2400" dirty="0"/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708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Financing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3200" dirty="0"/>
              <a:t>Exchange rate - what the price of your nation’s currency is in terms of another nation’s currency</a:t>
            </a:r>
            <a:endParaRPr lang="en-US" sz="2400" dirty="0"/>
          </a:p>
          <a:p>
            <a:pPr lvl="0"/>
            <a:r>
              <a:rPr lang="en-US" sz="3200" dirty="0"/>
              <a:t>IMF - International Monetary Fund- Monitors banks, exchange rates, and the balance of trade between countries </a:t>
            </a:r>
            <a:endParaRPr lang="en-US" sz="2400" dirty="0"/>
          </a:p>
          <a:p>
            <a:pPr lvl="0"/>
            <a:r>
              <a:rPr lang="en-US" sz="3200" dirty="0"/>
              <a:t>World Bank - Provides funding for developing nations infrastructure projects </a:t>
            </a:r>
            <a:endParaRPr lang="en-US" sz="2400" dirty="0"/>
          </a:p>
          <a:p>
            <a:pPr lvl="0"/>
            <a:r>
              <a:rPr lang="en-US" sz="3200" dirty="0"/>
              <a:t>Balance of trade - the difference between the value of a nation’s exports and imports</a:t>
            </a:r>
            <a:endParaRPr lang="en-US" sz="2400" dirty="0"/>
          </a:p>
          <a:p>
            <a:pPr lvl="1"/>
            <a:r>
              <a:rPr lang="en-US" sz="2800" dirty="0"/>
              <a:t>Trade deficit occurs when imports exceeds exports</a:t>
            </a:r>
            <a:endParaRPr lang="en-US" sz="2000" dirty="0"/>
          </a:p>
          <a:p>
            <a:pPr lvl="1"/>
            <a:r>
              <a:rPr lang="en-US" sz="2800" dirty="0"/>
              <a:t>Trade surplus occurs when exports exceeds imports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976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398377" y="1969882"/>
            <a:ext cx="854020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A person that starts a business is an </a:t>
            </a:r>
            <a:r>
              <a:rPr lang="en-US" sz="2800" b="1" dirty="0"/>
              <a:t>entrepreneur</a:t>
            </a:r>
            <a:r>
              <a:rPr lang="en-US" sz="2800" dirty="0"/>
              <a:t>.</a:t>
            </a:r>
          </a:p>
          <a:p>
            <a:pPr lvl="0"/>
            <a:r>
              <a:rPr lang="en-US" sz="2800" dirty="0"/>
              <a:t>	Four elements of business</a:t>
            </a:r>
          </a:p>
          <a:p>
            <a:pPr lvl="0"/>
            <a:r>
              <a:rPr lang="en-US" sz="2800" dirty="0"/>
              <a:t>		1. Expenses </a:t>
            </a:r>
          </a:p>
          <a:p>
            <a:pPr lvl="0"/>
            <a:r>
              <a:rPr lang="en-US" sz="2800" dirty="0"/>
              <a:t>		2. Advertising</a:t>
            </a:r>
          </a:p>
          <a:p>
            <a:pPr lvl="0"/>
            <a:r>
              <a:rPr lang="en-US" sz="2800" dirty="0"/>
              <a:t>		3. Receipts and record keeping</a:t>
            </a:r>
          </a:p>
          <a:p>
            <a:pPr lvl="0"/>
            <a:r>
              <a:rPr lang="en-US" sz="2800" dirty="0"/>
              <a:t>		4. Risk: (profit vs. loss) </a:t>
            </a:r>
          </a:p>
          <a:p>
            <a:pPr lvl="0"/>
            <a:r>
              <a:rPr lang="en-US" sz="2800" dirty="0"/>
              <a:t>	Ideas to consider:</a:t>
            </a:r>
          </a:p>
          <a:p>
            <a:pPr lvl="0"/>
            <a:r>
              <a:rPr lang="en-US" sz="2800" dirty="0"/>
              <a:t>		1. Establish an inventory.</a:t>
            </a:r>
          </a:p>
          <a:p>
            <a:pPr lvl="0"/>
            <a:r>
              <a:rPr lang="en-US" sz="2800" dirty="0"/>
              <a:t>		2. Technology.  </a:t>
            </a:r>
          </a:p>
          <a:p>
            <a:pPr lvl="0"/>
            <a:r>
              <a:rPr lang="en-US" sz="2800" dirty="0"/>
              <a:t>		3. Time:  Consider opportunity cost.  </a:t>
            </a:r>
          </a:p>
        </p:txBody>
      </p:sp>
    </p:spTree>
    <p:extLst>
      <p:ext uri="{BB962C8B-B14F-4D97-AF65-F5344CB8AC3E}">
        <p14:creationId xmlns:p14="http://schemas.microsoft.com/office/powerpoint/2010/main" val="42821087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Interdependence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9144000" cy="52578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3100" dirty="0"/>
              <a:t>Means that people and nations depend on one another for goods and services.</a:t>
            </a:r>
          </a:p>
          <a:p>
            <a:pPr lvl="0"/>
            <a:r>
              <a:rPr lang="en-US" sz="3100" dirty="0"/>
              <a:t>Globalization: the interdependence and interaction among nations working across barriers of distance, cultures, and technology.</a:t>
            </a:r>
          </a:p>
          <a:p>
            <a:pPr lvl="0"/>
            <a:r>
              <a:rPr lang="en-US" sz="3100" dirty="0"/>
              <a:t>Trade is a valuable part of global interdependence.</a:t>
            </a:r>
          </a:p>
          <a:p>
            <a:pPr lvl="0"/>
            <a:r>
              <a:rPr lang="en-US" sz="3100" dirty="0"/>
              <a:t>Protective Tariff: when nations try to protect their industries from foreign competition by placing tariffs on imports.</a:t>
            </a:r>
          </a:p>
          <a:p>
            <a:pPr lvl="0"/>
            <a:r>
              <a:rPr lang="en-US" sz="3100" dirty="0"/>
              <a:t>Developed countries: industrialized, have access to natural resources, have many large industries, manufacture many of the goods sold around the world, enjoy a high standard of living.</a:t>
            </a:r>
          </a:p>
          <a:p>
            <a:pPr lvl="0"/>
            <a:r>
              <a:rPr lang="en-US" sz="3100" dirty="0"/>
              <a:t>Developing countries: trying to develop into industrialized countries, don’t have as much access to natural resources, lower standard of living.</a:t>
            </a:r>
          </a:p>
          <a:p>
            <a:pPr lvl="0"/>
            <a:r>
              <a:rPr lang="en-US" sz="3100" dirty="0"/>
              <a:t>Need each other for resources, food, technology, medicine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279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Downsizing and Outsourcing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915400" cy="5029200"/>
          </a:xfrm>
        </p:spPr>
        <p:txBody>
          <a:bodyPr/>
          <a:lstStyle/>
          <a:p>
            <a:r>
              <a:rPr lang="en-US" dirty="0"/>
              <a:t>Due to the cheaper labor costs/lax environment laws, many US companies are moving operations to oversees to save money and make a bigger PROFIT.  Creates moral issues as other countries use child labor/human rights abuses.</a:t>
            </a:r>
          </a:p>
          <a:p>
            <a:r>
              <a:rPr lang="en-US" dirty="0"/>
              <a:t>Downsizing: Reducing the number of workers for a company.</a:t>
            </a:r>
          </a:p>
          <a:p>
            <a:r>
              <a:rPr lang="en-US" dirty="0"/>
              <a:t>Outsourcing:  Moving jobs overseas.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980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Business Types</a:t>
            </a:r>
            <a:br>
              <a:rPr lang="en-US" dirty="0"/>
            </a:br>
            <a:r>
              <a:rPr lang="en-US" sz="2700" b="1" dirty="0"/>
              <a:t>Sole Proprietorship</a:t>
            </a:r>
            <a:r>
              <a:rPr lang="en-US" sz="2700" dirty="0"/>
              <a:t>: Owned and operated by one person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 Full pride in owning the business	</a:t>
            </a:r>
            <a:endParaRPr lang="en-US" sz="2800" u="sng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 Receive all profits	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 Quick decisions because no consultation, no boss	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 Relatively low taxes	</a:t>
            </a:r>
            <a:r>
              <a:rPr lang="en-US" dirty="0"/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Disadvantages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926106" y="2971799"/>
            <a:ext cx="3429000" cy="360291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b="1" dirty="0"/>
              <a:t>Unlimited liability </a:t>
            </a:r>
            <a:r>
              <a:rPr lang="en-US" sz="2000" dirty="0"/>
              <a:t>– the owner is financially responsible for any and all problems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 Handle all decisions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 Business depends on one person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 Time consuming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 Difficult to raise</a:t>
            </a:r>
            <a:r>
              <a:rPr lang="en-US" sz="2000" b="1" dirty="0"/>
              <a:t> financial capital</a:t>
            </a:r>
            <a:r>
              <a:rPr lang="en-US" sz="2000" dirty="0"/>
              <a:t> – the money needed to run a business or enable it to grow larger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240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Partnership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8200" y="2971800"/>
            <a:ext cx="3429000" cy="33538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200" dirty="0"/>
              <a:t>Losses are shared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More efficient that proprietorships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Pay taxes on share of profit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Easier to borrow money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Can usually raise more money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Each owner can bring their own talents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Disadvantages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926106" y="2971800"/>
            <a:ext cx="3429000" cy="305502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Profits are shared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Unlimited liability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Must reach agreements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Committed partners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Legal structure difficult</a:t>
            </a:r>
          </a:p>
        </p:txBody>
      </p:sp>
    </p:spTree>
    <p:extLst>
      <p:ext uri="{BB962C8B-B14F-4D97-AF65-F5344CB8AC3E}">
        <p14:creationId xmlns:p14="http://schemas.microsoft.com/office/powerpoint/2010/main" val="3188266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Partnerships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97280" y="2084293"/>
            <a:ext cx="6949440" cy="4590037"/>
          </a:xfrm>
        </p:spPr>
        <p:txBody>
          <a:bodyPr>
            <a:normAutofit fontScale="92500"/>
          </a:bodyPr>
          <a:lstStyle/>
          <a:p>
            <a:pPr lvl="0"/>
            <a:r>
              <a:rPr lang="en-US" sz="2600" dirty="0"/>
              <a:t>When they start a business, partners draw up a legal agreement called </a:t>
            </a:r>
            <a:r>
              <a:rPr lang="en-US" sz="2600" b="1" u="sng" dirty="0"/>
              <a:t>articles of partnership</a:t>
            </a:r>
            <a:r>
              <a:rPr lang="en-US" sz="2600" dirty="0"/>
              <a:t>, which identifies how much money each will contribute and what role each will play in the business.  It also clarifies how they will share profits or losses.</a:t>
            </a:r>
          </a:p>
          <a:p>
            <a:pPr lvl="1">
              <a:spcBef>
                <a:spcPts val="0"/>
              </a:spcBef>
            </a:pPr>
            <a:r>
              <a:rPr lang="en-US" sz="2600" b="1" dirty="0"/>
              <a:t>Limited partnership</a:t>
            </a:r>
            <a:r>
              <a:rPr lang="en-US" sz="2600" dirty="0"/>
              <a:t>:  Partners are not equal.</a:t>
            </a:r>
          </a:p>
          <a:p>
            <a:pPr lvl="2">
              <a:spcBef>
                <a:spcPts val="0"/>
              </a:spcBef>
            </a:pPr>
            <a:r>
              <a:rPr lang="en-US" sz="2600" b="1" dirty="0"/>
              <a:t>General partner</a:t>
            </a:r>
            <a:r>
              <a:rPr lang="en-US" sz="2600" dirty="0"/>
              <a:t>:  Majority of control.</a:t>
            </a:r>
          </a:p>
          <a:p>
            <a:pPr lvl="2">
              <a:spcBef>
                <a:spcPts val="0"/>
              </a:spcBef>
            </a:pPr>
            <a:r>
              <a:rPr lang="en-US" sz="2600" b="1" dirty="0"/>
              <a:t>Limited partner</a:t>
            </a:r>
            <a:r>
              <a:rPr lang="en-US" sz="2600" dirty="0"/>
              <a:t>:  Own a small part of the business.  They do not voice opinions.  They are only responsible for what they put in.</a:t>
            </a:r>
          </a:p>
          <a:p>
            <a:pPr lvl="1">
              <a:spcBef>
                <a:spcPts val="0"/>
              </a:spcBef>
            </a:pPr>
            <a:r>
              <a:rPr lang="en-US" sz="2600" b="1" dirty="0"/>
              <a:t>Joint Ventures</a:t>
            </a:r>
            <a:r>
              <a:rPr lang="en-US" sz="2600" dirty="0"/>
              <a:t>:  Temporary partnership to do a job.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962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Corporations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84293"/>
            <a:ext cx="6949440" cy="4141761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Owned by many people.  Treated as one person. 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Started by a </a:t>
            </a:r>
            <a:r>
              <a:rPr lang="en-US" sz="2400" b="1" dirty="0"/>
              <a:t>founder</a:t>
            </a:r>
            <a:r>
              <a:rPr lang="en-US" sz="2400" dirty="0"/>
              <a:t> and owned by </a:t>
            </a:r>
            <a:r>
              <a:rPr lang="en-US" sz="2400" b="1" dirty="0"/>
              <a:t>stockholders</a:t>
            </a:r>
            <a:r>
              <a:rPr lang="en-US" sz="2400" dirty="0"/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State government issues a corporate </a:t>
            </a:r>
            <a:r>
              <a:rPr lang="en-US" sz="2400" b="1" dirty="0"/>
              <a:t>charter</a:t>
            </a:r>
            <a:r>
              <a:rPr lang="en-US" sz="2400" dirty="0"/>
              <a:t> to run the business.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The charter also specifies the amount of stock, or ownership shares of the corporation, that will be issued.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Stockholders will buy these stocks and become the owners of the corporation.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834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rmal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Form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0000"/>
                <a:satMod val="200000"/>
              </a:schemeClr>
              <a:schemeClr val="phClr">
                <a:shade val="9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35000"/>
              </a:schemeClr>
              <a:schemeClr val="phClr">
                <a:shade val="80000"/>
                <a:satMod val="150000"/>
              </a:schemeClr>
            </a:duotone>
          </a:blip>
          <a:tile tx="0" ty="0" sx="65000" sy="65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>
              <a:shade val="90000"/>
              <a:alpha val="90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85000"/>
              <a:alpha val="90000"/>
              <a:satMod val="125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st="38100" dir="5400000" sx="101000" sy="101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6000000"/>
            </a:lightRig>
          </a:scene3d>
          <a:sp3d prstMaterial="metal">
            <a:bevelT w="25400" h="12700" prst="artDeco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tint val="50000"/>
                <a:satMod val="250000"/>
              </a:schemeClr>
              <a:schemeClr val="phClr">
                <a:shade val="80000"/>
                <a:satMod val="175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10000"/>
                <a:satMod val="260000"/>
                <a:lumMod val="115000"/>
              </a:schemeClr>
              <a:schemeClr val="phClr">
                <a:shade val="75000"/>
                <a:satMod val="175000"/>
                <a:lumMod val="10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Formal.thmx</Template>
  <TotalTime>77223</TotalTime>
  <Words>2613</Words>
  <Application>Microsoft Macintosh PowerPoint</Application>
  <PresentationFormat>On-screen Show (4:3)</PresentationFormat>
  <Paragraphs>293</Paragraphs>
  <Slides>51</Slides>
  <Notes>2</Notes>
  <HiddenSlides>7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Links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ヒラギノ明朝 Pro W3</vt:lpstr>
      <vt:lpstr>Arial</vt:lpstr>
      <vt:lpstr>Calibri</vt:lpstr>
      <vt:lpstr>Garamond</vt:lpstr>
      <vt:lpstr>Wingdings</vt:lpstr>
      <vt:lpstr>Formal</vt:lpstr>
      <vt:lpstr>file:///\\localhost\Users\GuysMac\Downloads\Macintosh%20HD:Users:GuysMac:Desktop:My%20Computer:Classes:C&amp;E:Civics%202011-2012:Ch%2025%20Taxation%20and%20Budget:Notes:Taxation%20and%20BudgetNEW.doc!OLE_LINK1</vt:lpstr>
      <vt:lpstr>file:///\\localhost\Users\GuysMac\Downloads\Macintosh%20HD:Users:GuysMac:Desktop:My%20Computer:Classes:C&amp;E:Civics%202011-2012:Ch%2025%20Taxation%20and%20Budget:Notes:Taxation%20and%20BudgetNEW.doc!OLE_LINK2</vt:lpstr>
      <vt:lpstr>file:///\\localhost\Users\GuysMac\Downloads\Macintosh%20HD:Users:GuysMac:Desktop:My%20Computer:Classes:C&amp;E:Civics%202011-2012:Ch%2027%20An%20Interdependent%20World:Notes:Globalization%20and%20Trade%20Notes%20NEW.doc!OLE_LINK4</vt:lpstr>
      <vt:lpstr>Unit 8 </vt:lpstr>
      <vt:lpstr>Business Costs</vt:lpstr>
      <vt:lpstr>Business Revenue</vt:lpstr>
      <vt:lpstr>Business </vt:lpstr>
      <vt:lpstr>Business</vt:lpstr>
      <vt:lpstr>Business Types Sole Proprietorship: Owned and operated by one person</vt:lpstr>
      <vt:lpstr>Partnership</vt:lpstr>
      <vt:lpstr>Partnerships</vt:lpstr>
      <vt:lpstr>Corporations</vt:lpstr>
      <vt:lpstr>Corporations</vt:lpstr>
      <vt:lpstr>Franchises</vt:lpstr>
      <vt:lpstr>Want to Franchise a McDonalds? Who Doesn’t?!</vt:lpstr>
      <vt:lpstr>Economic Indicators</vt:lpstr>
      <vt:lpstr>Economic Indicators</vt:lpstr>
      <vt:lpstr>Unemployment Types</vt:lpstr>
      <vt:lpstr>The Business Cycle</vt:lpstr>
      <vt:lpstr>Business Cycle 4 Phases</vt:lpstr>
      <vt:lpstr>Business Cycle</vt:lpstr>
      <vt:lpstr>Business Cycle</vt:lpstr>
      <vt:lpstr>Business Cycle</vt:lpstr>
      <vt:lpstr>Great Depression</vt:lpstr>
      <vt:lpstr>FDR’s New Deal</vt:lpstr>
      <vt:lpstr>Government Regulation of Competition</vt:lpstr>
      <vt:lpstr>Government Regulation of Competition</vt:lpstr>
      <vt:lpstr>Government Regulation of Competition</vt:lpstr>
      <vt:lpstr>Fiscal and Monetary Policy</vt:lpstr>
      <vt:lpstr>Financial Reform</vt:lpstr>
      <vt:lpstr>Fiscal Policy</vt:lpstr>
      <vt:lpstr>Monetary Policy</vt:lpstr>
      <vt:lpstr>PowerPoint Presentation</vt:lpstr>
      <vt:lpstr>Monetary Policy</vt:lpstr>
      <vt:lpstr>Monetary Policy </vt:lpstr>
      <vt:lpstr>Review Questions</vt:lpstr>
      <vt:lpstr>Economic Scenarios</vt:lpstr>
      <vt:lpstr>Economic Scenarios Answers</vt:lpstr>
      <vt:lpstr>TAXES AND INTERNATIONAL TRADE</vt:lpstr>
      <vt:lpstr>Taxation</vt:lpstr>
      <vt:lpstr>Sources of Revenue</vt:lpstr>
      <vt:lpstr>PowerPoint Presentation</vt:lpstr>
      <vt:lpstr>Expenditures</vt:lpstr>
      <vt:lpstr>PowerPoint Presentation</vt:lpstr>
      <vt:lpstr>Tax Classifications</vt:lpstr>
      <vt:lpstr>Payroll Taxes</vt:lpstr>
      <vt:lpstr>Non-tax Revenue</vt:lpstr>
      <vt:lpstr>International trade</vt:lpstr>
      <vt:lpstr>Why Nations Trade</vt:lpstr>
      <vt:lpstr>PowerPoint Presentation</vt:lpstr>
      <vt:lpstr>Free Trade</vt:lpstr>
      <vt:lpstr>Financing Trade</vt:lpstr>
      <vt:lpstr>Global Interdependence</vt:lpstr>
      <vt:lpstr>Downsizing and Outsourcing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9</dc:title>
  <dc:creator>Guy McConnell</dc:creator>
  <cp:lastModifiedBy>Microsoft Office User</cp:lastModifiedBy>
  <cp:revision>50</cp:revision>
  <dcterms:created xsi:type="dcterms:W3CDTF">2015-12-10T12:54:43Z</dcterms:created>
  <dcterms:modified xsi:type="dcterms:W3CDTF">2020-01-13T03:03:33Z</dcterms:modified>
</cp:coreProperties>
</file>