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2" r:id="rId6"/>
    <p:sldId id="268" r:id="rId7"/>
    <p:sldId id="269" r:id="rId8"/>
    <p:sldId id="270" r:id="rId9"/>
    <p:sldId id="271" r:id="rId10"/>
    <p:sldId id="276" r:id="rId11"/>
    <p:sldId id="272" r:id="rId12"/>
    <p:sldId id="273" r:id="rId13"/>
    <p:sldId id="274" r:id="rId14"/>
    <p:sldId id="275" r:id="rId15"/>
    <p:sldId id="264" r:id="rId16"/>
    <p:sldId id="265" r:id="rId17"/>
    <p:sldId id="277" r:id="rId18"/>
    <p:sldId id="278" r:id="rId19"/>
    <p:sldId id="279" r:id="rId20"/>
    <p:sldId id="280" r:id="rId21"/>
    <p:sldId id="281" r:id="rId22"/>
    <p:sldId id="267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F4C8B0-49A3-478D-A65B-825215324AF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AED5C3-A14F-4496-85A9-DA1A54AB9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0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8DB5D71-2ABC-489A-A7E8-E0A846CDB270}" type="datetimeFigureOut">
              <a:rPr lang="en-US"/>
              <a:pPr/>
              <a:t>3/21/2016</a:t>
            </a:fld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6D929972-231D-457B-839C-EC656DEF2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27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53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03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93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62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13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3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79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AC1F-4993-4FF4-8709-7E9E04DB0EC3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9BCDB-4125-430B-8833-FDB9BA632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AD77B-28C5-4777-8A50-D635AF123564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2EAE-1551-4BF2-BE65-79D7A8C00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1A03C-F036-423F-B23B-28D0703C52CC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8843-6CE9-4032-9DFF-6494622B3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F9C23-814E-4E10-B428-6C6EB75D01A9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0B45-C466-4F0D-A00B-BAF0A8241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216C-EB08-49BF-A37E-94E24508A6B3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D359-6D73-44DE-B8F4-7530483EB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B85C9-C840-4CCA-B318-2E9ECD97CDE9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11E41-1B5F-450F-8DC3-80A36B6D2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EBFE7-2526-4708-B95C-4CCD944B2D1E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81CC6-E751-498B-A396-4CAC16DB8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3D488-BCEF-4D0A-9704-E1218B56AD51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C8ED-FA0B-4A31-9629-296B8BDC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906F1-F924-43F8-AA46-4249A95318E3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19BD2-986B-4CB5-888B-52D945667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A5F65-077B-4693-A599-9428CE4AAE1F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4D6E2-92D4-4C97-960B-EDBFA040B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E4FE-05A8-422C-8E2A-AA6F236B2F20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92F31-3BD1-427A-B46C-7E7046CC6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E80D0A-1849-408B-A73F-FC5A01A452C4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F4E442-74B7-4AB2-A489-3AF547044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Criminal Cases, Civil Cases, and Juvenile Justice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dirty="0" smtClean="0"/>
              <a:t>What are the steps of a trial, and how are the rights of citizens maintained through the legal process?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 smtClean="0"/>
              <a:t>In </a:t>
            </a:r>
            <a:r>
              <a:rPr lang="en-US" dirty="0"/>
              <a:t>civil law, a harmed individual (</a:t>
            </a:r>
            <a:r>
              <a:rPr lang="en-US" dirty="0">
                <a:latin typeface="Arial Bold" charset="0"/>
                <a:cs typeface="Arial Bold" charset="0"/>
                <a:sym typeface="Arial Bold" charset="0"/>
              </a:rPr>
              <a:t>plaintiff</a:t>
            </a:r>
            <a:r>
              <a:rPr lang="en-US" dirty="0"/>
              <a:t>) seeks to win a judgment against the accused wrongdoer (</a:t>
            </a:r>
            <a:r>
              <a:rPr lang="en-US" dirty="0">
                <a:latin typeface="Arial Bold" charset="0"/>
                <a:cs typeface="Arial Bold" charset="0"/>
                <a:sym typeface="Arial Bold" charset="0"/>
              </a:rPr>
              <a:t>defendant</a:t>
            </a:r>
            <a:r>
              <a:rPr lang="en-US" dirty="0"/>
              <a:t>). </a:t>
            </a:r>
            <a:endParaRPr lang="en-US" dirty="0" smtClean="0"/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 smtClean="0"/>
              <a:t>A summons is sent to the defendant requiring them to appear in court, and they enter a plea.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dirty="0" smtClean="0"/>
              <a:t>Often times these cases are settled outside of court</a:t>
            </a:r>
            <a:endParaRPr lang="en-US" dirty="0"/>
          </a:p>
          <a:p>
            <a:pPr marL="419100" indent="-419100" algn="ctr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dirty="0"/>
              <a:t>*** The same illegal activity can be a crime &amp; tort! ***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law includes tort law.</a:t>
            </a:r>
          </a:p>
          <a:p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b="1" dirty="0" smtClean="0"/>
              <a:t>tort</a:t>
            </a:r>
            <a:r>
              <a:rPr lang="en-US" dirty="0" smtClean="0"/>
              <a:t> </a:t>
            </a:r>
            <a:r>
              <a:rPr lang="en-US" dirty="0"/>
              <a:t>occurs when one person causes injury to another person or to another </a:t>
            </a:r>
            <a:r>
              <a:rPr lang="en-US" dirty="0" smtClean="0"/>
              <a:t>persons </a:t>
            </a:r>
            <a:r>
              <a:rPr lang="en-US" dirty="0"/>
              <a:t>property or reputation. </a:t>
            </a:r>
            <a:endParaRPr lang="en-US" dirty="0" smtClean="0"/>
          </a:p>
          <a:p>
            <a:r>
              <a:rPr lang="en-US" dirty="0" smtClean="0"/>
              <a:t>Civil law may also include divorces and child custody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  <a:defRPr/>
            </a:pPr>
            <a:r>
              <a:rPr lang="en-US" dirty="0" smtClean="0">
                <a:latin typeface="Arial Bold" charset="0"/>
                <a:cs typeface="Arial Bold" charset="0"/>
                <a:sym typeface="Arial Bold" charset="0"/>
              </a:rPr>
              <a:t>The question to be answered is  over liability – who is responsible for the harm?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dirty="0" smtClean="0"/>
              <a:t>May be decided by a lone judge, or the plaintiff my request a jury if the amount involved is over $20 (7</a:t>
            </a:r>
            <a:r>
              <a:rPr lang="en-US" baseline="30000" dirty="0" smtClean="0"/>
              <a:t>th</a:t>
            </a:r>
            <a:r>
              <a:rPr lang="en-US" dirty="0" smtClean="0"/>
              <a:t> Amendment!)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dirty="0" smtClean="0"/>
              <a:t>Standard of evidence here is “preponderance of evidence” – judge/jury only needs to be 51% sure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607"/>
            <a:ext cx="8229600" cy="5282394"/>
          </a:xfrm>
        </p:spPr>
        <p:txBody>
          <a:bodyPr>
            <a:normAutofit/>
          </a:bodyPr>
          <a:lstStyle/>
          <a:p>
            <a:r>
              <a:rPr lang="en-US" dirty="0" smtClean="0"/>
              <a:t>Punishment is not jail time, but rather restitution, or monetary payment</a:t>
            </a:r>
          </a:p>
          <a:p>
            <a:r>
              <a:rPr lang="en-US" dirty="0" smtClean="0"/>
              <a:t>Damages may be awarded by the jury, including:</a:t>
            </a:r>
          </a:p>
          <a:p>
            <a:pPr marL="118872" indent="0">
              <a:buNone/>
            </a:pPr>
            <a:endParaRPr lang="en-US" dirty="0" smtClean="0"/>
          </a:p>
          <a:p>
            <a:pPr marL="749808" lvl="1" indent="-457200">
              <a:spcBef>
                <a:spcPct val="0"/>
              </a:spcBef>
              <a:defRPr/>
            </a:pPr>
            <a:r>
              <a:rPr lang="en-US" b="1" dirty="0" smtClean="0">
                <a:cs typeface="Arial Bold" charset="0"/>
                <a:sym typeface="Arial Bold" charset="0"/>
              </a:rPr>
              <a:t>Compensatory </a:t>
            </a:r>
            <a:r>
              <a:rPr lang="en-US" b="1" dirty="0">
                <a:cs typeface="Arial Bold" charset="0"/>
                <a:sym typeface="Arial Bold" charset="0"/>
              </a:rPr>
              <a:t>Damages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smtClean="0"/>
              <a:t>recover </a:t>
            </a:r>
            <a:r>
              <a:rPr lang="en-US" dirty="0"/>
              <a:t>damages to make up for the harm caused</a:t>
            </a:r>
            <a:r>
              <a:rPr lang="en-US" dirty="0" smtClean="0"/>
              <a:t>.</a:t>
            </a:r>
            <a:endParaRPr lang="en-US" dirty="0"/>
          </a:p>
          <a:p>
            <a:pPr marL="749808" lvl="1" indent="-457200">
              <a:spcBef>
                <a:spcPts val="700"/>
              </a:spcBef>
              <a:defRPr/>
            </a:pPr>
            <a:r>
              <a:rPr lang="en-US" b="1" dirty="0">
                <a:cs typeface="Arial Bold" charset="0"/>
                <a:sym typeface="Arial Bold" charset="0"/>
              </a:rPr>
              <a:t>Nominal Damages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smtClean="0"/>
              <a:t>small amount </a:t>
            </a:r>
            <a:r>
              <a:rPr lang="en-US" dirty="0"/>
              <a:t>of money awarded by the courts to show that the claim was justified</a:t>
            </a:r>
            <a:r>
              <a:rPr lang="en-US" dirty="0" smtClean="0"/>
              <a:t>.</a:t>
            </a:r>
            <a:endParaRPr lang="en-US" dirty="0"/>
          </a:p>
          <a:p>
            <a:pPr marL="749808" lvl="1" indent="-457200">
              <a:spcBef>
                <a:spcPts val="700"/>
              </a:spcBef>
              <a:defRPr/>
            </a:pPr>
            <a:r>
              <a:rPr lang="en-US" b="1" dirty="0">
                <a:cs typeface="Arial Bold" charset="0"/>
                <a:sym typeface="Arial Bold" charset="0"/>
              </a:rPr>
              <a:t>Punitive Damages</a:t>
            </a:r>
            <a:r>
              <a:rPr lang="en-US" b="1" dirty="0"/>
              <a:t> </a:t>
            </a:r>
            <a:r>
              <a:rPr lang="en-US" dirty="0"/>
              <a:t>– amounts of money awarded to the plaintiff to punish the defendants for malicious, willful, or outrageous 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What Happens in a Civil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038600" cy="54864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- Plaintiff: person who was wronged and files lawsuit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- Defendant: person who is being sued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1. Complaint: plaintiff notifies court of the dispute and identifies the defendant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2. Summons: defendant notified of lawsuit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- </a:t>
            </a:r>
            <a:r>
              <a:rPr lang="en-US" u="sng" dirty="0" smtClean="0"/>
              <a:t>subpoena:</a:t>
            </a:r>
            <a:r>
              <a:rPr lang="en-US" dirty="0" smtClean="0"/>
              <a:t>  legal document requiring someone to appear in court (used in both civil and criminal cases)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3. Answer: defendant admits responsibility or notifies court of intention to fight the lawsuit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4. Discovery: both sides collect information, interview witnesses, and prepare case</a:t>
            </a:r>
          </a:p>
        </p:txBody>
      </p:sp>
      <p:pic>
        <p:nvPicPr>
          <p:cNvPr id="21508" name="Picture 2" descr="http://www.covertltd.com/img/process_server_2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066800"/>
            <a:ext cx="2571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http://policelink.monster.com/nfs/policelink/attachment_images/0023/6063/deputy-sheriff-bad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4300" y="3840163"/>
            <a:ext cx="2679700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Civil Case continued…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7150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5. Pretrial discussion: both sides meet with judge to discuss case before trial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- mediation: both sides meet with impartial mediator who suggests a solution.  If either side disagrees they can go to trial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- arbitration: same as mediation but both sides agree to do whatever the arbitrator decides before the meeting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6. Trial: right to a jury if more than $20, but often just a judge because it is cheaper. Plaintiff must present a “preponderance of evidence” to win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7. Decision: if plaintiff wins, defendant pays damages; if defendant wins, plaintiff pays court costs. If there is a jury, they only need a majority decision.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2532" name="Picture 2" descr="http://www.mchumor.com/00images/5300_lawsuit_cartoon_JAC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066800"/>
            <a:ext cx="4114800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Courts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juvenile is anyone under the set age for an adult in a specific state.</a:t>
            </a:r>
          </a:p>
          <a:p>
            <a:r>
              <a:rPr lang="en-US" dirty="0" smtClean="0"/>
              <a:t>A juvenile DELINQUENT is a juvenile who has committed a crime </a:t>
            </a:r>
          </a:p>
          <a:p>
            <a:r>
              <a:rPr lang="en-US" dirty="0" smtClean="0"/>
              <a:t>You are an adult in NC at 18 HOWEVER……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“age of consent” in NC is 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goal is </a:t>
            </a:r>
            <a:r>
              <a:rPr lang="en-US" dirty="0" smtClean="0"/>
              <a:t>rehabilitation, not punishment</a:t>
            </a:r>
            <a:endParaRPr lang="en-US" dirty="0"/>
          </a:p>
          <a:p>
            <a:pPr lvl="0"/>
            <a:r>
              <a:rPr lang="en-US" dirty="0"/>
              <a:t>Neglect cases:  Children who are neglected or abused by caregivers.</a:t>
            </a:r>
          </a:p>
          <a:p>
            <a:pPr lvl="0"/>
            <a:r>
              <a:rPr lang="en-US" dirty="0"/>
              <a:t>Delinquent cases:  Children who commit crimes.</a:t>
            </a:r>
          </a:p>
          <a:p>
            <a:pPr lvl="0"/>
            <a:r>
              <a:rPr lang="en-US" dirty="0"/>
              <a:t>At a delinquent court appearance, the child, parents, arresting officer, probation officer, lawyer, and judge meet.</a:t>
            </a:r>
          </a:p>
          <a:p>
            <a:pPr lvl="0"/>
            <a:r>
              <a:rPr lang="en-US" dirty="0"/>
              <a:t>No jury trial.  The judge decides delinquent or non-delinquent.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Criminal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43400" cy="5562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Crime: any act that breaks a law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Penal Code: the list of crimes and their punishments</a:t>
            </a:r>
          </a:p>
        </p:txBody>
      </p:sp>
      <p:pic>
        <p:nvPicPr>
          <p:cNvPr id="14340" name="Picture 2" descr="http://www.1570films.com/csp1/crime_scene_mgmt1_24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295400"/>
            <a:ext cx="449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Rights and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Parents must be notified of arrest.  Charges must be written down.</a:t>
            </a:r>
          </a:p>
          <a:p>
            <a:pPr lvl="0"/>
            <a:r>
              <a:rPr lang="en-US" dirty="0"/>
              <a:t>Juveniles are not fingerprinted or photographed.  </a:t>
            </a:r>
          </a:p>
          <a:p>
            <a:pPr lvl="0"/>
            <a:r>
              <a:rPr lang="en-US" dirty="0"/>
              <a:t>Right to confront witnesses.</a:t>
            </a:r>
          </a:p>
          <a:p>
            <a:pPr lvl="0"/>
            <a:r>
              <a:rPr lang="en-US" dirty="0"/>
              <a:t>Identity is kept secret.  Records can be erased as adults.</a:t>
            </a:r>
          </a:p>
          <a:p>
            <a:pPr lvl="0"/>
            <a:r>
              <a:rPr lang="en-US" dirty="0"/>
              <a:t>Right to remain silent and have an attorney.</a:t>
            </a:r>
          </a:p>
          <a:p>
            <a:pPr lvl="0"/>
            <a:r>
              <a:rPr lang="en-US" dirty="0"/>
              <a:t>Most of these protections were established by the Supreme Court (In re </a:t>
            </a:r>
            <a:r>
              <a:rPr lang="en-US" dirty="0" err="1"/>
              <a:t>Gault</a:t>
            </a:r>
            <a:r>
              <a:rPr lang="en-US" dirty="0"/>
              <a:t> case).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Punishment for Juveniles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Lectured, placed in special schools, or probation.</a:t>
            </a:r>
          </a:p>
          <a:p>
            <a:pPr lvl="0"/>
            <a:r>
              <a:rPr lang="en-US" dirty="0"/>
              <a:t>Ward of the court:  Court may become guardian.</a:t>
            </a:r>
          </a:p>
          <a:p>
            <a:pPr lvl="0"/>
            <a:r>
              <a:rPr lang="en-US" dirty="0"/>
              <a:t>Sometimes tried as adults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smtClean="0"/>
              <a:t>Juveniles continued…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066800"/>
            <a:ext cx="4038600" cy="54864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Punishments for juvenile offenders: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Stern lecture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reform school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treatment center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probation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juvenile detention center (prison for juveniles)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Rights of accused juveniles: right to confront accusers, be silent, have attorney, and must be notified of charges.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4580" name="Picture 2" descr="http://saltpeter.tohu-bohu.com/graphics/scol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25558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http://www.wapa.gov/es/pubs/esb/1999/99Oct/graphics/billori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3505200"/>
            <a:ext cx="26670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Crimes Against People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Homicide: any time a person kills another person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 murder: planned, premeditated, intentional murder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degree murder: unplanned, intentional murder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Voluntary manslaughter: intentional murder in the “heat of the moment”; often in a moment which causes the person to temporarily lose control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Involuntary manslaughter: unintended death caused by negligence (such as a car accident)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Justifiable Homicide: self defense or when a police officer kills someone in the line of duty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Assault: threatening to injure someone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Battery: actually causing bodily harm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Crimes Against Property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371600"/>
            <a:ext cx="4038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Robbery: take someone’s property by threat of force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Burglary: take someone’s property without a threat of force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Arson: intentionally and unlawfully burning something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Vandalism: deliberate destruction of property</a:t>
            </a:r>
          </a:p>
        </p:txBody>
      </p:sp>
      <p:pic>
        <p:nvPicPr>
          <p:cNvPr id="16389" name="Picture 4" descr="http://www.ahajokes.com/cartoon/ste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95400"/>
            <a:ext cx="42862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http://westseattleblog.com/blog/wp-content/uploads/2007/08/garrettphoto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902075"/>
            <a:ext cx="28321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Steps in a Criminal Trial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1. Arrest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2. </a:t>
            </a:r>
            <a:r>
              <a:rPr lang="en-US" dirty="0" smtClean="0"/>
              <a:t>Preliminary Hearing</a:t>
            </a:r>
            <a:r>
              <a:rPr lang="en-US" dirty="0" smtClean="0"/>
              <a:t>: accused informed of charges and bail set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3. Grand Jury: probable cause presented and a formal charge is made in an indictment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4. Arraignment: accused is formally charged and enters a plea.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Possible pleas: guilty, not-guilty, not-guilty by reason of insanity, no contest: don’t admit guilt but choose not to fight the charges because there is so much evidence that a jury will definitely find the defendant guilty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The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Both sides gather evidence and question witnesses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Witnesses receive a subpoena to appear in court</a:t>
            </a:r>
            <a:endParaRPr lang="en-US" dirty="0"/>
          </a:p>
          <a:p>
            <a:pPr lvl="0"/>
            <a:r>
              <a:rPr lang="en-US" dirty="0"/>
              <a:t>A jury is selected.</a:t>
            </a:r>
          </a:p>
          <a:p>
            <a:pPr lvl="0"/>
            <a:r>
              <a:rPr lang="en-US" dirty="0"/>
              <a:t>Prosecution makes opening statement.  Defense makes opening statement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Prosecution calls witnesses for testimony.  Defense will cross-examine.  Prosecution will then rest.</a:t>
            </a:r>
          </a:p>
          <a:p>
            <a:pPr lvl="0"/>
            <a:r>
              <a:rPr lang="en-US" dirty="0"/>
              <a:t>Defense calls witnesses for testimony.  Prosecution will cross-examine.  Defense will then rest. </a:t>
            </a:r>
          </a:p>
          <a:p>
            <a:pPr lvl="0"/>
            <a:r>
              <a:rPr lang="en-US" dirty="0"/>
              <a:t>Both sides make closing statements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6) Verdict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Standard of evidence is “</a:t>
            </a:r>
            <a:r>
              <a:rPr lang="en-US" b="1" dirty="0"/>
              <a:t>beyond a reasonable doubt</a:t>
            </a:r>
            <a:r>
              <a:rPr lang="en-US" dirty="0"/>
              <a:t>” – jury must be </a:t>
            </a:r>
            <a:r>
              <a:rPr lang="en-US" dirty="0" smtClean="0"/>
              <a:t>sure</a:t>
            </a:r>
            <a:endParaRPr lang="en-US" dirty="0"/>
          </a:p>
          <a:p>
            <a:pPr lvl="0"/>
            <a:r>
              <a:rPr lang="en-US" dirty="0"/>
              <a:t>Acquittal:  The jury decides not guilty.  Defendant is released. </a:t>
            </a:r>
          </a:p>
          <a:p>
            <a:pPr lvl="0"/>
            <a:r>
              <a:rPr lang="en-US" dirty="0"/>
              <a:t>Convicted:  If the jury decides a person is guilty, the judge will then set a date for sentencing.</a:t>
            </a:r>
          </a:p>
          <a:p>
            <a:pPr lvl="0"/>
            <a:r>
              <a:rPr lang="en-US" dirty="0"/>
              <a:t>Hung jury:  A jury cannot make a decision.  This is a mistrial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9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7) Sentencing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Functions of Sentencing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 1) Punishment- Punish </a:t>
            </a:r>
            <a:r>
              <a:rPr lang="en-US" dirty="0"/>
              <a:t>criminals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</a:t>
            </a:r>
            <a:r>
              <a:rPr lang="en-US" dirty="0" smtClean="0"/>
              <a:t>2) Social Protection- Protect </a:t>
            </a:r>
            <a:r>
              <a:rPr lang="en-US" dirty="0"/>
              <a:t>society by keeping criminals in prison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3. </a:t>
            </a:r>
            <a:r>
              <a:rPr lang="en-US" dirty="0" smtClean="0"/>
              <a:t>Deterrence- Discourage </a:t>
            </a:r>
            <a:r>
              <a:rPr lang="en-US" dirty="0"/>
              <a:t>people from committing crimes in the first place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    4. </a:t>
            </a:r>
            <a:r>
              <a:rPr lang="en-US" dirty="0" smtClean="0"/>
              <a:t>Rehabilitation- Prepare </a:t>
            </a:r>
            <a:r>
              <a:rPr lang="en-US" dirty="0"/>
              <a:t>lawbreakers to re-enter </a:t>
            </a:r>
            <a:r>
              <a:rPr lang="en-US" dirty="0" smtClean="0"/>
              <a:t>society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Some prisoners are eligible for parole after serving part of their sentence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Parole- Early </a:t>
            </a:r>
            <a:r>
              <a:rPr lang="en-US" dirty="0"/>
              <a:t>release from prison. Felons on parole must meet regularly with their parole officer until the end of their original </a:t>
            </a:r>
            <a:r>
              <a:rPr lang="en-US" dirty="0" smtClean="0"/>
              <a:t>sentence</a:t>
            </a:r>
            <a:endParaRPr lang="en-US" dirty="0"/>
          </a:p>
          <a:p>
            <a:pPr lvl="0"/>
            <a:r>
              <a:rPr lang="en-US" dirty="0"/>
              <a:t>Indeterminate sentence:  Judge sets a minimum and maximum sentence.</a:t>
            </a:r>
          </a:p>
          <a:p>
            <a:pPr lvl="0"/>
            <a:r>
              <a:rPr lang="en-US" dirty="0"/>
              <a:t>Determinate sentence:  Judge sets a specific sentence.</a:t>
            </a:r>
          </a:p>
          <a:p>
            <a:pPr lvl="0"/>
            <a:r>
              <a:rPr lang="en-US" dirty="0"/>
              <a:t>Mandatory sentence:  Judge sets a sentence in accordance with state laws.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9828</TotalTime>
  <Words>1239</Words>
  <Application>Microsoft Office PowerPoint</Application>
  <PresentationFormat>On-screen Show (4:3)</PresentationFormat>
  <Paragraphs>116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Bold</vt:lpstr>
      <vt:lpstr>Calibri</vt:lpstr>
      <vt:lpstr>Constantia</vt:lpstr>
      <vt:lpstr>Wingdings 2</vt:lpstr>
      <vt:lpstr>Flow</vt:lpstr>
      <vt:lpstr>Criminal Cases, Civil Cases, and Juvenile Justice</vt:lpstr>
      <vt:lpstr>Criminal Cases</vt:lpstr>
      <vt:lpstr>Crimes Against People</vt:lpstr>
      <vt:lpstr>Crimes Against Property</vt:lpstr>
      <vt:lpstr>Steps in a Criminal Trial</vt:lpstr>
      <vt:lpstr>5) The Trial</vt:lpstr>
      <vt:lpstr>6) Verdict</vt:lpstr>
      <vt:lpstr>7) Sentencing</vt:lpstr>
      <vt:lpstr>Sentencing cont…</vt:lpstr>
      <vt:lpstr>Civil Law</vt:lpstr>
      <vt:lpstr>Civil Law</vt:lpstr>
      <vt:lpstr>Civil Law</vt:lpstr>
      <vt:lpstr>Civil Law</vt:lpstr>
      <vt:lpstr>Civil Law</vt:lpstr>
      <vt:lpstr>What Happens in a Civil Case?</vt:lpstr>
      <vt:lpstr>Civil Case continued…</vt:lpstr>
      <vt:lpstr>Juvenile Courts</vt:lpstr>
      <vt:lpstr>Juvenile Courts</vt:lpstr>
      <vt:lpstr>Juvenile Courts</vt:lpstr>
      <vt:lpstr>Juvenile Rights and Protections</vt:lpstr>
      <vt:lpstr>Punishment for Juveniles</vt:lpstr>
      <vt:lpstr>Juveniles continued…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Cases, Civil Cases, and Juvenile Justice</dc:title>
  <dc:creator>WCPSS</dc:creator>
  <cp:lastModifiedBy>Brandon Rhodes</cp:lastModifiedBy>
  <cp:revision>30</cp:revision>
  <cp:lastPrinted>2016-03-23T14:22:03Z</cp:lastPrinted>
  <dcterms:created xsi:type="dcterms:W3CDTF">2011-11-24T16:20:35Z</dcterms:created>
  <dcterms:modified xsi:type="dcterms:W3CDTF">2016-03-27T19:33:26Z</dcterms:modified>
</cp:coreProperties>
</file>