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66" r:id="rId4"/>
    <p:sldId id="267" r:id="rId5"/>
    <p:sldId id="268" r:id="rId6"/>
    <p:sldId id="258" r:id="rId7"/>
    <p:sldId id="269" r:id="rId8"/>
    <p:sldId id="259" r:id="rId9"/>
    <p:sldId id="270" r:id="rId10"/>
    <p:sldId id="271" r:id="rId11"/>
    <p:sldId id="272" r:id="rId12"/>
    <p:sldId id="273" r:id="rId13"/>
    <p:sldId id="260" r:id="rId14"/>
    <p:sldId id="274" r:id="rId15"/>
    <p:sldId id="275" r:id="rId16"/>
    <p:sldId id="276" r:id="rId17"/>
    <p:sldId id="261" r:id="rId18"/>
    <p:sldId id="277" r:id="rId19"/>
    <p:sldId id="278" r:id="rId20"/>
    <p:sldId id="294" r:id="rId21"/>
    <p:sldId id="262" r:id="rId22"/>
    <p:sldId id="293" r:id="rId23"/>
    <p:sldId id="279" r:id="rId24"/>
    <p:sldId id="280" r:id="rId25"/>
    <p:sldId id="281" r:id="rId26"/>
    <p:sldId id="282" r:id="rId27"/>
    <p:sldId id="283" r:id="rId28"/>
    <p:sldId id="264" r:id="rId29"/>
    <p:sldId id="284" r:id="rId30"/>
    <p:sldId id="265" r:id="rId31"/>
    <p:sldId id="285" r:id="rId32"/>
    <p:sldId id="286" r:id="rId33"/>
    <p:sldId id="263" r:id="rId34"/>
    <p:sldId id="287" r:id="rId35"/>
    <p:sldId id="288" r:id="rId36"/>
    <p:sldId id="290" r:id="rId37"/>
    <p:sldId id="289" r:id="rId38"/>
    <p:sldId id="29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899"/>
    <p:restoredTop sz="93153"/>
  </p:normalViewPr>
  <p:slideViewPr>
    <p:cSldViewPr snapToGrid="0" snapToObjects="1">
      <p:cViewPr varScale="1">
        <p:scale>
          <a:sx n="83" d="100"/>
          <a:sy n="83" d="100"/>
        </p:scale>
        <p:origin x="208" y="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7E34E-5C73-D840-9303-E4972CD74852}" type="datetimeFigureOut">
              <a:rPr lang="en-US" smtClean="0"/>
              <a:t>5/6/20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761BC-2DE3-AC45-A2EE-81E19AFB6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40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4A563-648F-E647-B16F-0574F8BC2F85}" type="datetimeFigureOut">
              <a:rPr lang="en-US" smtClean="0"/>
              <a:t>5/6/20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F4022-2C1E-2D48-85CC-45BBCAE2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09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5/6/20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2F0292D-1797-49A5-8D2D-8D50C72EF3CC}" type="datetimeFigureOut">
              <a:rPr lang="en-US" smtClean="0"/>
              <a:t>5/6/20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Personal Finance Literacy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 other life skills</a:t>
            </a:r>
          </a:p>
        </p:txBody>
      </p:sp>
    </p:spTree>
    <p:extLst>
      <p:ext uri="{BB962C8B-B14F-4D97-AF65-F5344CB8AC3E}">
        <p14:creationId xmlns:p14="http://schemas.microsoft.com/office/powerpoint/2010/main" val="328489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Building debt is not always bad.</a:t>
            </a:r>
          </a:p>
          <a:p>
            <a:r>
              <a:rPr lang="en-US" sz="2800" dirty="0"/>
              <a:t>Most people will need to take a loan of some kind during their lives.</a:t>
            </a:r>
          </a:p>
          <a:p>
            <a:r>
              <a:rPr lang="en-US" sz="2800" dirty="0"/>
              <a:t>Banks are more willing to offer loans, or low interest rates, to people with a good credit history/credit score.</a:t>
            </a:r>
          </a:p>
          <a:p>
            <a:r>
              <a:rPr lang="en-US" sz="2800" dirty="0"/>
              <a:t>You can build a good history/score by paying back your debts on time or early.</a:t>
            </a:r>
          </a:p>
          <a:p>
            <a:pPr>
              <a:buNone/>
            </a:pPr>
            <a:r>
              <a:rPr lang="en-US" sz="2800" dirty="0"/>
              <a:t>		- Credit cards only help your score if you pay back the money quickly.</a:t>
            </a:r>
          </a:p>
          <a:p>
            <a:pPr>
              <a:buNone/>
            </a:pPr>
            <a:r>
              <a:rPr lang="en-US" sz="2800" dirty="0"/>
              <a:t>		- You can also build credit by having bills and utilities in your name and paying them on time every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544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Wealth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1. </a:t>
            </a:r>
            <a:r>
              <a:rPr lang="en-US" sz="2800" b="1" dirty="0"/>
              <a:t>Put money in savings accounts and CDs</a:t>
            </a:r>
            <a:r>
              <a:rPr lang="en-US" sz="2800" dirty="0"/>
              <a:t>: The money will grow at a slow rate of interest, but it is guaranteed to grow.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	2. </a:t>
            </a:r>
            <a:r>
              <a:rPr lang="en-US" sz="2800" b="1" dirty="0"/>
              <a:t>Buy US Government Bonds and Treasury Bills</a:t>
            </a:r>
            <a:r>
              <a:rPr lang="en-US" sz="2800" dirty="0"/>
              <a:t>: Similar to a CD, when you buy a US govt. bond, you can sell it back to the government years later at a much higher price.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820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Wealth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	3. </a:t>
            </a:r>
            <a:r>
              <a:rPr lang="en-US" sz="2800" b="1" dirty="0"/>
              <a:t>Buy a home</a:t>
            </a:r>
            <a:r>
              <a:rPr lang="en-US" sz="2800" dirty="0"/>
              <a:t>: In most economic situations, house prices rise over time. When you buy a house, you should be able to sell it several years later for more money.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	4. </a:t>
            </a:r>
            <a:r>
              <a:rPr lang="en-US" sz="2800" b="1" dirty="0"/>
              <a:t>Invest in the Stock Market</a:t>
            </a:r>
            <a:r>
              <a:rPr lang="en-US" sz="2800" dirty="0"/>
              <a:t>: When you buy shares of stock you are buying pieces of ownership in a corporation.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		- You can make money from stocks in two ways: 1) </a:t>
            </a:r>
            <a:r>
              <a:rPr lang="en-US" sz="2800" b="1" dirty="0"/>
              <a:t>Dividends</a:t>
            </a:r>
            <a:r>
              <a:rPr lang="en-US" sz="2800" dirty="0"/>
              <a:t>: You get a piece of the company’s profits for owning some of the company. 2) </a:t>
            </a:r>
            <a:r>
              <a:rPr lang="en-US" sz="2800" b="1" dirty="0"/>
              <a:t>Capital Gains</a:t>
            </a:r>
            <a:r>
              <a:rPr lang="en-US" sz="2800" dirty="0"/>
              <a:t>: Selling your shares of stock at a higher price than when you bought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279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48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u="sng" dirty="0"/>
              <a:t>Insurance:</a:t>
            </a:r>
            <a:r>
              <a:rPr lang="en-US" sz="2800" dirty="0"/>
              <a:t> A practice by which a company provides a guarantee of compensation for specified loss, damage, illness, or death in return for payment.</a:t>
            </a:r>
          </a:p>
          <a:p>
            <a:r>
              <a:rPr lang="en-US" sz="2800" u="sng" dirty="0"/>
              <a:t>Insurance Agent:</a:t>
            </a:r>
            <a:r>
              <a:rPr lang="en-US" sz="2800" dirty="0"/>
              <a:t> Person who sells and manages insurance policies</a:t>
            </a:r>
          </a:p>
          <a:p>
            <a:r>
              <a:rPr lang="en-US" sz="2800" u="sng" dirty="0"/>
              <a:t>Claim:</a:t>
            </a:r>
            <a:r>
              <a:rPr lang="en-US" sz="2800" dirty="0"/>
              <a:t> A demand made by the insured, or the insured's beneficiary, for payment of the benefits as provided by the policy. </a:t>
            </a:r>
            <a:endParaRPr lang="en-US" sz="2800" u="sng" dirty="0"/>
          </a:p>
          <a:p>
            <a:r>
              <a:rPr lang="en-US" sz="2800" u="sng" dirty="0"/>
              <a:t>Deductible: </a:t>
            </a:r>
            <a:r>
              <a:rPr lang="en-US" sz="2800" dirty="0"/>
              <a:t>Amount of money that the insured pays before the insurance kicks in.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983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 Insurance: Provides money for medical care; including doctor and hospital visits, prescription drugs, rehabilitation, etc.</a:t>
            </a:r>
          </a:p>
          <a:p>
            <a:r>
              <a:rPr lang="en-US" dirty="0"/>
              <a:t>Life Insurance: Pays money to a beneficiary (often a family member) upon the death of the insured. </a:t>
            </a:r>
          </a:p>
          <a:p>
            <a:pPr lvl="1">
              <a:buFont typeface="Wingdings" charset="0"/>
              <a:buNone/>
            </a:pPr>
            <a:r>
              <a:rPr lang="en-US" dirty="0"/>
              <a:t>- Life Insurance is designed to help families pay for death expenses (funerals, etc.) and other expenses after the loss of income previously provided by the deceased.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172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Automotive Insurance: Provides money in the event of a car accident.  Pays for medical expenses of anyone injured in a crash, and may pay for repairs.</a:t>
            </a:r>
          </a:p>
          <a:p>
            <a:r>
              <a:rPr lang="en-US" sz="2400" dirty="0"/>
              <a:t>In NC, all licensed drivers must have insurance that covers at least $30,000 for a single person</a:t>
            </a:r>
            <a:r>
              <a:rPr lang="ja-JP" altLang="en-US" sz="2400" dirty="0">
                <a:latin typeface="Arial"/>
              </a:rPr>
              <a:t>’</a:t>
            </a:r>
            <a:r>
              <a:rPr lang="en-US" sz="2400" dirty="0"/>
              <a:t>s injuries, $60,000 for multiple persons</a:t>
            </a:r>
            <a:r>
              <a:rPr lang="ja-JP" altLang="en-US" sz="2400" dirty="0">
                <a:latin typeface="Arial"/>
              </a:rPr>
              <a:t>’</a:t>
            </a:r>
            <a:r>
              <a:rPr lang="en-US" sz="2400" dirty="0"/>
              <a:t> injuries, and $25,000 for property damage.</a:t>
            </a:r>
          </a:p>
          <a:p>
            <a:r>
              <a:rPr lang="en-US" sz="2400" dirty="0"/>
              <a:t>Homeowner/Renter Insurance: Provides money for personal property and structural damage in the event of damage or theft.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220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 Protection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15" y="299900"/>
            <a:ext cx="7592024" cy="51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00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 Protection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Technology has played a major role in the issue of ID theft and has forced consumers to remain more aware of protecting themselves.</a:t>
            </a:r>
          </a:p>
          <a:p>
            <a:r>
              <a:rPr lang="en-US" dirty="0"/>
              <a:t>The Federal Trade Commission (FTC) is responsible for stopping unfair, deceptive, and fraudulent practices and are able to investigate and sue companies that break the law.</a:t>
            </a:r>
          </a:p>
          <a:p>
            <a:r>
              <a:rPr lang="en-US" dirty="0"/>
              <a:t>Don</a:t>
            </a:r>
            <a:r>
              <a:rPr lang="fr-FR" dirty="0"/>
              <a:t>’</a:t>
            </a:r>
            <a:r>
              <a:rPr lang="en-US" dirty="0"/>
              <a:t>t’ fall victim to:</a:t>
            </a:r>
          </a:p>
          <a:p>
            <a:pPr lvl="1"/>
            <a:r>
              <a:rPr lang="en-US" dirty="0"/>
              <a:t>Phishing Scams</a:t>
            </a:r>
          </a:p>
          <a:p>
            <a:pPr lvl="1"/>
            <a:r>
              <a:rPr lang="en-US" dirty="0"/>
              <a:t>Money Laundering Scams</a:t>
            </a:r>
          </a:p>
          <a:p>
            <a:pPr lvl="1"/>
            <a:r>
              <a:rPr lang="en-US" dirty="0"/>
              <a:t>“Guaranteed” Bank Loan or Credit Card Scam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Robocalls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Suspicious phone calls</a:t>
            </a:r>
          </a:p>
          <a:p>
            <a:pPr marL="41148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305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Protect Yourself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Clear logins and passwords</a:t>
            </a:r>
          </a:p>
          <a:p>
            <a:r>
              <a:rPr lang="en-US" dirty="0"/>
              <a:t>Monitor your credit report</a:t>
            </a:r>
          </a:p>
          <a:p>
            <a:r>
              <a:rPr lang="en-US" dirty="0"/>
              <a:t>Monitor your bank and credit card statements</a:t>
            </a:r>
          </a:p>
          <a:p>
            <a:r>
              <a:rPr lang="en-US" dirty="0"/>
              <a:t>Shred documents with personal information</a:t>
            </a:r>
          </a:p>
          <a:p>
            <a:r>
              <a:rPr lang="en-US" dirty="0"/>
              <a:t>Pay for online purchases with a credit card – they typically have better guarantees under federal law than using your banking card</a:t>
            </a:r>
          </a:p>
        </p:txBody>
      </p:sp>
    </p:spTree>
    <p:extLst>
      <p:ext uri="{BB962C8B-B14F-4D97-AF65-F5344CB8AC3E}">
        <p14:creationId xmlns:p14="http://schemas.microsoft.com/office/powerpoint/2010/main" val="1604686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Banking and budgeting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Credit v Debit, IRA’s, CD’s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2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ABD8A6-5A86-EC43-A144-C37BDADB3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algn="ctr"/>
            <a:r>
              <a:rPr lang="en-US" dirty="0"/>
              <a:t>Warm Up #16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72E98-E90E-BD4B-A74E-1071158EE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09786"/>
            <a:ext cx="7620000" cy="4800600"/>
          </a:xfrm>
        </p:spPr>
        <p:txBody>
          <a:bodyPr>
            <a:noAutofit/>
          </a:bodyPr>
          <a:lstStyle/>
          <a:p>
            <a:pPr marL="571500" indent="-457200">
              <a:buAutoNum type="arabicParenR"/>
            </a:pPr>
            <a:r>
              <a:rPr lang="en-US" sz="2600" dirty="0"/>
              <a:t>What is interest?</a:t>
            </a:r>
          </a:p>
          <a:p>
            <a:pPr marL="571500" indent="-457200">
              <a:buAutoNum type="arabicParenR"/>
            </a:pPr>
            <a:r>
              <a:rPr lang="en-US" sz="2600" dirty="0"/>
              <a:t>Rank which offers the best interest: checking, savings, CD’s</a:t>
            </a:r>
          </a:p>
          <a:p>
            <a:pPr marL="571500" indent="-457200">
              <a:buAutoNum type="arabicParenR"/>
            </a:pPr>
            <a:r>
              <a:rPr lang="en-US" sz="2600" dirty="0"/>
              <a:t>What is the difference between debit and credit?</a:t>
            </a:r>
          </a:p>
          <a:p>
            <a:pPr marL="571500" indent="-457200">
              <a:buAutoNum type="arabicParenR"/>
            </a:pPr>
            <a:r>
              <a:rPr lang="en-US" sz="2600" dirty="0"/>
              <a:t>What is an IRA used for?</a:t>
            </a:r>
          </a:p>
          <a:p>
            <a:pPr marL="571500" indent="-457200">
              <a:buAutoNum type="arabicParenR"/>
            </a:pPr>
            <a:r>
              <a:rPr lang="en-US" sz="2600" dirty="0"/>
              <a:t>Why does an IRA grow faster than a savings account or CD?</a:t>
            </a:r>
          </a:p>
          <a:p>
            <a:pPr marL="571500" indent="-457200">
              <a:buAutoNum type="arabicParenR"/>
            </a:pPr>
            <a:r>
              <a:rPr lang="en-US" sz="2600" dirty="0"/>
              <a:t>Name an example of a fixed cost.</a:t>
            </a:r>
          </a:p>
          <a:p>
            <a:pPr marL="571500" indent="-457200">
              <a:buAutoNum type="arabicParenR"/>
            </a:pPr>
            <a:r>
              <a:rPr lang="en-US" sz="2600" dirty="0"/>
              <a:t>Name an example of a variable cost.</a:t>
            </a:r>
          </a:p>
          <a:p>
            <a:pPr marL="571500" indent="-457200">
              <a:buAutoNum type="arabicParenR"/>
            </a:pPr>
            <a:r>
              <a:rPr lang="en-US" sz="2600" dirty="0"/>
              <a:t>How can debt be a good thing?</a:t>
            </a:r>
          </a:p>
          <a:p>
            <a:pPr marL="571500" indent="-457200">
              <a:buAutoNum type="arabicParenR"/>
            </a:pPr>
            <a:r>
              <a:rPr lang="en-US" sz="2600" dirty="0"/>
              <a:t>What are the two ways to make money off of a stock?</a:t>
            </a:r>
          </a:p>
          <a:p>
            <a:pPr marL="571500" indent="-457200">
              <a:buAutoNum type="arabicParenR"/>
            </a:pPr>
            <a:r>
              <a:rPr lang="en-US" sz="2600" dirty="0"/>
              <a:t>What are two ways you can build up your credit?</a:t>
            </a:r>
          </a:p>
        </p:txBody>
      </p:sp>
    </p:spTree>
    <p:extLst>
      <p:ext uri="{BB962C8B-B14F-4D97-AF65-F5344CB8AC3E}">
        <p14:creationId xmlns:p14="http://schemas.microsoft.com/office/powerpoint/2010/main" val="3483713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32" y="317540"/>
            <a:ext cx="7484801" cy="530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57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W-2 Wage and Tax Statement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3331" b="33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633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Taxes – The Basic Info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6955" y="1417638"/>
            <a:ext cx="8114281" cy="5440362"/>
          </a:xfrm>
        </p:spPr>
        <p:txBody>
          <a:bodyPr>
            <a:noAutofit/>
          </a:bodyPr>
          <a:lstStyle/>
          <a:p>
            <a:r>
              <a:rPr lang="en-US" dirty="0"/>
              <a:t>Taxes are used primarily to pay for services for citizens and all citizens must pay them.</a:t>
            </a:r>
          </a:p>
          <a:p>
            <a:r>
              <a:rPr lang="en-US" dirty="0"/>
              <a:t>Understanding how your income tax works and how or where to file is very important. </a:t>
            </a:r>
          </a:p>
          <a:p>
            <a:r>
              <a:rPr lang="en-US" dirty="0"/>
              <a:t>Filling out a W-4:</a:t>
            </a:r>
          </a:p>
          <a:p>
            <a:pPr lvl="1"/>
            <a:r>
              <a:rPr lang="en-US" sz="2200" dirty="0"/>
              <a:t>Fill this out when you get a job</a:t>
            </a:r>
          </a:p>
          <a:p>
            <a:r>
              <a:rPr lang="en-US" sz="2400" b="1" dirty="0"/>
              <a:t>Allowances</a:t>
            </a:r>
            <a:r>
              <a:rPr lang="en-US" sz="2400" dirty="0"/>
              <a:t> and </a:t>
            </a:r>
            <a:r>
              <a:rPr lang="en-US" sz="2400" b="1" dirty="0"/>
              <a:t>Withholdings</a:t>
            </a:r>
          </a:p>
          <a:p>
            <a:pPr lvl="2"/>
            <a:r>
              <a:rPr lang="en-US" sz="2200" dirty="0"/>
              <a:t>This is what your employer uses to determine how much you will probably pay in taxes and is to be ‘withheld’ from your check.</a:t>
            </a:r>
          </a:p>
          <a:p>
            <a:pPr lvl="2"/>
            <a:r>
              <a:rPr lang="en-US" sz="2200" dirty="0"/>
              <a:t>You must choose the number of ‘allowances’ to determine the amount of money taken from your paycheck</a:t>
            </a:r>
          </a:p>
          <a:p>
            <a:pPr lvl="2"/>
            <a:r>
              <a:rPr lang="en-US" sz="2200" dirty="0"/>
              <a:t>The more allowances, the less money that will be withheld from your paycheck</a:t>
            </a:r>
          </a:p>
        </p:txBody>
      </p:sp>
    </p:spTree>
    <p:extLst>
      <p:ext uri="{BB962C8B-B14F-4D97-AF65-F5344CB8AC3E}">
        <p14:creationId xmlns:p14="http://schemas.microsoft.com/office/powerpoint/2010/main" val="2906189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983162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pl-PL" b="1" dirty="0" err="1"/>
              <a:t>Claiming</a:t>
            </a:r>
            <a:r>
              <a:rPr lang="pl-PL" b="1" dirty="0"/>
              <a:t> Zero </a:t>
            </a:r>
            <a:r>
              <a:rPr lang="pl-PL" b="1" dirty="0" err="1"/>
              <a:t>Allowances</a:t>
            </a:r>
            <a:endParaRPr lang="pl-PL" dirty="0"/>
          </a:p>
          <a:p>
            <a:r>
              <a:rPr lang="en-US" dirty="0"/>
              <a:t>The maximum amount of taxes is withheld. Meaning, when it comes time to file your tax return you will most likely receive a refund.</a:t>
            </a:r>
          </a:p>
          <a:p>
            <a:r>
              <a:rPr lang="en-US" dirty="0"/>
              <a:t>If you are claimed as a dependent on someone else’s tax return, you should claim zero allowances.</a:t>
            </a:r>
          </a:p>
          <a:p>
            <a:pPr marL="114300" indent="0">
              <a:buNone/>
            </a:pPr>
            <a:r>
              <a:rPr lang="en-US" b="1" dirty="0"/>
              <a:t>Claiming One Allowance (best option if you are single with one job)</a:t>
            </a:r>
            <a:endParaRPr lang="en-US" dirty="0"/>
          </a:p>
          <a:p>
            <a:r>
              <a:rPr lang="en-US" dirty="0"/>
              <a:t> If you are single and have one job, by claiming one allowance will most likely result in a refund when you file your taxes.</a:t>
            </a:r>
          </a:p>
          <a:p>
            <a:pPr marL="114300" indent="0">
              <a:buNone/>
            </a:pPr>
            <a:r>
              <a:rPr lang="pl-PL" b="1" dirty="0" err="1"/>
              <a:t>Claiming</a:t>
            </a:r>
            <a:r>
              <a:rPr lang="pl-PL" b="1" dirty="0"/>
              <a:t> </a:t>
            </a:r>
            <a:r>
              <a:rPr lang="pl-PL" b="1" dirty="0" err="1"/>
              <a:t>Two</a:t>
            </a:r>
            <a:r>
              <a:rPr lang="pl-PL" b="1" dirty="0"/>
              <a:t> </a:t>
            </a:r>
            <a:r>
              <a:rPr lang="pl-PL" b="1" dirty="0" err="1"/>
              <a:t>Allowances</a:t>
            </a:r>
            <a:endParaRPr lang="pl-PL" dirty="0"/>
          </a:p>
          <a:p>
            <a:r>
              <a:rPr lang="en-US" dirty="0"/>
              <a:t>If you are single, claiming two allowances will get you close to your tax liability but may result in tax due when filing your taxes.</a:t>
            </a:r>
          </a:p>
          <a:p>
            <a:r>
              <a:rPr lang="en-US" dirty="0"/>
              <a:t>If you are single and work more than one job, you can claim one allowance at each job or two allowances at one job and zero at the other.</a:t>
            </a:r>
          </a:p>
          <a:p>
            <a:r>
              <a:rPr lang="en-US" dirty="0"/>
              <a:t>If you are married, you should claim two allowances</a:t>
            </a:r>
          </a:p>
          <a:p>
            <a:pPr marL="114300" indent="0">
              <a:buNone/>
            </a:pPr>
            <a:r>
              <a:rPr lang="en-US" b="1" dirty="0"/>
              <a:t>Claiming Three Allowances</a:t>
            </a:r>
            <a:endParaRPr lang="en-US" dirty="0"/>
          </a:p>
          <a:p>
            <a:r>
              <a:rPr lang="en-US" dirty="0"/>
              <a:t> If you are married and have one child, you should claim three allowances.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34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Your Income Tax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257800"/>
          </a:xfrm>
        </p:spPr>
        <p:txBody>
          <a:bodyPr>
            <a:normAutofit/>
          </a:bodyPr>
          <a:lstStyle/>
          <a:p>
            <a:r>
              <a:rPr lang="en-US" dirty="0"/>
              <a:t>You will file your income tax at the end of each year based on your earned income. Your employer will provide a W2 with information needed for your tax forms. </a:t>
            </a:r>
          </a:p>
          <a:p>
            <a:r>
              <a:rPr lang="en-US" dirty="0"/>
              <a:t>The amount you owe is based on the current </a:t>
            </a:r>
            <a:r>
              <a:rPr lang="en-US" b="1" dirty="0"/>
              <a:t>tax brackets</a:t>
            </a:r>
            <a:r>
              <a:rPr lang="en-US" dirty="0"/>
              <a:t>, found on the next slide. </a:t>
            </a:r>
          </a:p>
          <a:p>
            <a:r>
              <a:rPr lang="en-US" sz="2800" b="1" dirty="0"/>
              <a:t>Lowering Your Tax Bill</a:t>
            </a:r>
          </a:p>
          <a:p>
            <a:r>
              <a:rPr lang="en-US" dirty="0"/>
              <a:t>You may use </a:t>
            </a:r>
            <a:r>
              <a:rPr lang="en-US" b="1" dirty="0"/>
              <a:t>deductions</a:t>
            </a:r>
            <a:r>
              <a:rPr lang="en-US" dirty="0"/>
              <a:t>, that are various things that can be subtracted from your taxable income. </a:t>
            </a:r>
          </a:p>
          <a:p>
            <a:pPr lvl="1"/>
            <a:r>
              <a:rPr lang="en-US" dirty="0"/>
              <a:t>Interest paid on your home</a:t>
            </a:r>
          </a:p>
          <a:p>
            <a:pPr lvl="1"/>
            <a:r>
              <a:rPr lang="en-US" dirty="0"/>
              <a:t>Property taxes</a:t>
            </a:r>
          </a:p>
          <a:p>
            <a:pPr lvl="1"/>
            <a:r>
              <a:rPr lang="en-US" dirty="0"/>
              <a:t>Medical expenses</a:t>
            </a:r>
          </a:p>
          <a:p>
            <a:pPr lvl="1"/>
            <a:r>
              <a:rPr lang="en-US" dirty="0"/>
              <a:t>Charitable contributions</a:t>
            </a:r>
          </a:p>
          <a:p>
            <a:pPr lvl="1"/>
            <a:r>
              <a:rPr lang="en-US" dirty="0"/>
              <a:t>Education/work-related expenses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72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D08A28-831E-484B-B8F3-10E2635B2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73" y="118417"/>
            <a:ext cx="8205562" cy="628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21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Filing Your Income Tax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2 options when considering deductions:</a:t>
            </a:r>
          </a:p>
          <a:p>
            <a:pPr lvl="1"/>
            <a:r>
              <a:rPr lang="en-US" dirty="0"/>
              <a:t>Take the standard deduction (which varies based on your income, age and filing status)</a:t>
            </a:r>
          </a:p>
          <a:p>
            <a:pPr lvl="1"/>
            <a:r>
              <a:rPr lang="en-US" dirty="0"/>
              <a:t>Itemize your deductions (for those with large medical bills, large charitable donations, or high state and local taxes)</a:t>
            </a:r>
          </a:p>
          <a:p>
            <a:pPr marL="411480" lvl="1" indent="0">
              <a:buNone/>
            </a:pPr>
            <a:endParaRPr lang="en-US" dirty="0"/>
          </a:p>
          <a:p>
            <a:pPr marL="411480" lvl="1" indent="0">
              <a:buNone/>
            </a:pPr>
            <a:r>
              <a:rPr lang="en-US" b="1" dirty="0"/>
              <a:t>Tax Credits </a:t>
            </a:r>
            <a:r>
              <a:rPr lang="en-US" dirty="0"/>
              <a:t>are also another way to lower your tax bill. Examples include:</a:t>
            </a:r>
          </a:p>
          <a:p>
            <a:pPr marL="411480" lvl="1" indent="0">
              <a:buNone/>
            </a:pPr>
            <a:r>
              <a:rPr lang="en-US" dirty="0"/>
              <a:t>	Child Tax Credit</a:t>
            </a:r>
          </a:p>
          <a:p>
            <a:pPr marL="411480" lvl="1" indent="0">
              <a:buNone/>
            </a:pPr>
            <a:r>
              <a:rPr lang="en-US" dirty="0"/>
              <a:t>	Earned Income Credit</a:t>
            </a:r>
          </a:p>
          <a:p>
            <a:pPr marL="411480" lvl="1" indent="0">
              <a:buNone/>
            </a:pPr>
            <a:r>
              <a:rPr lang="en-US" dirty="0"/>
              <a:t>	Elderly and Disabled Credit</a:t>
            </a:r>
          </a:p>
          <a:p>
            <a:pPr marL="411480" lvl="1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11017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Buying a Home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641"/>
            <a:ext cx="838199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14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Buying a Home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417638"/>
            <a:ext cx="7945835" cy="5440362"/>
          </a:xfrm>
        </p:spPr>
        <p:txBody>
          <a:bodyPr>
            <a:normAutofit/>
          </a:bodyPr>
          <a:lstStyle/>
          <a:p>
            <a:r>
              <a:rPr lang="en-US" sz="2400" dirty="0"/>
              <a:t>Start with your credit score – a strong credit score will help in getting a better interest rate for your house.</a:t>
            </a:r>
          </a:p>
          <a:p>
            <a:r>
              <a:rPr lang="en-US" sz="2400" dirty="0"/>
              <a:t>Determine how much you can afford – you can easily find an online calculator or ask to be pre-approved by a lender.</a:t>
            </a:r>
          </a:p>
          <a:p>
            <a:r>
              <a:rPr lang="en-US" sz="2400" dirty="0"/>
              <a:t>You’ll probably need a good chunk of cash for a </a:t>
            </a:r>
            <a:r>
              <a:rPr lang="en-US" sz="2400" b="1" dirty="0"/>
              <a:t>down payment</a:t>
            </a:r>
            <a:r>
              <a:rPr lang="en-US" sz="2400" dirty="0"/>
              <a:t> and </a:t>
            </a:r>
            <a:r>
              <a:rPr lang="en-US" sz="2400" b="1" dirty="0"/>
              <a:t>closing costs</a:t>
            </a:r>
            <a:r>
              <a:rPr lang="en-US" sz="2400" dirty="0"/>
              <a:t>. </a:t>
            </a:r>
          </a:p>
          <a:p>
            <a:r>
              <a:rPr lang="en-US" sz="2400" dirty="0"/>
              <a:t>Use a real estate agent and search for a home!</a:t>
            </a:r>
          </a:p>
          <a:p>
            <a:r>
              <a:rPr lang="en-US" sz="2400" dirty="0"/>
              <a:t>Make an offer, sign the contract, and secure your loan.</a:t>
            </a:r>
          </a:p>
          <a:p>
            <a:r>
              <a:rPr lang="en-US" sz="2400" dirty="0"/>
              <a:t>Have the home inspected and secure the deal!</a:t>
            </a:r>
          </a:p>
          <a:p>
            <a:pPr lvl="1"/>
            <a:r>
              <a:rPr lang="en-US" sz="2400" b="1" dirty="0"/>
              <a:t>Mortgage – </a:t>
            </a:r>
            <a:r>
              <a:rPr lang="en-US" sz="2400" dirty="0"/>
              <a:t>monthly house payment</a:t>
            </a:r>
            <a:endParaRPr lang="en-US" sz="2400" b="1" dirty="0"/>
          </a:p>
          <a:p>
            <a:pPr lvl="1"/>
            <a:r>
              <a:rPr lang="en-US" sz="2400" b="1" dirty="0"/>
              <a:t>Escrow Account </a:t>
            </a:r>
            <a:r>
              <a:rPr lang="en-US" sz="2400" dirty="0"/>
              <a:t>– a bundled account that includes your mortgage, property taxes, and home insurance.</a:t>
            </a:r>
          </a:p>
          <a:p>
            <a:pPr lvl="1"/>
            <a:r>
              <a:rPr lang="en-US" sz="2400" dirty="0"/>
              <a:t>Typical loans include 15 or 30 years.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22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percentage paid for borrowing money.</a:t>
            </a:r>
          </a:p>
          <a:p>
            <a:r>
              <a:rPr lang="en-US" sz="2800" dirty="0"/>
              <a:t>You can either owe interest if you have a credit card, or you are paid interest by the bank for keeping your money there.</a:t>
            </a:r>
          </a:p>
          <a:p>
            <a:r>
              <a:rPr lang="en-US" sz="2800" dirty="0"/>
              <a:t> On credit cards, you want low interest rates, while you would look for high interest rates when leaving your money with a bank.</a:t>
            </a:r>
          </a:p>
        </p:txBody>
      </p:sp>
    </p:spTree>
    <p:extLst>
      <p:ext uri="{BB962C8B-B14F-4D97-AF65-F5344CB8AC3E}">
        <p14:creationId xmlns:p14="http://schemas.microsoft.com/office/powerpoint/2010/main" val="3643488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Buying a Car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213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Buying a Car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Similar to a house, your credit score will impact your ability to purchase a car. </a:t>
            </a:r>
          </a:p>
          <a:p>
            <a:r>
              <a:rPr lang="en-US" dirty="0"/>
              <a:t>Co-signing with a trustworthy person will improve your chance of getting a loan with a low interest rate. </a:t>
            </a:r>
          </a:p>
          <a:p>
            <a:endParaRPr lang="en-US" dirty="0"/>
          </a:p>
          <a:p>
            <a:r>
              <a:rPr lang="en-US" b="1" dirty="0"/>
              <a:t>Things to keep in minds:</a:t>
            </a:r>
          </a:p>
          <a:p>
            <a:pPr lvl="1"/>
            <a:r>
              <a:rPr lang="en-US" dirty="0"/>
              <a:t>Research the car you want before you go shopping. Websites like KBB usually help.</a:t>
            </a:r>
          </a:p>
          <a:p>
            <a:pPr lvl="1"/>
            <a:r>
              <a:rPr lang="en-US" dirty="0"/>
              <a:t>It usually is a better idea to purchase a used car rather than a new one.</a:t>
            </a:r>
          </a:p>
          <a:p>
            <a:pPr lvl="1"/>
            <a:r>
              <a:rPr lang="en-US" dirty="0"/>
              <a:t>You can often negotiate prices, so don</a:t>
            </a:r>
            <a:r>
              <a:rPr lang="fr-FR" dirty="0"/>
              <a:t>’</a:t>
            </a:r>
            <a:r>
              <a:rPr lang="en-US" dirty="0"/>
              <a:t>t get bullied!</a:t>
            </a:r>
          </a:p>
          <a:p>
            <a:pPr lvl="1"/>
            <a:r>
              <a:rPr lang="en-US" b="1" dirty="0"/>
              <a:t>Leasing</a:t>
            </a:r>
            <a:r>
              <a:rPr lang="en-US" dirty="0"/>
              <a:t> is an option but may not be the best choice</a:t>
            </a:r>
          </a:p>
          <a:p>
            <a:pPr lvl="2"/>
            <a:r>
              <a:rPr lang="en-US" dirty="0"/>
              <a:t>A car lease is allows you to “rent” a car without having to take out a loan. However, after the lease is over you must return the car.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537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Financing a Car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 loans typically range from 3-5 years. The shorter the loan time, the more your monthly payments will be.</a:t>
            </a:r>
          </a:p>
          <a:p>
            <a:r>
              <a:rPr lang="en-US" dirty="0"/>
              <a:t>Some car dealerships offer </a:t>
            </a:r>
            <a:r>
              <a:rPr lang="en-US" b="1" dirty="0"/>
              <a:t>0% financing</a:t>
            </a:r>
            <a:r>
              <a:rPr lang="en-US" dirty="0"/>
              <a:t>, meaning you will pay no interest, but will be left with a large monthly payment. 	</a:t>
            </a:r>
          </a:p>
          <a:p>
            <a:pPr lvl="1"/>
            <a:r>
              <a:rPr lang="en-US" dirty="0"/>
              <a:t>This typically requires a large down payment.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APR – Annual Percentage Rate – </a:t>
            </a:r>
            <a:r>
              <a:rPr lang="en-US" dirty="0"/>
              <a:t>is a yearly charge (rather than monthly) that is applied to your loan. </a:t>
            </a:r>
            <a:endParaRPr lang="en-US" b="1" dirty="0"/>
          </a:p>
          <a:p>
            <a:endParaRPr lang="en-US" dirty="0"/>
          </a:p>
        </p:txBody>
      </p:sp>
      <p:pic>
        <p:nvPicPr>
          <p:cNvPr id="4" name="Picture 3" descr="Screen Shot 2016-04-12 at 1.48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1842"/>
            <a:ext cx="7429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873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Resume Building and job interview skills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193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Resume Building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mrsampleresume.com/wp-content/uploads/2016/03/examples-of-a-good-resume-bookkeeping-great-resume-examples-resume-examples-for-high-school-students-with-little-experience-resume-examples-for-college-students-with-work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22" y="274638"/>
            <a:ext cx="5835112" cy="675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0492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Resume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To Do’s</a:t>
            </a:r>
          </a:p>
          <a:p>
            <a:pPr lvl="1"/>
            <a:r>
              <a:rPr lang="en-US" dirty="0"/>
              <a:t>Make yourself sound as good as possible</a:t>
            </a:r>
          </a:p>
          <a:p>
            <a:pPr lvl="1"/>
            <a:r>
              <a:rPr lang="en-US" dirty="0"/>
              <a:t>Include your objective, education, past jobs, other relevant skills</a:t>
            </a:r>
          </a:p>
          <a:p>
            <a:pPr lvl="1"/>
            <a:r>
              <a:rPr lang="en-US" dirty="0"/>
              <a:t>Use specific details if possible</a:t>
            </a:r>
          </a:p>
          <a:p>
            <a:pPr lvl="2"/>
            <a:r>
              <a:rPr lang="en-US" dirty="0"/>
              <a:t>BAD- I help the manager</a:t>
            </a:r>
          </a:p>
          <a:p>
            <a:pPr lvl="2"/>
            <a:r>
              <a:rPr lang="en-US" dirty="0"/>
              <a:t>GOOD- I assist the manager with tasks such as interacting with clients, helping make the schedule,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sz="2400" dirty="0"/>
              <a:t>Do Not Do</a:t>
            </a:r>
          </a:p>
          <a:p>
            <a:pPr lvl="1"/>
            <a:r>
              <a:rPr lang="en-US" dirty="0"/>
              <a:t>Include a picture of yourself</a:t>
            </a:r>
          </a:p>
          <a:p>
            <a:pPr lvl="1"/>
            <a:r>
              <a:rPr lang="en-US" dirty="0"/>
              <a:t>Make something incredibly complicated that cannot be viewed in easily in Word</a:t>
            </a:r>
          </a:p>
          <a:p>
            <a:pPr lvl="1"/>
            <a:r>
              <a:rPr lang="en-US" dirty="0"/>
              <a:t>Include unnecessary personal information</a:t>
            </a:r>
          </a:p>
          <a:p>
            <a:pPr lvl="1"/>
            <a:r>
              <a:rPr lang="en-US" dirty="0"/>
              <a:t>Using vague language (Good communication skills, creative, people person, </a:t>
            </a:r>
            <a:r>
              <a:rPr lang="en-US" dirty="0" err="1"/>
              <a:t>etc</a:t>
            </a:r>
            <a:r>
              <a:rPr lang="en-US" dirty="0"/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30546942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are applying for a  job, clean up your social media accounts/make them private!</a:t>
            </a:r>
          </a:p>
          <a:p>
            <a:r>
              <a:rPr lang="en-US" dirty="0"/>
              <a:t>It really is the first place employers/decision makers will look before scheduling an interview</a:t>
            </a:r>
          </a:p>
          <a:p>
            <a:r>
              <a:rPr lang="en-US" dirty="0"/>
              <a:t>It’s not a good look if you are on twitter talking about how much you hate your current job or doing illegal things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806" y="3909734"/>
            <a:ext cx="3846394" cy="267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359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Dress professionally and show up early</a:t>
            </a:r>
          </a:p>
          <a:p>
            <a:r>
              <a:rPr lang="en-US" dirty="0"/>
              <a:t>Be polite to everyone—including secretaries and other assistants, if you are a jerk they will tell their bosses</a:t>
            </a:r>
          </a:p>
          <a:p>
            <a:r>
              <a:rPr lang="en-US" dirty="0"/>
              <a:t>Conduct research on your employer ahead of time</a:t>
            </a:r>
          </a:p>
          <a:p>
            <a:pPr lvl="1"/>
            <a:r>
              <a:rPr lang="en-US" dirty="0"/>
              <a:t>What is the name of the company?</a:t>
            </a:r>
          </a:p>
          <a:p>
            <a:pPr lvl="1"/>
            <a:r>
              <a:rPr lang="en-US" dirty="0"/>
              <a:t>Who are you interviewing with?</a:t>
            </a:r>
          </a:p>
          <a:p>
            <a:pPr lvl="1"/>
            <a:r>
              <a:rPr lang="en-US" dirty="0"/>
              <a:t>What does the company do?</a:t>
            </a:r>
          </a:p>
          <a:p>
            <a:pPr lvl="1"/>
            <a:r>
              <a:rPr lang="en-US" dirty="0"/>
              <a:t>What is their mission statement/who is the CEO?</a:t>
            </a:r>
          </a:p>
          <a:p>
            <a:r>
              <a:rPr lang="en-US" dirty="0"/>
              <a:t>Sell yourself—blunt honestly can hurt you</a:t>
            </a:r>
          </a:p>
          <a:p>
            <a:r>
              <a:rPr lang="en-US" dirty="0"/>
              <a:t>Ask insightful questions at the end to show interest</a:t>
            </a:r>
          </a:p>
          <a:p>
            <a:r>
              <a:rPr lang="en-US" dirty="0"/>
              <a:t>Follow up by thanking the interviewer via Email/Postal Mail/other appropriate correspondence</a:t>
            </a:r>
          </a:p>
        </p:txBody>
      </p:sp>
    </p:spTree>
    <p:extLst>
      <p:ext uri="{BB962C8B-B14F-4D97-AF65-F5344CB8AC3E}">
        <p14:creationId xmlns:p14="http://schemas.microsoft.com/office/powerpoint/2010/main" val="30721642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Interview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n-US" dirty="0"/>
              <a:t>What are your three biggest strengths?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/>
              <a:t>What are your three biggest weaknesses? How are you working to overcome them?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/>
              <a:t>Tell me about a time you overcame a tough situation.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/>
              <a:t>Why should we hire you?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/>
              <a:t>Tell me about a time you learned from one of your mistakes.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/>
              <a:t>What are three adjectives you’d use to describe you?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/>
              <a:t>What is your greatest accomplishment?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/>
              <a:t>Where do you see yourself in five years?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/>
              <a:t>What is most important to you about </a:t>
            </a:r>
            <a:r>
              <a:rPr lang="en-US"/>
              <a:t>your workplace?</a:t>
            </a: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dirty="0"/>
              <a:t>Do you have any questions for me?</a:t>
            </a:r>
          </a:p>
        </p:txBody>
      </p:sp>
    </p:spTree>
    <p:extLst>
      <p:ext uri="{BB962C8B-B14F-4D97-AF65-F5344CB8AC3E}">
        <p14:creationId xmlns:p14="http://schemas.microsoft.com/office/powerpoint/2010/main" val="1688462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b="1" dirty="0"/>
              <a:t>Checking Account</a:t>
            </a:r>
          </a:p>
          <a:p>
            <a:pPr lvl="1"/>
            <a:r>
              <a:rPr lang="en-US" sz="3000" dirty="0"/>
              <a:t>No interest</a:t>
            </a:r>
          </a:p>
          <a:p>
            <a:pPr lvl="1"/>
            <a:r>
              <a:rPr lang="en-US" sz="3000" dirty="0"/>
              <a:t>Write checks, use a debit card, or withdraw cash from an ATM.</a:t>
            </a:r>
          </a:p>
          <a:p>
            <a:pPr lvl="1"/>
            <a:r>
              <a:rPr lang="en-US" sz="3000" dirty="0"/>
              <a:t>Some banks charge fees to open or require a minimum balance</a:t>
            </a:r>
          </a:p>
          <a:p>
            <a:r>
              <a:rPr lang="en-US" sz="3000" b="1" dirty="0"/>
              <a:t>Savings Account</a:t>
            </a:r>
          </a:p>
          <a:p>
            <a:pPr lvl="1"/>
            <a:r>
              <a:rPr lang="en-US" sz="3000" dirty="0"/>
              <a:t>Offer a slight amount of interest (more than a checking account)</a:t>
            </a:r>
          </a:p>
          <a:p>
            <a:pPr lvl="1"/>
            <a:r>
              <a:rPr lang="en-US" sz="3000" dirty="0"/>
              <a:t>Some banks charge fees to open or require a minimum balance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691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Certificate of Deposit (CD’s)</a:t>
            </a:r>
          </a:p>
          <a:p>
            <a:pPr lvl="1"/>
            <a:r>
              <a:rPr lang="en-US" sz="2400" dirty="0"/>
              <a:t>Similar to a savings account, except the customer agrees not to withdraw any money for a set period of time, often 6 months or one year </a:t>
            </a:r>
          </a:p>
          <a:p>
            <a:r>
              <a:rPr lang="en-US" sz="2400" b="1" dirty="0"/>
              <a:t>Individual Retirement Accounts (IRA’s)</a:t>
            </a:r>
          </a:p>
          <a:p>
            <a:pPr lvl="1"/>
            <a:r>
              <a:rPr lang="en-US" sz="2400" dirty="0"/>
              <a:t>Allows you to save money for retirement</a:t>
            </a:r>
          </a:p>
          <a:p>
            <a:pPr lvl="1"/>
            <a:r>
              <a:rPr lang="en-US" sz="2400" dirty="0"/>
              <a:t>Usually invested in the stock market in hopes that the money will grow faster than at normal interest rates.</a:t>
            </a:r>
          </a:p>
          <a:p>
            <a:pPr lvl="1"/>
            <a:r>
              <a:rPr lang="en-US" sz="2400" dirty="0"/>
              <a:t>However, does involve some risk.</a:t>
            </a:r>
          </a:p>
        </p:txBody>
      </p:sp>
    </p:spTree>
    <p:extLst>
      <p:ext uri="{BB962C8B-B14F-4D97-AF65-F5344CB8AC3E}">
        <p14:creationId xmlns:p14="http://schemas.microsoft.com/office/powerpoint/2010/main" val="1011215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Budget</a:t>
            </a:r>
            <a:r>
              <a:rPr lang="en-US" sz="2400" u="sng" dirty="0"/>
              <a:t>:</a:t>
            </a:r>
            <a:r>
              <a:rPr lang="en-US" sz="2400" dirty="0"/>
              <a:t> A plan for how a person, family, or organization will raise and spend money.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Fixed Costs</a:t>
            </a:r>
            <a:r>
              <a:rPr lang="en-US" sz="2400" dirty="0"/>
              <a:t>: Charges/costs that will be the same every month, no matter how often something is used.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400" dirty="0"/>
              <a:t>Rent/Mortgage payments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400" dirty="0"/>
              <a:t>Car payments</a:t>
            </a:r>
          </a:p>
          <a:p>
            <a:r>
              <a:rPr lang="en-US" sz="2400" b="1" dirty="0"/>
              <a:t>Variable Costs</a:t>
            </a:r>
            <a:r>
              <a:rPr lang="en-US" sz="2400" dirty="0"/>
              <a:t>: Charges/costs that will change depending on how much of something is used.</a:t>
            </a:r>
          </a:p>
          <a:p>
            <a:pPr>
              <a:buNone/>
            </a:pPr>
            <a:r>
              <a:rPr lang="en-US" sz="2400" dirty="0"/>
              <a:t>		- Food</a:t>
            </a:r>
          </a:p>
          <a:p>
            <a:pPr>
              <a:buNone/>
            </a:pPr>
            <a:r>
              <a:rPr lang="en-US" sz="2400" dirty="0"/>
              <a:t>		-Travel</a:t>
            </a:r>
          </a:p>
          <a:p>
            <a:pPr>
              <a:buNone/>
            </a:pPr>
            <a:r>
              <a:rPr lang="en-US" sz="2400" dirty="0"/>
              <a:t>		-Entertainment</a:t>
            </a:r>
          </a:p>
          <a:p>
            <a:pPr lvl="1">
              <a:lnSpc>
                <a:spcPct val="90000"/>
              </a:lnSpc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09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Creating a Family Budget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7772400" cy="5105400"/>
          </a:xfrm>
        </p:spPr>
        <p:txBody>
          <a:bodyPr>
            <a:normAutofit/>
          </a:bodyPr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/>
              <a:t>List all of your fixed costs for each month.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/>
              <a:t>Estimate your variable costs based on previous experience. (This can be difficult at first, but you will learn more as you become a more experienced consumer).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/>
              <a:t>Set an amount you want to save each month and put it into your savings account as soon as you get paid.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/>
              <a:t>List large purchases you may want to make this year (vacations, home improvements, etc.) and determine additional money to save to achieve these goals.</a:t>
            </a:r>
          </a:p>
        </p:txBody>
      </p:sp>
    </p:spTree>
    <p:extLst>
      <p:ext uri="{BB962C8B-B14F-4D97-AF65-F5344CB8AC3E}">
        <p14:creationId xmlns:p14="http://schemas.microsoft.com/office/powerpoint/2010/main" val="526564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 vs. Wealth Building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56" y="457199"/>
            <a:ext cx="8135043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71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Your </a:t>
            </a:r>
            <a:r>
              <a:rPr lang="en-US" sz="2800" u="sng" dirty="0"/>
              <a:t>debt</a:t>
            </a:r>
            <a:r>
              <a:rPr lang="en-US" sz="2800" dirty="0"/>
              <a:t> is the money you owe to creditors. People build debt by taking loans for homes, cars, education, starting a new business, etc.</a:t>
            </a:r>
          </a:p>
          <a:p>
            <a:r>
              <a:rPr lang="en-US" sz="2800" dirty="0"/>
              <a:t>People also build debt when making purchases with credit cards. Buying on credit is like taking a small loan.</a:t>
            </a:r>
          </a:p>
          <a:p>
            <a:pPr lvl="0"/>
            <a:r>
              <a:rPr lang="en-US" sz="2800" b="1" dirty="0"/>
              <a:t>Principle</a:t>
            </a:r>
            <a:r>
              <a:rPr lang="en-US" sz="2800" dirty="0"/>
              <a:t>:  Actual cost of the good or service.</a:t>
            </a:r>
          </a:p>
          <a:p>
            <a:r>
              <a:rPr lang="en-US" sz="2800" b="1" dirty="0"/>
              <a:t>Credit limit</a:t>
            </a:r>
            <a:r>
              <a:rPr lang="en-US" sz="2800" dirty="0"/>
              <a:t>:  Maximum amount a person can buy with the promise of payment at a later time.</a:t>
            </a:r>
          </a:p>
          <a:p>
            <a:pPr lvl="0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65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74424</TotalTime>
  <Words>2052</Words>
  <Application>Microsoft Macintosh PowerPoint</Application>
  <PresentationFormat>On-screen Show (4:3)</PresentationFormat>
  <Paragraphs>215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ＭＳ 明朝</vt:lpstr>
      <vt:lpstr>Arial</vt:lpstr>
      <vt:lpstr>Calibri</vt:lpstr>
      <vt:lpstr>Cambria</vt:lpstr>
      <vt:lpstr>Wingdings</vt:lpstr>
      <vt:lpstr>Adjacency</vt:lpstr>
      <vt:lpstr>Personal Finance Literacy</vt:lpstr>
      <vt:lpstr>Banking and budgeting</vt:lpstr>
      <vt:lpstr>Interest</vt:lpstr>
      <vt:lpstr>Types of Accounts</vt:lpstr>
      <vt:lpstr>Types of Accounts</vt:lpstr>
      <vt:lpstr>Budgeting</vt:lpstr>
      <vt:lpstr>Creating a Family Budget</vt:lpstr>
      <vt:lpstr>Debt vs. Wealth Building</vt:lpstr>
      <vt:lpstr>Debt</vt:lpstr>
      <vt:lpstr>Debt</vt:lpstr>
      <vt:lpstr>Building Wealth</vt:lpstr>
      <vt:lpstr>Building Wealth</vt:lpstr>
      <vt:lpstr>Insurance</vt:lpstr>
      <vt:lpstr>Insurance</vt:lpstr>
      <vt:lpstr>Insurance</vt:lpstr>
      <vt:lpstr>Insurance</vt:lpstr>
      <vt:lpstr>Consumer Protection</vt:lpstr>
      <vt:lpstr>Consumer Protection</vt:lpstr>
      <vt:lpstr>Ways to Protect Yourself</vt:lpstr>
      <vt:lpstr>Warm Up #16</vt:lpstr>
      <vt:lpstr>Taxes</vt:lpstr>
      <vt:lpstr>W-2 Wage and Tax Statement</vt:lpstr>
      <vt:lpstr>Taxes – The Basic Info</vt:lpstr>
      <vt:lpstr>Taxes</vt:lpstr>
      <vt:lpstr>Filing Your Income Tax</vt:lpstr>
      <vt:lpstr>PowerPoint Presentation</vt:lpstr>
      <vt:lpstr>Filing Your Income Tax</vt:lpstr>
      <vt:lpstr>Buying a Home</vt:lpstr>
      <vt:lpstr>Buying a Home</vt:lpstr>
      <vt:lpstr>Buying a Car</vt:lpstr>
      <vt:lpstr>Buying a Car</vt:lpstr>
      <vt:lpstr>Financing a Car</vt:lpstr>
      <vt:lpstr>Resume Building and job interview skills</vt:lpstr>
      <vt:lpstr>Resume Building</vt:lpstr>
      <vt:lpstr>Resume Tips</vt:lpstr>
      <vt:lpstr>Social Media</vt:lpstr>
      <vt:lpstr>Interview Tips</vt:lpstr>
      <vt:lpstr>Common Interview Questions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Finance Literacy</dc:title>
  <dc:creator>Guy McConnell</dc:creator>
  <cp:lastModifiedBy>Microsoft Office User</cp:lastModifiedBy>
  <cp:revision>74</cp:revision>
  <cp:lastPrinted>2016-12-07T13:53:03Z</cp:lastPrinted>
  <dcterms:created xsi:type="dcterms:W3CDTF">2015-12-10T17:27:23Z</dcterms:created>
  <dcterms:modified xsi:type="dcterms:W3CDTF">2020-05-11T04:13:38Z</dcterms:modified>
</cp:coreProperties>
</file>