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66" r:id="rId2"/>
    <p:sldId id="267" r:id="rId3"/>
    <p:sldId id="281" r:id="rId4"/>
    <p:sldId id="283" r:id="rId5"/>
    <p:sldId id="284" r:id="rId6"/>
    <p:sldId id="285" r:id="rId7"/>
    <p:sldId id="291" r:id="rId8"/>
    <p:sldId id="286" r:id="rId9"/>
    <p:sldId id="287" r:id="rId10"/>
    <p:sldId id="288" r:id="rId11"/>
    <p:sldId id="289" r:id="rId12"/>
    <p:sldId id="268" r:id="rId13"/>
    <p:sldId id="269" r:id="rId14"/>
    <p:sldId id="270" r:id="rId15"/>
    <p:sldId id="272" r:id="rId16"/>
    <p:sldId id="294" r:id="rId17"/>
    <p:sldId id="282" r:id="rId18"/>
    <p:sldId id="292" r:id="rId19"/>
    <p:sldId id="293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754" autoAdjust="0"/>
    <p:restoredTop sz="92973" autoAdjust="0"/>
  </p:normalViewPr>
  <p:slideViewPr>
    <p:cSldViewPr>
      <p:cViewPr varScale="1">
        <p:scale>
          <a:sx n="88" d="100"/>
          <a:sy n="88" d="100"/>
        </p:scale>
        <p:origin x="38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63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fld id="{35AF65F4-C530-4603-9F75-7748BCF40721}" type="datetimeFigureOut">
              <a:rPr lang="en-US"/>
              <a:pPr/>
              <a:t>10/2/19</a:t>
            </a:fld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fld id="{0C4EA23F-8F3F-4B80-8424-40480C036D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902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61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00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729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B1B543D2-289E-4445-9DED-A2B8C42FAFB7}" type="slidenum">
              <a:rPr lang="en-US" sz="1200">
                <a:latin typeface="Arial" charset="0"/>
              </a:rPr>
              <a:pPr/>
              <a:t>6</a:t>
            </a:fld>
            <a:endParaRPr lang="en-US" sz="1200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975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831BC0C6-925F-CF42-813D-F68A4AF36BB8}" type="slidenum">
              <a:rPr lang="en-US" sz="1200">
                <a:latin typeface="Arial" charset="0"/>
              </a:rPr>
              <a:pPr/>
              <a:t>8</a:t>
            </a:fld>
            <a:endParaRPr lang="en-US" sz="1200">
              <a:latin typeface="Arial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2316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0504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9147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8792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173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70105-02DC-43D7-95E7-E902B562516B}" type="datetimeFigureOut">
              <a:rPr lang="en-US"/>
              <a:pPr>
                <a:defRPr/>
              </a:pPr>
              <a:t>10/2/19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80430-D6D2-4148-B32A-CDB229774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AB5C4-D8A0-41F7-8377-E14646DC39FE}" type="datetimeFigureOut">
              <a:rPr lang="en-US"/>
              <a:pPr>
                <a:defRPr/>
              </a:pPr>
              <a:t>10/2/19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D49B8-E29E-4836-93EF-D4F3554BE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E06D0-03AB-47A6-B5E3-3A57634C3E6D}" type="datetimeFigureOut">
              <a:rPr lang="en-US"/>
              <a:pPr>
                <a:defRPr/>
              </a:pPr>
              <a:t>10/2/19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49B96-5084-4C48-887F-1878F2B92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DC5AF-77CA-41DB-A585-D2DBFAF6FFBD}" type="datetimeFigureOut">
              <a:rPr lang="en-US"/>
              <a:pPr>
                <a:defRPr/>
              </a:pPr>
              <a:t>10/2/19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734BC-DDE8-4367-81FF-EB9B3ECDD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CFB20-317E-4850-822C-8C17DBEF4CBA}" type="datetimeFigureOut">
              <a:rPr lang="en-US"/>
              <a:pPr>
                <a:defRPr/>
              </a:pPr>
              <a:t>10/2/19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B553B-3B6D-4318-9138-515053480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66BE0-183E-4776-8625-EC21780C4354}" type="datetimeFigureOut">
              <a:rPr lang="en-US"/>
              <a:pPr>
                <a:defRPr/>
              </a:pPr>
              <a:t>10/2/19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55B94-B433-434B-9BFA-96765B5D2C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58C52-E58C-44D9-9507-923797B7992C}" type="datetimeFigureOut">
              <a:rPr lang="en-US"/>
              <a:pPr>
                <a:defRPr/>
              </a:pPr>
              <a:t>10/2/19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B5BF0-3295-4FA0-8145-690CC2CA6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B3469-8636-43D3-8935-4B44DB709982}" type="datetimeFigureOut">
              <a:rPr lang="en-US"/>
              <a:pPr>
                <a:defRPr/>
              </a:pPr>
              <a:t>10/2/19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8C907-0BDE-4A3B-91D0-A7D3CFD863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811DB-E618-4176-A89E-9751DCDB4C19}" type="datetimeFigureOut">
              <a:rPr lang="en-US"/>
              <a:pPr>
                <a:defRPr/>
              </a:pPr>
              <a:t>10/2/19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8FD4F-4EBA-4199-A978-2B235A8A00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9503F-45C3-4438-828D-AE59FF44A5D4}" type="datetimeFigureOut">
              <a:rPr lang="en-US"/>
              <a:pPr>
                <a:defRPr/>
              </a:pPr>
              <a:t>10/2/19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56AE6-FB2C-4904-8F10-61BE77327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CCFC2-FD53-4670-831F-4F129CD940C8}" type="datetimeFigureOut">
              <a:rPr lang="en-US"/>
              <a:pPr>
                <a:defRPr/>
              </a:pPr>
              <a:t>10/2/19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3E08E-C0D8-44DA-85E9-30CF890DD1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27A02-BAFF-4514-88D6-4828AC2EE657}" type="datetimeFigureOut">
              <a:rPr lang="en-US"/>
              <a:pPr>
                <a:defRPr/>
              </a:pPr>
              <a:t>10/2/19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7FAE3-6D08-4B73-8A83-BF63D3806E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F530C02-99C6-4133-94B0-B7B6B17C712F}" type="datetimeFigureOut">
              <a:rPr lang="en-US"/>
              <a:pPr>
                <a:defRPr/>
              </a:pPr>
              <a:t>10/2/19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67FCCC-229F-46E3-BCED-7443161BE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1" r:id="rId2"/>
    <p:sldLayoutId id="2147483674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5" r:id="rId9"/>
    <p:sldLayoutId id="2147483665" r:id="rId10"/>
    <p:sldLayoutId id="2147483664" r:id="rId11"/>
    <p:sldLayoutId id="2147483672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dirty="0"/>
              <a:t>Elections</a:t>
            </a:r>
          </a:p>
        </p:txBody>
      </p:sp>
      <p:sp>
        <p:nvSpPr>
          <p:cNvPr id="23554" name="Subtitle 3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algn="l"/>
            <a:r>
              <a:rPr lang="en-US"/>
              <a:t>What is the easiest way for citizens to influence the government?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Garamond" charset="0"/>
              </a:rPr>
              <a:t>Propaganda Techniques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Garamond" charset="0"/>
              </a:rPr>
              <a:t>Glittering Generality: Use attractive, but vague words that make speeches and other communications sound good, but in practice say nothing in particular</a:t>
            </a:r>
            <a:r>
              <a:rPr lang="en-US" dirty="0">
                <a:effectLst/>
                <a:latin typeface="Garamond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ffectLst/>
                <a:latin typeface="Garamond" charset="0"/>
              </a:rPr>
              <a:t>Plain Folks: Make the leaders look just like </a:t>
            </a:r>
            <a:r>
              <a:rPr lang="en-US" dirty="0" err="1">
                <a:effectLst/>
                <a:latin typeface="Garamond" charset="0"/>
              </a:rPr>
              <a:t>mom'n'pop</a:t>
            </a:r>
            <a:r>
              <a:rPr lang="en-US" dirty="0">
                <a:effectLst/>
                <a:latin typeface="Garamond" charset="0"/>
              </a:rPr>
              <a:t>-style </a:t>
            </a:r>
            <a:r>
              <a:rPr lang="ja-JP" altLang="en-US" dirty="0">
                <a:effectLst/>
                <a:latin typeface="Garamond" charset="0"/>
              </a:rPr>
              <a:t>‘</a:t>
            </a:r>
            <a:r>
              <a:rPr lang="en-US" dirty="0">
                <a:effectLst/>
                <a:latin typeface="Garamond" charset="0"/>
              </a:rPr>
              <a:t>plain folks</a:t>
            </a:r>
            <a:r>
              <a:rPr lang="ja-JP" altLang="en-US" dirty="0">
                <a:effectLst/>
                <a:latin typeface="Garamond" charset="0"/>
              </a:rPr>
              <a:t>’</a:t>
            </a:r>
            <a:r>
              <a:rPr lang="en-US" dirty="0">
                <a:latin typeface="Garamond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Garamond" charset="0"/>
              </a:rPr>
              <a:t>Bandwagon: Make it appear that many people have joined the cause already, and that they are having lots of fun or getting significant advantage.</a:t>
            </a:r>
          </a:p>
        </p:txBody>
      </p:sp>
    </p:spTree>
    <p:extLst>
      <p:ext uri="{BB962C8B-B14F-4D97-AF65-F5344CB8AC3E}">
        <p14:creationId xmlns:p14="http://schemas.microsoft.com/office/powerpoint/2010/main" val="3736405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4457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Garamond" charset="0"/>
              </a:rPr>
              <a:t>More Techniques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457" y="1712686"/>
            <a:ext cx="8229600" cy="43894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Garamond" charset="0"/>
              </a:rPr>
              <a:t>Card-Stacking: Candidate lists accomplishments and statistics showing their capabilities.</a:t>
            </a:r>
          </a:p>
          <a:p>
            <a:pPr eaLnBrk="1" hangingPunct="1">
              <a:lnSpc>
                <a:spcPct val="90000"/>
              </a:lnSpc>
            </a:pPr>
            <a:endParaRPr lang="en-US" dirty="0">
              <a:latin typeface="Garamond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Garamond" charset="0"/>
              </a:rPr>
              <a:t>Name-Calling: Information is presented to intentionally discredit the opponent or the ideas of an opponent.</a:t>
            </a:r>
          </a:p>
          <a:p>
            <a:pPr eaLnBrk="1" hangingPunct="1">
              <a:lnSpc>
                <a:spcPct val="90000"/>
              </a:lnSpc>
            </a:pPr>
            <a:endParaRPr lang="en-US" dirty="0">
              <a:latin typeface="Garamond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Garamond" charset="0"/>
              </a:rPr>
              <a:t>Transfer/Symbol: Candidate is shown with common symbols of America (flags, eagles, Statue of Liberty, etc.). Designed to make candidate look patriotic.</a:t>
            </a:r>
          </a:p>
          <a:p>
            <a:pPr eaLnBrk="1" hangingPunct="1">
              <a:lnSpc>
                <a:spcPct val="90000"/>
              </a:lnSpc>
            </a:pPr>
            <a:endParaRPr lang="en-US" dirty="0">
              <a:latin typeface="Garamond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Garamond" charset="0"/>
              </a:rPr>
              <a:t>Endorsements: Candidate is given support by well known people</a:t>
            </a:r>
          </a:p>
        </p:txBody>
      </p:sp>
    </p:spTree>
    <p:extLst>
      <p:ext uri="{BB962C8B-B14F-4D97-AF65-F5344CB8AC3E}">
        <p14:creationId xmlns:p14="http://schemas.microsoft.com/office/powerpoint/2010/main" val="19955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Voting Process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211763"/>
          </a:xfrm>
        </p:spPr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Each county is divided into pieces of equal population called precincts. Registered voters are assigned a </a:t>
            </a:r>
            <a:r>
              <a:rPr lang="en-US" u="sng" dirty="0"/>
              <a:t>precinct</a:t>
            </a:r>
            <a:r>
              <a:rPr lang="en-US" dirty="0"/>
              <a:t> with a </a:t>
            </a:r>
            <a:r>
              <a:rPr lang="en-US" u="sng" dirty="0"/>
              <a:t>polling place </a:t>
            </a:r>
            <a:r>
              <a:rPr lang="en-US" dirty="0"/>
              <a:t>based on where they live.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After proving their identities, voters complete their ballot by choosing one candidate for each open office.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u="sng" dirty="0"/>
              <a:t>Straight ticket:</a:t>
            </a:r>
            <a:r>
              <a:rPr lang="en-US" dirty="0"/>
              <a:t> vote for the same party in each race.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u="sng" dirty="0"/>
              <a:t>Split ticket:</a:t>
            </a:r>
            <a:r>
              <a:rPr lang="en-US" dirty="0"/>
              <a:t> vote for different parties on same ballot.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25604" name="Picture 2" descr="http://blogs.e-rockford.com/applesauce/files/2008/08/voti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676400"/>
            <a:ext cx="4368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/>
              <a:t>Process 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038600" cy="4906963"/>
          </a:xfrm>
        </p:spPr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If unable to reach the polling place on election day, a voter can complete an absentee ballot and mail it in.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Winners of races are determined by counting all ballots, but many media outlets guess (called making a projection) on who has won a race based on a percentage of the votes called </a:t>
            </a:r>
            <a:r>
              <a:rPr lang="en-US" u="sng" dirty="0"/>
              <a:t>exit polls</a:t>
            </a:r>
            <a:r>
              <a:rPr lang="en-US" dirty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This can sometimes cause people not to vote. Also, these projections can be wrong.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</p:txBody>
      </p:sp>
      <p:pic>
        <p:nvPicPr>
          <p:cNvPr id="26628" name="Picture 2" descr="http://www.seanet.com/~jimxc/Politics/dewey_defeats_truman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1447800"/>
            <a:ext cx="480060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/>
              <a:t>Who to Vote For?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295400"/>
            <a:ext cx="4038600" cy="5059363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Stay informed with TV, magazines, newspapers, and the Internet.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Questions to consider: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   1. Does the candidate share your same views?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   2. Is the candidate reliable?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   3. Is the candidate experienced?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   4. Will the candidate be effective?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   5. Does the candidate have a chance to win?</a:t>
            </a:r>
          </a:p>
        </p:txBody>
      </p:sp>
      <p:pic>
        <p:nvPicPr>
          <p:cNvPr id="27652" name="Picture 2" descr="http://my.barackobama.com/page/-/blog/070716_Cover.standar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90600"/>
            <a:ext cx="2667000" cy="353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4" descr="http://media-2.web.britannica.com/eb-media/64/125164-004-AB75B40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3076575"/>
            <a:ext cx="2803525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/>
              <a:t>Types of Elections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135563"/>
          </a:xfrm>
        </p:spPr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General elections: decide people who will fill positions in government. Always takes place on the first Tuesday after the first Monday of November in even years.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      - Who elected?: President every four years; all members of House and 1/3 of Senators every two years; several members of State and Local government.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Issue Elections: decide government issues other than who will take part. Can take place any time of year.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     - Initiative: voters decide to support or reject a new law.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     - Referendum: voters can decide to overturn an existing law.</a:t>
            </a:r>
          </a:p>
        </p:txBody>
      </p:sp>
      <p:pic>
        <p:nvPicPr>
          <p:cNvPr id="28676" name="Picture 2" descr="http://s3.amazonaws.com/production.mediajoint.prx.org/public/piece_images/73/287817604_384ced2e74_mediu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1295400"/>
            <a:ext cx="453707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Voter Apathy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Voter Apathy</a:t>
            </a:r>
            <a:r>
              <a:rPr lang="en-US" dirty="0"/>
              <a:t>- A perceived lack of caring among voters in an election</a:t>
            </a:r>
          </a:p>
          <a:p>
            <a:pPr marL="0" indent="0">
              <a:buNone/>
            </a:pPr>
            <a:r>
              <a:rPr lang="en-US" dirty="0"/>
              <a:t>	-Can lead to low turnout</a:t>
            </a:r>
          </a:p>
          <a:p>
            <a:pPr marL="0" indent="0">
              <a:buNone/>
            </a:pPr>
            <a:r>
              <a:rPr lang="en-US" dirty="0"/>
              <a:t>	-Turnout is MUCH higher in Presidential election 	years than in other elections when in actuality 	local elections have a bigger impact on your life</a:t>
            </a:r>
          </a:p>
          <a:p>
            <a:pPr marL="0" indent="0">
              <a:buNone/>
            </a:pPr>
            <a:r>
              <a:rPr lang="en-US" dirty="0"/>
              <a:t>	-Tends to be highest among younger voters</a:t>
            </a:r>
          </a:p>
          <a:p>
            <a:pPr marL="0" indent="0">
              <a:buNone/>
            </a:pPr>
            <a:r>
              <a:rPr lang="en-US" dirty="0"/>
              <a:t>	-Voter turnout had decreased steadily from the </a:t>
            </a:r>
          </a:p>
          <a:p>
            <a:pPr marL="0" indent="0">
              <a:buNone/>
            </a:pPr>
            <a:r>
              <a:rPr lang="en-US" dirty="0"/>
              <a:t>	1960’s before returning above 60% in 2008</a:t>
            </a:r>
          </a:p>
        </p:txBody>
      </p:sp>
    </p:spTree>
    <p:extLst>
      <p:ext uri="{BB962C8B-B14F-4D97-AF65-F5344CB8AC3E}">
        <p14:creationId xmlns:p14="http://schemas.microsoft.com/office/powerpoint/2010/main" val="295480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 Groups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Interest group:  People who share a similar point of view.</a:t>
            </a:r>
          </a:p>
          <a:p>
            <a:pPr lvl="1"/>
            <a:r>
              <a:rPr lang="en-US" dirty="0"/>
              <a:t>Strength in numbers – they use this to influence lawmakers</a:t>
            </a:r>
          </a:p>
          <a:p>
            <a:pPr lvl="1"/>
            <a:r>
              <a:rPr lang="en-US" dirty="0"/>
              <a:t>Bring issues to the public and lawmakers.</a:t>
            </a:r>
          </a:p>
          <a:p>
            <a:pPr lvl="1"/>
            <a:r>
              <a:rPr lang="en-US" dirty="0"/>
              <a:t>Support candidates who favor their goals..</a:t>
            </a:r>
          </a:p>
          <a:p>
            <a:pPr lvl="1"/>
            <a:r>
              <a:rPr lang="en-US" dirty="0"/>
              <a:t>Often </a:t>
            </a:r>
            <a:r>
              <a:rPr lang="en-US" u="sng" dirty="0"/>
              <a:t>biased</a:t>
            </a:r>
            <a:r>
              <a:rPr lang="en-US" dirty="0"/>
              <a:t> (one-sided point of view)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82555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1009650"/>
          </a:xfrm>
        </p:spPr>
        <p:txBody>
          <a:bodyPr/>
          <a:lstStyle/>
          <a:p>
            <a:r>
              <a:rPr lang="en-US" dirty="0"/>
              <a:t>Types of Interest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5010150"/>
          </a:xfrm>
        </p:spPr>
        <p:txBody>
          <a:bodyPr/>
          <a:lstStyle/>
          <a:p>
            <a:r>
              <a:rPr lang="en-US" sz="2400" dirty="0"/>
              <a:t>The most common type are economic groups—which seek some sort of monetary advantage for their members</a:t>
            </a:r>
          </a:p>
          <a:p>
            <a:pPr lvl="1"/>
            <a:r>
              <a:rPr lang="en-US" dirty="0"/>
              <a:t>Business Organizations:  Interested in trade relationships (Chambers of Commerce, American Petroleum Institute)</a:t>
            </a:r>
          </a:p>
          <a:p>
            <a:pPr lvl="1"/>
            <a:r>
              <a:rPr lang="en-US" dirty="0"/>
              <a:t>Industrial and trade:  Represent certain types of businesses.</a:t>
            </a:r>
          </a:p>
          <a:p>
            <a:pPr lvl="1"/>
            <a:r>
              <a:rPr lang="en-US" dirty="0"/>
              <a:t>Labor unions:  Interested in the rights of workers (AFL-CIO)</a:t>
            </a:r>
          </a:p>
          <a:p>
            <a:pPr lvl="1"/>
            <a:r>
              <a:rPr lang="en-US" dirty="0"/>
              <a:t>Professional associations:  for different jobs</a:t>
            </a:r>
          </a:p>
          <a:p>
            <a:r>
              <a:rPr lang="en-US" sz="2400" dirty="0"/>
              <a:t>There are groups for ethnic (NAACP), age (AARP) and gender (NOW).</a:t>
            </a:r>
          </a:p>
          <a:p>
            <a:r>
              <a:rPr lang="en-US" sz="2400" dirty="0"/>
              <a:t>There are groups that focus on specific causes (NARAL- National Abortion Rights Action League).</a:t>
            </a:r>
          </a:p>
        </p:txBody>
      </p:sp>
    </p:spTree>
    <p:extLst>
      <p:ext uri="{BB962C8B-B14F-4D97-AF65-F5344CB8AC3E}">
        <p14:creationId xmlns:p14="http://schemas.microsoft.com/office/powerpoint/2010/main" val="12559502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Lobbyists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Lobby:  Try to get government officials to support a groups goals.</a:t>
            </a:r>
          </a:p>
          <a:p>
            <a:r>
              <a:rPr lang="en-US" dirty="0"/>
              <a:t>Lobbyists are people that try and gain support and influence lawmakers.</a:t>
            </a:r>
          </a:p>
          <a:p>
            <a:r>
              <a:rPr lang="en-US" dirty="0"/>
              <a:t>Usually hired by different </a:t>
            </a:r>
            <a:r>
              <a:rPr lang="en-US"/>
              <a:t>interest groups</a:t>
            </a:r>
            <a:endParaRPr lang="en-US" dirty="0"/>
          </a:p>
          <a:p>
            <a:r>
              <a:rPr lang="en-US" dirty="0"/>
              <a:t>Spend a lot of time researching issues in order to persuade lawmakers.  They are frequently invited to speak in congressional committees.</a:t>
            </a:r>
          </a:p>
          <a:p>
            <a:r>
              <a:rPr lang="en-US" dirty="0"/>
              <a:t>They try and arouse public opinion encouraging the public to communicate with elected leaders.</a:t>
            </a:r>
          </a:p>
        </p:txBody>
      </p:sp>
    </p:spTree>
    <p:extLst>
      <p:ext uri="{BB962C8B-B14F-4D97-AF65-F5344CB8AC3E}">
        <p14:creationId xmlns:p14="http://schemas.microsoft.com/office/powerpoint/2010/main" val="354655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/>
              <a:t>Who Can Vote?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983163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In order to vote, you must be a US citizen, 18 years old, not in prison, and registered to vote.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Some convicted felons lose the right to vote forever. In NC, felons can vote when they have completed their sentences.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You can get registration materials many places including libraries, schools, and county election offices.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You can also register at the DMV when you renew your driver’s license.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/>
          </a:p>
        </p:txBody>
      </p:sp>
      <p:pic>
        <p:nvPicPr>
          <p:cNvPr id="24580" name="Picture 2" descr="http://www.jardmail.co.uk/attachments/voti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295400"/>
            <a:ext cx="4191000" cy="529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Presidential Election Process</a:t>
            </a:r>
          </a:p>
        </p:txBody>
      </p:sp>
      <p:sp>
        <p:nvSpPr>
          <p:cNvPr id="68613" name="Rectangle 5"/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4038600" cy="4922837"/>
          </a:xfrm>
        </p:spPr>
        <p:txBody>
          <a:bodyPr/>
          <a:lstStyle/>
          <a:p>
            <a:r>
              <a:rPr lang="en-US" sz="2100" dirty="0"/>
              <a:t>1. </a:t>
            </a:r>
            <a:r>
              <a:rPr lang="en-US" sz="2400" dirty="0"/>
              <a:t>Debates/Campaign</a:t>
            </a:r>
            <a:endParaRPr lang="en-US" sz="2100" dirty="0"/>
          </a:p>
          <a:p>
            <a:r>
              <a:rPr lang="en-US" sz="2100" dirty="0"/>
              <a:t>2. Primary elections:  Registered voters choose the candidate.</a:t>
            </a:r>
          </a:p>
          <a:p>
            <a:pPr lvl="1"/>
            <a:r>
              <a:rPr lang="en-US" sz="2000" dirty="0"/>
              <a:t>Caucus:  Meeting of party members to decide candidates (sometimes done instead of a primary election)</a:t>
            </a:r>
            <a:endParaRPr lang="en-US" sz="1900" dirty="0"/>
          </a:p>
          <a:p>
            <a:pPr lvl="1"/>
            <a:r>
              <a:rPr lang="en-US" sz="2100" dirty="0"/>
              <a:t>Open:  Party membership not required to vote.</a:t>
            </a:r>
          </a:p>
          <a:p>
            <a:pPr lvl="1"/>
            <a:r>
              <a:rPr lang="en-US" sz="2100" dirty="0"/>
              <a:t>Closed:  Only registered party members may vote.</a:t>
            </a:r>
          </a:p>
        </p:txBody>
      </p:sp>
      <p:pic>
        <p:nvPicPr>
          <p:cNvPr id="68616" name="Picture 8" descr="republican-deba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981200"/>
            <a:ext cx="4343400" cy="34782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/>
              <a:t>Presidential Election Process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89437"/>
          </a:xfrm>
        </p:spPr>
        <p:txBody>
          <a:bodyPr/>
          <a:lstStyle/>
          <a:p>
            <a:r>
              <a:rPr lang="en-US" dirty="0"/>
              <a:t>3. The candidate for each party is announced at the National Convention.</a:t>
            </a:r>
          </a:p>
          <a:p>
            <a:pPr lvl="1"/>
            <a:r>
              <a:rPr lang="en-US" dirty="0"/>
              <a:t>States choose delegates to attend the convention according to population.</a:t>
            </a:r>
          </a:p>
          <a:p>
            <a:pPr lvl="1"/>
            <a:r>
              <a:rPr lang="en-US" dirty="0"/>
              <a:t>Each state has a different method for allocating delegates</a:t>
            </a:r>
          </a:p>
          <a:p>
            <a:pPr lvl="2"/>
            <a:r>
              <a:rPr lang="en-US" dirty="0"/>
              <a:t>Proportional, winner take all, must get at least 15% in a district to get any delegates, etc…</a:t>
            </a:r>
          </a:p>
          <a:p>
            <a:pPr lvl="1"/>
            <a:r>
              <a:rPr lang="en-US" dirty="0"/>
              <a:t>The chosen candidate chooses a running mate for VP.  (Ticket)</a:t>
            </a:r>
          </a:p>
          <a:p>
            <a:r>
              <a:rPr lang="en-US" dirty="0"/>
              <a:t>3 ½. More campaigning and debates!</a:t>
            </a:r>
          </a:p>
          <a:p>
            <a:r>
              <a:rPr lang="en-US" dirty="0"/>
              <a:t>4. General Election – people vote</a:t>
            </a:r>
          </a:p>
          <a:p>
            <a:r>
              <a:rPr lang="en-US" dirty="0"/>
              <a:t>5. Electoral College vote</a:t>
            </a:r>
          </a:p>
        </p:txBody>
      </p:sp>
    </p:spTree>
    <p:extLst>
      <p:ext uri="{BB962C8B-B14F-4D97-AF65-F5344CB8AC3E}">
        <p14:creationId xmlns:p14="http://schemas.microsoft.com/office/powerpoint/2010/main" val="2210692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Political Campaigns and Propaganda</a:t>
            </a:r>
          </a:p>
        </p:txBody>
      </p:sp>
    </p:spTree>
    <p:extLst>
      <p:ext uri="{BB962C8B-B14F-4D97-AF65-F5344CB8AC3E}">
        <p14:creationId xmlns:p14="http://schemas.microsoft.com/office/powerpoint/2010/main" val="724565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 lIns="0" rIns="0" bIns="0" anchor="b"/>
          <a:lstStyle/>
          <a:p>
            <a:pPr algn="l" eaLnBrk="1" hangingPunct="1"/>
            <a:r>
              <a:rPr lang="en-US">
                <a:latin typeface="Garamond" charset="0"/>
              </a:rPr>
              <a:t>Campaigns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6019800" y="152400"/>
            <a:ext cx="3124200" cy="6477000"/>
          </a:xfrm>
        </p:spPr>
        <p:txBody>
          <a:bodyPr>
            <a:normAutofit/>
          </a:bodyPr>
          <a:lstStyle/>
          <a:p>
            <a:pPr marL="273050" indent="-273050" eaLnBrk="1" hangingPunct="1">
              <a:lnSpc>
                <a:spcPct val="80000"/>
              </a:lnSpc>
            </a:pPr>
            <a:endParaRPr lang="en-US" sz="2400" dirty="0">
              <a:latin typeface="Garamond" charset="0"/>
            </a:endParaRPr>
          </a:p>
          <a:p>
            <a:pPr marL="273050" indent="-273050" eaLnBrk="1" hangingPunct="1">
              <a:lnSpc>
                <a:spcPct val="80000"/>
              </a:lnSpc>
            </a:pPr>
            <a:endParaRPr lang="en-US" sz="2400" dirty="0">
              <a:latin typeface="Garamond" charset="0"/>
            </a:endParaRPr>
          </a:p>
          <a:p>
            <a:pPr marL="273050" indent="-273050" eaLnBrk="1" hangingPunct="1">
              <a:lnSpc>
                <a:spcPct val="80000"/>
              </a:lnSpc>
            </a:pPr>
            <a:r>
              <a:rPr lang="en-US" sz="2400" dirty="0">
                <a:latin typeface="Garamond" charset="0"/>
              </a:rPr>
              <a:t>Over $4 billion are spent every four years on political campaigns.</a:t>
            </a:r>
          </a:p>
          <a:p>
            <a:pPr marL="273050" indent="-273050" eaLnBrk="1" hangingPunct="1">
              <a:lnSpc>
                <a:spcPct val="80000"/>
              </a:lnSpc>
            </a:pPr>
            <a:r>
              <a:rPr lang="en-US" sz="2400" dirty="0">
                <a:latin typeface="Garamond" charset="0"/>
              </a:rPr>
              <a:t>Canvassing: people go door to door to promote a candidate </a:t>
            </a:r>
          </a:p>
          <a:p>
            <a:pPr marL="273050" indent="-273050" eaLnBrk="1" hangingPunct="1">
              <a:lnSpc>
                <a:spcPct val="80000"/>
              </a:lnSpc>
            </a:pPr>
            <a:r>
              <a:rPr lang="en-US" sz="2400" dirty="0">
                <a:latin typeface="Garamond" charset="0"/>
              </a:rPr>
              <a:t>Endorsements: celebrities and public officials publicly support a candidate.</a:t>
            </a:r>
          </a:p>
          <a:p>
            <a:pPr marL="273050" indent="-273050" eaLnBrk="1" hangingPunct="1">
              <a:lnSpc>
                <a:spcPct val="80000"/>
              </a:lnSpc>
            </a:pPr>
            <a:r>
              <a:rPr lang="en-US" sz="2400" dirty="0">
                <a:latin typeface="Garamond" charset="0"/>
              </a:rPr>
              <a:t>Advertising and Image Molding: candidates use many techniques to convince potential voters of what type of person they are.</a:t>
            </a:r>
          </a:p>
          <a:p>
            <a:pPr marL="273050" indent="-273050" eaLnBrk="1" hangingPunct="1">
              <a:lnSpc>
                <a:spcPct val="80000"/>
              </a:lnSpc>
            </a:pPr>
            <a:endParaRPr lang="en-US" sz="2400" dirty="0">
              <a:latin typeface="Garamond" charset="0"/>
            </a:endParaRPr>
          </a:p>
        </p:txBody>
      </p:sp>
      <p:pic>
        <p:nvPicPr>
          <p:cNvPr id="15364" name="Picture 2" descr="http://img.timeinc.net/time/photoessays/2007/jfk_campaign/jfk_campaign_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599281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8862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Financing Campaigns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Political Action Committees (PACs):  Fund raising organizations.</a:t>
            </a:r>
          </a:p>
          <a:p>
            <a:r>
              <a:rPr lang="en-US" dirty="0"/>
              <a:t>Presidential Election Campaign Fund:  Tax payers check a box on tax forms.</a:t>
            </a:r>
          </a:p>
          <a:p>
            <a:r>
              <a:rPr lang="en-US" dirty="0"/>
              <a:t>Political parties hold elaborate dinners to raise money.</a:t>
            </a:r>
          </a:p>
          <a:p>
            <a:r>
              <a:rPr lang="en-US" dirty="0"/>
              <a:t>Individual donors contribute money.</a:t>
            </a:r>
          </a:p>
        </p:txBody>
      </p:sp>
    </p:spTree>
    <p:extLst>
      <p:ext uri="{BB962C8B-B14F-4D97-AF65-F5344CB8AC3E}">
        <p14:creationId xmlns:p14="http://schemas.microsoft.com/office/powerpoint/2010/main" val="4167118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533400" y="-304800"/>
            <a:ext cx="8229600" cy="1143000"/>
          </a:xfrm>
        </p:spPr>
        <p:txBody>
          <a:bodyPr lIns="0" rIns="0" bIns="0" anchor="b"/>
          <a:lstStyle/>
          <a:p>
            <a:pPr eaLnBrk="1" hangingPunct="1"/>
            <a:r>
              <a:rPr lang="en-US">
                <a:latin typeface="Garamond" charset="0"/>
              </a:rPr>
              <a:t>Presidential Campaign Posters</a:t>
            </a:r>
          </a:p>
        </p:txBody>
      </p:sp>
      <p:pic>
        <p:nvPicPr>
          <p:cNvPr id="17411" name="Picture 4" descr="http://rlv.zcache.com/kennedy_campaign_poster-p228797355723879951t5ta_4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838200"/>
            <a:ext cx="35052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6" descr="http://media-2.web.britannica.com/eb-media/20/78320-004-FEDF0D4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2452688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8" descr="http://noveltyknees.files.wordpress.com/2008/11/shepard_fairey_obam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838200"/>
            <a:ext cx="233362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0" descr="http://www.posters57.com/images/categories/1980___regan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990600"/>
            <a:ext cx="2357437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12" descr="http://politicalparade.com/catalog/images/IKE120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1148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14" descr="http://www.photoshophow.com/wp-content/uploads/2008/08/mccain-campaign-poster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29075"/>
            <a:ext cx="2124075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16" descr="http://mysite.verizon.net/alankh/akhblog/TerminateDavis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206875"/>
            <a:ext cx="2651125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0750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Propaganda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Information and ideas deliberately spread in order to affect people</a:t>
            </a:r>
            <a:r>
              <a:rPr lang="ja-JP" altLang="en-US">
                <a:latin typeface="Garamond" charset="0"/>
              </a:rPr>
              <a:t>’</a:t>
            </a:r>
            <a:r>
              <a:rPr lang="en-US">
                <a:latin typeface="Garamond" charset="0"/>
              </a:rPr>
              <a:t>s opinion of a person, group, or issue.</a:t>
            </a:r>
          </a:p>
          <a:p>
            <a:pPr eaLnBrk="1" hangingPunct="1"/>
            <a:r>
              <a:rPr lang="en-US">
                <a:latin typeface="Garamond" charset="0"/>
              </a:rPr>
              <a:t>Types: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Garamond" charset="0"/>
              </a:rPr>
              <a:t>	- Print: Posters, magazines, mailings, etc.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Garamond" charset="0"/>
              </a:rPr>
              <a:t>	- Radio: Audio only ads played on the radio.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Garamond" charset="0"/>
              </a:rPr>
              <a:t>	- Video: commercials and other informational  	programs played on TV or the Internet.</a:t>
            </a:r>
          </a:p>
        </p:txBody>
      </p:sp>
    </p:spTree>
    <p:extLst>
      <p:ext uri="{BB962C8B-B14F-4D97-AF65-F5344CB8AC3E}">
        <p14:creationId xmlns:p14="http://schemas.microsoft.com/office/powerpoint/2010/main" val="37920353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49820</TotalTime>
  <Words>1075</Words>
  <Application>Microsoft Macintosh PowerPoint</Application>
  <PresentationFormat>On-screen Show (4:3)</PresentationFormat>
  <Paragraphs>106</Paragraphs>
  <Slides>19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HGP明朝E</vt:lpstr>
      <vt:lpstr>ＭＳ Ｐゴシック</vt:lpstr>
      <vt:lpstr>Arial</vt:lpstr>
      <vt:lpstr>Calibri</vt:lpstr>
      <vt:lpstr>Constantia</vt:lpstr>
      <vt:lpstr>Garamond</vt:lpstr>
      <vt:lpstr>Wingdings</vt:lpstr>
      <vt:lpstr>Wingdings 2</vt:lpstr>
      <vt:lpstr>Flow</vt:lpstr>
      <vt:lpstr>Elections</vt:lpstr>
      <vt:lpstr>Who Can Vote?</vt:lpstr>
      <vt:lpstr>Presidential Election Process</vt:lpstr>
      <vt:lpstr>Presidential Election Process</vt:lpstr>
      <vt:lpstr>Political Campaigns and Propaganda</vt:lpstr>
      <vt:lpstr>Campaigns</vt:lpstr>
      <vt:lpstr>Financing Campaigns</vt:lpstr>
      <vt:lpstr>Presidential Campaign Posters</vt:lpstr>
      <vt:lpstr>Propaganda</vt:lpstr>
      <vt:lpstr>Propaganda Techniques</vt:lpstr>
      <vt:lpstr>More Techniques</vt:lpstr>
      <vt:lpstr>Voting Process</vt:lpstr>
      <vt:lpstr>Process continued…</vt:lpstr>
      <vt:lpstr>Who to Vote For?</vt:lpstr>
      <vt:lpstr>Types of Elections</vt:lpstr>
      <vt:lpstr>Voter Apathy</vt:lpstr>
      <vt:lpstr>Interest Groups</vt:lpstr>
      <vt:lpstr>Types of Interest Groups</vt:lpstr>
      <vt:lpstr>Lobbyists</vt:lpstr>
    </vt:vector>
  </TitlesOfParts>
  <Company>Wake County Schools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Parties and Politics</dc:title>
  <dc:creator>WCPSS</dc:creator>
  <cp:lastModifiedBy>Microsoft Office User</cp:lastModifiedBy>
  <cp:revision>69</cp:revision>
  <dcterms:created xsi:type="dcterms:W3CDTF">2011-10-31T01:38:17Z</dcterms:created>
  <dcterms:modified xsi:type="dcterms:W3CDTF">2019-10-07T03:48:25Z</dcterms:modified>
</cp:coreProperties>
</file>