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88" r:id="rId2"/>
    <p:sldId id="256" r:id="rId3"/>
    <p:sldId id="257" r:id="rId4"/>
    <p:sldId id="258" r:id="rId5"/>
    <p:sldId id="259" r:id="rId6"/>
    <p:sldId id="260" r:id="rId7"/>
    <p:sldId id="262" r:id="rId8"/>
    <p:sldId id="263" r:id="rId9"/>
    <p:sldId id="261" r:id="rId10"/>
    <p:sldId id="264" r:id="rId11"/>
    <p:sldId id="265" r:id="rId12"/>
    <p:sldId id="266" r:id="rId13"/>
    <p:sldId id="267" r:id="rId14"/>
    <p:sldId id="268" r:id="rId15"/>
    <p:sldId id="269" r:id="rId16"/>
    <p:sldId id="270" r:id="rId17"/>
    <p:sldId id="271" r:id="rId18"/>
    <p:sldId id="273" r:id="rId19"/>
    <p:sldId id="274" r:id="rId20"/>
    <p:sldId id="272"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45"/>
    <p:restoredTop sz="93023"/>
  </p:normalViewPr>
  <p:slideViewPr>
    <p:cSldViewPr>
      <p:cViewPr varScale="1">
        <p:scale>
          <a:sx n="59" d="100"/>
          <a:sy n="59" d="100"/>
        </p:scale>
        <p:origin x="2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Econ%20Unit%202-%20Demand%20(Compatibility%20Mode)"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sz="2400" baseline="0" dirty="0" smtClean="0"/>
              <a:t>                </a:t>
            </a:r>
            <a:r>
              <a:rPr lang="en-US" sz="2400" dirty="0" smtClean="0"/>
              <a:t>Demand </a:t>
            </a:r>
            <a:r>
              <a:rPr lang="en-US" sz="2400" dirty="0"/>
              <a:t>for </a:t>
            </a:r>
            <a:r>
              <a:rPr lang="en-US" sz="2400" dirty="0" err="1"/>
              <a:t>Frosties</a:t>
            </a:r>
            <a:endParaRPr lang="en-US" sz="2400" dirty="0"/>
          </a:p>
        </c:rich>
      </c:tx>
      <c:layout>
        <c:manualLayout>
          <c:xMode val="edge"/>
          <c:yMode val="edge"/>
          <c:x val="0.172413793103449"/>
          <c:y val="0.0150943396226415"/>
        </c:manualLayout>
      </c:layout>
      <c:overlay val="0"/>
      <c:spPr>
        <a:noFill/>
        <a:ln w="25400">
          <a:noFill/>
        </a:ln>
      </c:spPr>
    </c:title>
    <c:autoTitleDeleted val="0"/>
    <c:plotArea>
      <c:layout>
        <c:manualLayout>
          <c:layoutTarget val="inner"/>
          <c:xMode val="edge"/>
          <c:yMode val="edge"/>
          <c:x val="0.172413793103449"/>
          <c:y val="0.230188679245283"/>
          <c:w val="0.549071618037136"/>
          <c:h val="0.532075471698115"/>
        </c:manualLayout>
      </c:layout>
      <c:scatterChart>
        <c:scatterStyle val="smoothMarker"/>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'[Chart in Econ Unit 2- Demand (Compatibility Mode)]Sheet1'!$B$1:$B$5</c:f>
              <c:numCache>
                <c:formatCode>General</c:formatCode>
                <c:ptCount val="5"/>
                <c:pt idx="0">
                  <c:v>4.0</c:v>
                </c:pt>
                <c:pt idx="1">
                  <c:v>8.0</c:v>
                </c:pt>
                <c:pt idx="2">
                  <c:v>13.0</c:v>
                </c:pt>
                <c:pt idx="3">
                  <c:v>19.0</c:v>
                </c:pt>
                <c:pt idx="4">
                  <c:v>25.0</c:v>
                </c:pt>
              </c:numCache>
            </c:numRef>
          </c:xVal>
          <c:yVal>
            <c:numRef>
              <c:f>'[Chart in Econ Unit 2- Demand (Compatibility Mode)]Sheet1'!$A$1:$A$5</c:f>
              <c:numCache>
                <c:formatCode>General</c:formatCode>
                <c:ptCount val="5"/>
                <c:pt idx="0">
                  <c:v>2.0</c:v>
                </c:pt>
                <c:pt idx="1">
                  <c:v>1.5</c:v>
                </c:pt>
                <c:pt idx="2">
                  <c:v>1.0</c:v>
                </c:pt>
                <c:pt idx="3">
                  <c:v>0.5</c:v>
                </c:pt>
                <c:pt idx="4">
                  <c:v>0.25</c:v>
                </c:pt>
              </c:numCache>
            </c:numRef>
          </c:yVal>
          <c:smooth val="1"/>
        </c:ser>
        <c:dLbls>
          <c:showLegendKey val="0"/>
          <c:showVal val="0"/>
          <c:showCatName val="0"/>
          <c:showSerName val="0"/>
          <c:showPercent val="0"/>
          <c:showBubbleSize val="0"/>
        </c:dLbls>
        <c:axId val="-1149616752"/>
        <c:axId val="-1134912624"/>
      </c:scatterChart>
      <c:valAx>
        <c:axId val="-1149616752"/>
        <c:scaling>
          <c:orientation val="minMax"/>
        </c:scaling>
        <c:delete val="0"/>
        <c:axPos val="b"/>
        <c:title>
          <c:tx>
            <c:rich>
              <a:bodyPr/>
              <a:lstStyle/>
              <a:p>
                <a:pPr>
                  <a:defRPr sz="1800" b="1" i="0" u="none" strike="noStrike" baseline="0">
                    <a:solidFill>
                      <a:srgbClr val="000000"/>
                    </a:solidFill>
                    <a:latin typeface="Arial"/>
                    <a:ea typeface="Arial"/>
                    <a:cs typeface="Arial"/>
                  </a:defRPr>
                </a:pPr>
                <a:r>
                  <a:rPr lang="en-US" sz="1800"/>
                  <a:t>Quantity of Frosties</a:t>
                </a:r>
              </a:p>
            </c:rich>
          </c:tx>
          <c:layout>
            <c:manualLayout>
              <c:xMode val="edge"/>
              <c:yMode val="edge"/>
              <c:x val="0.275862068965518"/>
              <c:y val="0.8754716981132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134912624"/>
        <c:crosses val="autoZero"/>
        <c:crossBetween val="midCat"/>
      </c:valAx>
      <c:valAx>
        <c:axId val="-1134912624"/>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a:t>Price of Frosty</a:t>
                </a:r>
              </a:p>
            </c:rich>
          </c:tx>
          <c:layout>
            <c:manualLayout>
              <c:xMode val="edge"/>
              <c:yMode val="edge"/>
              <c:x val="0.0291777188328912"/>
              <c:y val="0.31320754716981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149616752"/>
        <c:crosses val="autoZero"/>
        <c:crossBetween val="midCat"/>
      </c:valAx>
      <c:spPr>
        <a:solidFill>
          <a:srgbClr val="C0C0C0"/>
        </a:solidFill>
        <a:ln w="12700">
          <a:solidFill>
            <a:srgbClr val="808080"/>
          </a:solidFill>
          <a:prstDash val="solid"/>
        </a:ln>
      </c:spPr>
    </c:plotArea>
    <c:legend>
      <c:legendPos val="r"/>
      <c:legendEntry>
        <c:idx val="0"/>
        <c:txPr>
          <a:bodyPr/>
          <a:lstStyle/>
          <a:p>
            <a:pPr>
              <a:defRPr sz="1200" b="0" i="0" u="none" strike="noStrike" baseline="0">
                <a:solidFill>
                  <a:srgbClr val="000000"/>
                </a:solidFill>
                <a:latin typeface="Arial"/>
                <a:ea typeface="Arial"/>
                <a:cs typeface="Arial"/>
              </a:defRPr>
            </a:pPr>
            <a:endParaRPr lang="en-US"/>
          </a:p>
        </c:txPr>
      </c:legendEntry>
      <c:layout>
        <c:manualLayout>
          <c:xMode val="edge"/>
          <c:yMode val="edge"/>
          <c:x val="0.769230769230769"/>
          <c:y val="0.452830188679246"/>
          <c:w val="0.220159151193634"/>
          <c:h val="0.0830188679245283"/>
        </c:manualLayout>
      </c:layout>
      <c:overlay val="0"/>
      <c:spPr>
        <a:solidFill>
          <a:srgbClr val="FFFFFF"/>
        </a:solidFill>
        <a:ln w="3175">
          <a:solidFill>
            <a:srgbClr val="000000"/>
          </a:solidFill>
          <a:prstDash val="solid"/>
        </a:ln>
      </c:spPr>
      <c:txPr>
        <a:bodyPr/>
        <a:lstStyle/>
        <a:p>
          <a:pPr>
            <a:defRPr sz="89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01BD05F-C4D9-4904-9A8B-417D36274681}" type="datetimeFigureOut">
              <a:rPr lang="en-US" smtClean="0"/>
              <a:t>5/7/17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0444C1-7EA1-40B4-8C5A-2AF3FF1C1AB3}" type="slidenum">
              <a:rPr lang="en-US" smtClean="0"/>
              <a:t>‹#›</a:t>
            </a:fld>
            <a:endParaRPr lang="en-US"/>
          </a:p>
        </p:txBody>
      </p:sp>
    </p:spTree>
    <p:extLst>
      <p:ext uri="{BB962C8B-B14F-4D97-AF65-F5344CB8AC3E}">
        <p14:creationId xmlns:p14="http://schemas.microsoft.com/office/powerpoint/2010/main" val="395755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49283CFB-53CD-4D40-861B-1F30F6713794}" type="datetimeFigureOut">
              <a:rPr lang="en-US"/>
              <a:pPr>
                <a:defRPr/>
              </a:pPr>
              <a:t>5/7/17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08C182B-090A-4D9B-A18B-86D10D155501}" type="slidenum">
              <a:rPr lang="en-US"/>
              <a:pPr>
                <a:defRPr/>
              </a:pPr>
              <a:t>‹#›</a:t>
            </a:fld>
            <a:endParaRPr lang="en-US"/>
          </a:p>
        </p:txBody>
      </p:sp>
    </p:spTree>
    <p:extLst>
      <p:ext uri="{BB962C8B-B14F-4D97-AF65-F5344CB8AC3E}">
        <p14:creationId xmlns:p14="http://schemas.microsoft.com/office/powerpoint/2010/main" val="2522723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4307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647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0472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9347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6428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1788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B45A9-C748-4664-BBC9-7455C0889DB7}" type="slidenum">
              <a:rPr lang="en-US"/>
              <a:pPr fontAlgn="base">
                <a:spcBef>
                  <a:spcPct val="0"/>
                </a:spcBef>
                <a:spcAft>
                  <a:spcPct val="0"/>
                </a:spcAft>
              </a:pPr>
              <a:t>16</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86571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22092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4C424D-630B-49D8-A24A-3FD82CC9ED0F}" type="slidenum">
              <a:rPr lang="en-US"/>
              <a:pPr fontAlgn="base">
                <a:spcBef>
                  <a:spcPct val="0"/>
                </a:spcBef>
                <a:spcAft>
                  <a:spcPct val="0"/>
                </a:spcAft>
              </a:pPr>
              <a:t>18</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38763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771E0A-F814-4246-9A17-14328B97AEED}" type="slidenum">
              <a:rPr lang="en-US"/>
              <a:pPr fontAlgn="base">
                <a:spcBef>
                  <a:spcPct val="0"/>
                </a:spcBef>
                <a:spcAft>
                  <a:spcPct val="0"/>
                </a:spcAft>
              </a:pPr>
              <a:t>19</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12580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904F5-BACF-49C4-9194-AF5DCEC854B9}" type="slidenum">
              <a:rPr lang="en-US"/>
              <a:pPr fontAlgn="base">
                <a:spcBef>
                  <a:spcPct val="0"/>
                </a:spcBef>
                <a:spcAft>
                  <a:spcPct val="0"/>
                </a:spcAft>
              </a:pPr>
              <a:t>20</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9774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4764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3603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63345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7783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70581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0320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46263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265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72998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6496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2669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5223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38665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0685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3831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5895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6440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12411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5505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0903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2092D1E-1421-44F6-AA8B-1344B6BA5CAC}" type="datetimeFigureOut">
              <a:rPr lang="en-US"/>
              <a:pPr>
                <a:defRPr/>
              </a:pPr>
              <a:t>5/7/17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C6AD719-C48D-4A31-8289-89142305EC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2764DF-F785-4BE9-90F6-40F55E4B5619}" type="datetimeFigureOut">
              <a:rPr lang="en-US"/>
              <a:pPr>
                <a:defRPr/>
              </a:pPr>
              <a:t>5/7/17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4BC76C-EE00-4B08-BF8D-77A6024DFA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FA1ECB-CF66-4951-888B-D2F6EE022651}" type="datetimeFigureOut">
              <a:rPr lang="en-US"/>
              <a:pPr>
                <a:defRPr/>
              </a:pPr>
              <a:t>5/7/17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BB957E-7EDC-4126-A66A-2A44C3E078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50935536-58D3-40C7-B440-1113A117C69F}" type="slidenum">
              <a:rPr lang="en-US"/>
              <a:pPr>
                <a:defRPr/>
              </a:pPr>
              <a:t>‹#›</a:t>
            </a:fld>
            <a:endParaRPr lang="en-U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normAutofit/>
          </a:bodyPr>
          <a:lstStyle/>
          <a:p>
            <a:pPr lvl="0"/>
            <a:endParaRPr lang="en-US" noProof="0"/>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624DC64C-C7D2-44C8-A7E1-1767CBDAB6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2B549D-F3F8-4A3F-9C62-303D184DEBC7}" type="datetimeFigureOut">
              <a:rPr lang="en-US"/>
              <a:pPr>
                <a:defRPr/>
              </a:pPr>
              <a:t>5/7/17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B0D906-4E22-455F-843C-0F92B50A9B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D3BAAF-AE2C-4818-9E1E-5239752AC72A}" type="datetimeFigureOut">
              <a:rPr lang="en-US"/>
              <a:pPr>
                <a:defRPr/>
              </a:pPr>
              <a:t>5/7/17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E88A60-46A3-4F3E-83EF-F7C3F65786D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7095351-5094-4E08-A442-07B829D61FE5}" type="datetimeFigureOut">
              <a:rPr lang="en-US"/>
              <a:pPr>
                <a:defRPr/>
              </a:pPr>
              <a:t>5/7/17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66D5034-6C9D-4F79-B96F-1D7AF92D61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0B35581-FA82-4B13-A1D8-C7F01604A650}" type="datetimeFigureOut">
              <a:rPr lang="en-US"/>
              <a:pPr>
                <a:defRPr/>
              </a:pPr>
              <a:t>5/7/17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D4C6334-8196-48D9-B970-94863E2233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F3658A6-59C9-4380-A52E-1374379B0F97}" type="datetimeFigureOut">
              <a:rPr lang="en-US"/>
              <a:pPr>
                <a:defRPr/>
              </a:pPr>
              <a:t>5/7/17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764AC2F-4C71-4020-8F1C-FB19EA506F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0718B79-7F03-4F90-85BB-4933F4B70D51}" type="datetimeFigureOut">
              <a:rPr lang="en-US"/>
              <a:pPr>
                <a:defRPr/>
              </a:pPr>
              <a:t>5/7/17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78D7307-6216-4EC9-845D-F3565B25F9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C3B519F-BD80-40E9-A393-CD74082B1709}" type="datetimeFigureOut">
              <a:rPr lang="en-US"/>
              <a:pPr>
                <a:defRPr/>
              </a:pPr>
              <a:t>5/7/17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BC6308A-D349-4CA2-95B0-F833CD427B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2C12AB3-AB97-47C4-A5D8-043EDAF426BD}" type="datetimeFigureOut">
              <a:rPr lang="en-US"/>
              <a:pPr>
                <a:defRPr/>
              </a:pPr>
              <a:t>5/7/17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F1EA0AC-22C3-4E86-BB89-850C526440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403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403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3B9E07B-4F39-440D-A62B-2A6815EFFB67}" type="datetimeFigureOut">
              <a:rPr lang="en-US"/>
              <a:pPr>
                <a:defRPr/>
              </a:pPr>
              <a:t>5/7/17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E5FCA97-5C89-43F9-AE3C-6DEBC15F734E}" type="slidenum">
              <a:rPr lang="en-US"/>
              <a:pPr>
                <a:defRPr/>
              </a:pPr>
              <a:t>‹#›</a:t>
            </a:fld>
            <a:endParaRPr lang="en-US"/>
          </a:p>
        </p:txBody>
      </p:sp>
      <p:grpSp>
        <p:nvGrpSpPr>
          <p:cNvPr id="4404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2" r:id="rId4"/>
    <p:sldLayoutId id="2147483671" r:id="rId5"/>
    <p:sldLayoutId id="2147483670" r:id="rId6"/>
    <p:sldLayoutId id="2147483669" r:id="rId7"/>
    <p:sldLayoutId id="2147483668" r:id="rId8"/>
    <p:sldLayoutId id="2147483676" r:id="rId9"/>
    <p:sldLayoutId id="2147483667" r:id="rId10"/>
    <p:sldLayoutId id="2147483666" r:id="rId11"/>
    <p:sldLayoutId id="2147483677" r:id="rId12"/>
    <p:sldLayoutId id="2147483678"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Warm Up</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t>Define and give an example of the following terms:</a:t>
            </a:r>
          </a:p>
          <a:p>
            <a:pPr marL="366713" lvl="1" indent="0">
              <a:buNone/>
            </a:pPr>
            <a:r>
              <a:rPr lang="en-US" dirty="0" smtClean="0"/>
              <a:t>-</a:t>
            </a:r>
            <a:r>
              <a:rPr lang="en-US" dirty="0"/>
              <a:t>Command Economy</a:t>
            </a:r>
          </a:p>
          <a:p>
            <a:pPr marL="366713" lvl="1" indent="0">
              <a:buNone/>
            </a:pPr>
            <a:r>
              <a:rPr lang="en-US" dirty="0"/>
              <a:t>-Market Economy</a:t>
            </a:r>
          </a:p>
          <a:p>
            <a:pPr marL="366713" lvl="1" indent="0">
              <a:buNone/>
            </a:pPr>
            <a:r>
              <a:rPr lang="en-US" dirty="0"/>
              <a:t>-Mixed </a:t>
            </a:r>
            <a:r>
              <a:rPr lang="en-US" dirty="0" smtClean="0"/>
              <a:t>Economy</a:t>
            </a:r>
          </a:p>
          <a:p>
            <a:pPr marL="366713" lvl="1" indent="0">
              <a:buNone/>
            </a:pPr>
            <a:endParaRPr lang="en-US" dirty="0"/>
          </a:p>
          <a:p>
            <a:pPr marL="514350" indent="-514350">
              <a:buAutoNum type="arabicParenR"/>
            </a:pPr>
            <a:r>
              <a:rPr lang="en-US" dirty="0" smtClean="0"/>
              <a:t>What are similarities and differences between socialism and communism? How do these two differ from capitalism?</a:t>
            </a:r>
          </a:p>
          <a:p>
            <a:pPr marL="514350" indent="-514350">
              <a:buAutoNum type="arabicParenR"/>
            </a:pPr>
            <a:endParaRPr lang="en-US" dirty="0" smtClean="0"/>
          </a:p>
        </p:txBody>
      </p:sp>
    </p:spTree>
    <p:extLst>
      <p:ext uri="{BB962C8B-B14F-4D97-AF65-F5344CB8AC3E}">
        <p14:creationId xmlns:p14="http://schemas.microsoft.com/office/powerpoint/2010/main" val="1945147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914400"/>
          </a:xfrm>
        </p:spPr>
        <p:txBody>
          <a:bodyPr/>
          <a:lstStyle/>
          <a:p>
            <a:r>
              <a:rPr lang="en-US" smtClean="0"/>
              <a:t>Changes in Demand</a:t>
            </a:r>
          </a:p>
        </p:txBody>
      </p:sp>
      <p:sp>
        <p:nvSpPr>
          <p:cNvPr id="3" name="Content Placeholder 2"/>
          <p:cNvSpPr>
            <a:spLocks noGrp="1"/>
          </p:cNvSpPr>
          <p:nvPr>
            <p:ph idx="1"/>
          </p:nvPr>
        </p:nvSpPr>
        <p:spPr>
          <a:xfrm>
            <a:off x="228600" y="914400"/>
            <a:ext cx="8686800" cy="59436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When consumers decide to buy more or less of an item at all possible prices we experience a change in demand.  If demand increases, the demand curve shifts right.  If demand decreases, the demand curve shifts left.</a:t>
            </a:r>
          </a:p>
          <a:p>
            <a:pPr marL="274320" indent="-274320" fontAlgn="auto">
              <a:spcAft>
                <a:spcPts val="0"/>
              </a:spcAft>
              <a:buClr>
                <a:schemeClr val="accent3"/>
              </a:buClr>
              <a:buFont typeface="Wingdings 2"/>
              <a:buChar char=""/>
              <a:defRPr/>
            </a:pPr>
            <a:r>
              <a:rPr lang="en-US" b="1" dirty="0" smtClean="0"/>
              <a:t>6 things can cause demand to change</a:t>
            </a:r>
            <a:r>
              <a:rPr lang="en-US" dirty="0" smtClean="0"/>
              <a:t>:</a:t>
            </a:r>
          </a:p>
          <a:p>
            <a:pPr marL="274320" indent="-274320" fontAlgn="auto">
              <a:spcAft>
                <a:spcPts val="0"/>
              </a:spcAft>
              <a:buClr>
                <a:schemeClr val="accent3"/>
              </a:buClr>
              <a:buFont typeface="Wingdings 2"/>
              <a:buNone/>
              <a:defRPr/>
            </a:pPr>
            <a:r>
              <a:rPr lang="en-US" dirty="0" smtClean="0"/>
              <a:t>      1. Change in income of consumers</a:t>
            </a:r>
          </a:p>
          <a:p>
            <a:pPr marL="274320" indent="-274320" fontAlgn="auto">
              <a:spcAft>
                <a:spcPts val="0"/>
              </a:spcAft>
              <a:buClr>
                <a:schemeClr val="accent3"/>
              </a:buClr>
              <a:buFont typeface="Wingdings 2"/>
              <a:buNone/>
              <a:defRPr/>
            </a:pPr>
            <a:r>
              <a:rPr lang="en-US" dirty="0" smtClean="0"/>
              <a:t>      2. Change in population</a:t>
            </a:r>
          </a:p>
          <a:p>
            <a:pPr marL="274320" indent="-274320" fontAlgn="auto">
              <a:spcAft>
                <a:spcPts val="0"/>
              </a:spcAft>
              <a:buClr>
                <a:schemeClr val="accent3"/>
              </a:buClr>
              <a:buFont typeface="Wingdings 2"/>
              <a:buNone/>
              <a:defRPr/>
            </a:pPr>
            <a:r>
              <a:rPr lang="en-US" dirty="0" smtClean="0"/>
              <a:t>      3. Change in attitudes and tastes of consumers</a:t>
            </a:r>
          </a:p>
          <a:p>
            <a:pPr marL="274320" indent="-274320" fontAlgn="auto">
              <a:spcAft>
                <a:spcPts val="0"/>
              </a:spcAft>
              <a:buClr>
                <a:schemeClr val="accent3"/>
              </a:buClr>
              <a:buFont typeface="Wingdings 2"/>
              <a:buNone/>
              <a:defRPr/>
            </a:pPr>
            <a:r>
              <a:rPr lang="en-US" dirty="0" smtClean="0"/>
              <a:t>      4. Change in consumer’s expectations</a:t>
            </a:r>
          </a:p>
          <a:p>
            <a:pPr marL="274320" indent="-274320" fontAlgn="auto">
              <a:spcAft>
                <a:spcPts val="0"/>
              </a:spcAft>
              <a:buClr>
                <a:schemeClr val="accent3"/>
              </a:buClr>
              <a:buFont typeface="Wingdings 2"/>
              <a:buNone/>
              <a:defRPr/>
            </a:pPr>
            <a:r>
              <a:rPr lang="en-US" dirty="0" smtClean="0"/>
              <a:t>      5. Change in availability and prices of substitute goods.</a:t>
            </a:r>
          </a:p>
          <a:p>
            <a:pPr marL="274320" indent="-274320" fontAlgn="auto">
              <a:spcAft>
                <a:spcPts val="0"/>
              </a:spcAft>
              <a:buClr>
                <a:schemeClr val="accent3"/>
              </a:buClr>
              <a:buFont typeface="Wingdings 2"/>
              <a:buNone/>
              <a:defRPr/>
            </a:pPr>
            <a:r>
              <a:rPr lang="en-US" dirty="0" smtClean="0"/>
              <a:t>       - Substitute Good: A good that can be used in the place of/instead of another good.</a:t>
            </a:r>
          </a:p>
          <a:p>
            <a:pPr marL="274320" indent="-274320" fontAlgn="auto">
              <a:spcAft>
                <a:spcPts val="0"/>
              </a:spcAft>
              <a:buClr>
                <a:schemeClr val="accent3"/>
              </a:buClr>
              <a:buFont typeface="Wingdings 2"/>
              <a:buNone/>
              <a:defRPr/>
            </a:pPr>
            <a:r>
              <a:rPr lang="en-US" dirty="0" smtClean="0"/>
              <a:t>      6. Change in availability and prices of complementary items.</a:t>
            </a:r>
          </a:p>
          <a:p>
            <a:pPr marL="274320" indent="-274320" fontAlgn="auto">
              <a:spcAft>
                <a:spcPts val="0"/>
              </a:spcAft>
              <a:buClr>
                <a:schemeClr val="accent3"/>
              </a:buClr>
              <a:buFont typeface="Wingdings 2"/>
              <a:buNone/>
              <a:defRPr/>
            </a:pPr>
            <a:r>
              <a:rPr lang="en-US" dirty="0" smtClean="0"/>
              <a:t>       - Complimentary Good: A good that is used with another good.</a:t>
            </a:r>
          </a:p>
          <a:p>
            <a:pPr marL="274320" indent="-274320" fontAlgn="auto">
              <a:spcAft>
                <a:spcPts val="0"/>
              </a:spcAft>
              <a:buClr>
                <a:schemeClr val="accent3"/>
              </a:buClr>
              <a:buFont typeface="Wingdings 2"/>
              <a:buChar char=""/>
              <a:defRPr/>
            </a:pPr>
            <a:r>
              <a:rPr lang="en-US" b="1" dirty="0" smtClean="0"/>
              <a:t>How changes in demand affect price: </a:t>
            </a:r>
            <a:r>
              <a:rPr lang="en-US" dirty="0" smtClean="0"/>
              <a:t>Use the graph of the demand curve to show how demand shifts change the price.  If demand shifts to the right, consumers are willing to buy goods at higher prices.  If the demand curve shifts left, consumers are only willing to buy at lower prices.</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71475" y="762000"/>
            <a:ext cx="3667125" cy="579120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5602" name="Text Box 3"/>
          <p:cNvSpPr txBox="1">
            <a:spLocks noChangeArrowheads="1"/>
          </p:cNvSpPr>
          <p:nvPr/>
        </p:nvSpPr>
        <p:spPr bwMode="auto">
          <a:xfrm>
            <a:off x="4267200" y="1752600"/>
            <a:ext cx="925513"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(dollars)</a:t>
            </a:r>
            <a:endParaRPr lang="en-US" sz="1600">
              <a:latin typeface="Times New Roman" pitchFamily="18" charset="0"/>
            </a:endParaRPr>
          </a:p>
        </p:txBody>
      </p:sp>
      <p:sp>
        <p:nvSpPr>
          <p:cNvPr id="25603" name="Line 4"/>
          <p:cNvSpPr>
            <a:spLocks noChangeShapeType="1"/>
          </p:cNvSpPr>
          <p:nvPr/>
        </p:nvSpPr>
        <p:spPr bwMode="auto">
          <a:xfrm>
            <a:off x="4764088" y="2227263"/>
            <a:ext cx="0" cy="3886200"/>
          </a:xfrm>
          <a:prstGeom prst="line">
            <a:avLst/>
          </a:prstGeom>
          <a:noFill/>
          <a:ln w="28575">
            <a:solidFill>
              <a:schemeClr val="tx1"/>
            </a:solidFill>
            <a:round/>
            <a:headEnd/>
            <a:tailEnd/>
          </a:ln>
        </p:spPr>
        <p:txBody>
          <a:bodyPr wrap="none" anchor="ctr"/>
          <a:lstStyle/>
          <a:p>
            <a:endParaRPr lang="en-US"/>
          </a:p>
        </p:txBody>
      </p:sp>
      <p:sp>
        <p:nvSpPr>
          <p:cNvPr id="25604" name="Text Box 5"/>
          <p:cNvSpPr txBox="1">
            <a:spLocks noChangeArrowheads="1"/>
          </p:cNvSpPr>
          <p:nvPr/>
        </p:nvSpPr>
        <p:spPr bwMode="auto">
          <a:xfrm>
            <a:off x="4219575" y="2417763"/>
            <a:ext cx="4667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30</a:t>
            </a:r>
          </a:p>
        </p:txBody>
      </p:sp>
      <p:sp>
        <p:nvSpPr>
          <p:cNvPr id="25605" name="Text Box 6"/>
          <p:cNvSpPr txBox="1">
            <a:spLocks noChangeArrowheads="1"/>
          </p:cNvSpPr>
          <p:nvPr/>
        </p:nvSpPr>
        <p:spPr bwMode="auto">
          <a:xfrm>
            <a:off x="4219575" y="3587750"/>
            <a:ext cx="4667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20</a:t>
            </a:r>
          </a:p>
        </p:txBody>
      </p:sp>
      <p:sp>
        <p:nvSpPr>
          <p:cNvPr id="27655" name="Text Box 7"/>
          <p:cNvSpPr txBox="1">
            <a:spLocks noChangeArrowheads="1"/>
          </p:cNvSpPr>
          <p:nvPr/>
        </p:nvSpPr>
        <p:spPr bwMode="auto">
          <a:xfrm>
            <a:off x="4219575" y="4756150"/>
            <a:ext cx="4667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a:t>
            </a:r>
          </a:p>
        </p:txBody>
      </p:sp>
      <p:sp>
        <p:nvSpPr>
          <p:cNvPr id="25607" name="Text Box 8"/>
          <p:cNvSpPr txBox="1">
            <a:spLocks noChangeArrowheads="1"/>
          </p:cNvSpPr>
          <p:nvPr/>
        </p:nvSpPr>
        <p:spPr bwMode="auto">
          <a:xfrm>
            <a:off x="474345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sp>
        <p:nvSpPr>
          <p:cNvPr id="25608" name="Text Box 9"/>
          <p:cNvSpPr txBox="1">
            <a:spLocks noChangeArrowheads="1"/>
          </p:cNvSpPr>
          <p:nvPr/>
        </p:nvSpPr>
        <p:spPr bwMode="auto">
          <a:xfrm>
            <a:off x="381000" y="782638"/>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DVDs cost $30 each, the </a:t>
            </a:r>
            <a:br>
              <a:rPr kumimoji="1" lang="en-US" sz="2100">
                <a:latin typeface="Times New Roman" pitchFamily="18" charset="0"/>
              </a:rPr>
            </a:br>
            <a:r>
              <a:rPr kumimoji="1" lang="en-US" sz="2100">
                <a:latin typeface="Times New Roman" pitchFamily="18" charset="0"/>
              </a:rPr>
              <a:t>  demand curve for DVDs, </a:t>
            </a:r>
            <a:r>
              <a:rPr kumimoji="1" lang="en-US" sz="2100" b="1" i="1">
                <a:latin typeface="Times New Roman" pitchFamily="18" charset="0"/>
              </a:rPr>
              <a:t>D</a:t>
            </a:r>
            <a:r>
              <a:rPr kumimoji="1" lang="en-US" sz="2100" b="1" i="1" baseline="-25000">
                <a:latin typeface="Times New Roman" pitchFamily="18" charset="0"/>
              </a:rPr>
              <a:t>1</a:t>
            </a:r>
            <a:r>
              <a:rPr kumimoji="1" lang="en-US" sz="2100" i="1">
                <a:latin typeface="Times New Roman" pitchFamily="18" charset="0"/>
              </a:rPr>
              <a:t>,</a:t>
            </a:r>
            <a:r>
              <a:rPr kumimoji="1" lang="en-US" sz="2100">
                <a:latin typeface="Times New Roman" pitchFamily="18" charset="0"/>
              </a:rPr>
              <a:t> </a:t>
            </a:r>
            <a:br>
              <a:rPr kumimoji="1" lang="en-US" sz="2100">
                <a:latin typeface="Times New Roman" pitchFamily="18" charset="0"/>
              </a:rPr>
            </a:br>
            <a:r>
              <a:rPr kumimoji="1" lang="en-US" sz="2100">
                <a:latin typeface="Times New Roman" pitchFamily="18" charset="0"/>
              </a:rPr>
              <a:t>  indicates that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units will be </a:t>
            </a:r>
            <a:br>
              <a:rPr kumimoji="1" lang="en-US" sz="2100">
                <a:latin typeface="Times New Roman" pitchFamily="18" charset="0"/>
              </a:rPr>
            </a:br>
            <a:r>
              <a:rPr kumimoji="1" lang="en-US" sz="2100">
                <a:latin typeface="Times New Roman" pitchFamily="18" charset="0"/>
              </a:rPr>
              <a:t>  demanded. </a:t>
            </a:r>
          </a:p>
        </p:txBody>
      </p:sp>
      <p:sp>
        <p:nvSpPr>
          <p:cNvPr id="27658" name="Text Box 10"/>
          <p:cNvSpPr txBox="1">
            <a:spLocks noChangeArrowheads="1"/>
          </p:cNvSpPr>
          <p:nvPr/>
        </p:nvSpPr>
        <p:spPr bwMode="auto">
          <a:xfrm>
            <a:off x="382588" y="3235325"/>
            <a:ext cx="3732212" cy="96520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Several factors will change </a:t>
            </a:r>
            <a:br>
              <a:rPr lang="en-US" sz="2100">
                <a:latin typeface="Times New Roman" pitchFamily="18" charset="0"/>
              </a:rPr>
            </a:br>
            <a:r>
              <a:rPr lang="en-US" sz="2100">
                <a:latin typeface="Times New Roman" pitchFamily="18" charset="0"/>
              </a:rPr>
              <a:t>  the </a:t>
            </a:r>
            <a:r>
              <a:rPr lang="en-US" sz="2100" b="1" i="1">
                <a:latin typeface="Times New Roman" pitchFamily="18" charset="0"/>
              </a:rPr>
              <a:t>demand</a:t>
            </a:r>
            <a:r>
              <a:rPr lang="en-US" sz="2100" i="1">
                <a:latin typeface="Times New Roman" pitchFamily="18" charset="0"/>
              </a:rPr>
              <a:t> </a:t>
            </a:r>
            <a:r>
              <a:rPr lang="en-US" sz="2100">
                <a:latin typeface="Times New Roman" pitchFamily="18" charset="0"/>
              </a:rPr>
              <a:t>for the good :</a:t>
            </a:r>
            <a:br>
              <a:rPr lang="en-US" sz="2100">
                <a:latin typeface="Times New Roman" pitchFamily="18" charset="0"/>
              </a:rPr>
            </a:br>
            <a:r>
              <a:rPr lang="en-US" sz="2100">
                <a:latin typeface="Times New Roman" pitchFamily="18" charset="0"/>
              </a:rPr>
              <a:t>  shift the entire demand curve</a:t>
            </a:r>
            <a:r>
              <a:rPr lang="en-US" sz="2100">
                <a:solidFill>
                  <a:schemeClr val="bg2"/>
                </a:solidFill>
                <a:latin typeface="Times New Roman" pitchFamily="18" charset="0"/>
              </a:rPr>
              <a:t>). </a:t>
            </a:r>
          </a:p>
        </p:txBody>
      </p:sp>
      <p:sp>
        <p:nvSpPr>
          <p:cNvPr id="27659" name="Text Box 11"/>
          <p:cNvSpPr txBox="1">
            <a:spLocks noChangeArrowheads="1"/>
          </p:cNvSpPr>
          <p:nvPr/>
        </p:nvSpPr>
        <p:spPr bwMode="auto">
          <a:xfrm>
            <a:off x="382588" y="4171950"/>
            <a:ext cx="37322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As an example, suppose </a:t>
            </a:r>
            <a:br>
              <a:rPr lang="en-US" sz="2100">
                <a:latin typeface="Times New Roman" pitchFamily="18" charset="0"/>
              </a:rPr>
            </a:br>
            <a:r>
              <a:rPr lang="en-US" sz="2100">
                <a:latin typeface="Times New Roman" pitchFamily="18" charset="0"/>
              </a:rPr>
              <a:t>  consumer income increases.  </a:t>
            </a:r>
            <a:br>
              <a:rPr lang="en-US" sz="2100">
                <a:latin typeface="Times New Roman" pitchFamily="18" charset="0"/>
              </a:rPr>
            </a:br>
            <a:r>
              <a:rPr lang="en-US" sz="2100">
                <a:latin typeface="Times New Roman" pitchFamily="18" charset="0"/>
              </a:rPr>
              <a:t>  The demand for DVDs at all   </a:t>
            </a:r>
            <a:br>
              <a:rPr lang="en-US" sz="2100">
                <a:latin typeface="Times New Roman" pitchFamily="18" charset="0"/>
              </a:rPr>
            </a:br>
            <a:r>
              <a:rPr lang="en-US" sz="2100">
                <a:latin typeface="Times New Roman" pitchFamily="18" charset="0"/>
              </a:rPr>
              <a:t>  prices will increase.  </a:t>
            </a:r>
          </a:p>
        </p:txBody>
      </p:sp>
      <p:sp>
        <p:nvSpPr>
          <p:cNvPr id="25611" name="Line 12"/>
          <p:cNvSpPr>
            <a:spLocks noChangeShapeType="1"/>
          </p:cNvSpPr>
          <p:nvPr/>
        </p:nvSpPr>
        <p:spPr bwMode="auto">
          <a:xfrm>
            <a:off x="5067300" y="2608263"/>
            <a:ext cx="0" cy="3481387"/>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7661" name="Line 13"/>
          <p:cNvSpPr>
            <a:spLocks noChangeShapeType="1"/>
          </p:cNvSpPr>
          <p:nvPr/>
        </p:nvSpPr>
        <p:spPr bwMode="auto">
          <a:xfrm>
            <a:off x="4762500" y="4941888"/>
            <a:ext cx="1866900" cy="0"/>
          </a:xfrm>
          <a:prstGeom prst="line">
            <a:avLst/>
          </a:prstGeom>
          <a:noFill/>
          <a:ln w="31750" cap="rnd">
            <a:solidFill>
              <a:schemeClr val="bg2"/>
            </a:solidFill>
            <a:prstDash val="sysDot"/>
            <a:round/>
            <a:headEnd/>
            <a:tailEnd type="stealth" w="lg" len="lg"/>
          </a:ln>
        </p:spPr>
        <p:txBody>
          <a:bodyPr wrap="none" anchor="ctr"/>
          <a:lstStyle/>
          <a:p>
            <a:endParaRPr lang="en-US"/>
          </a:p>
        </p:txBody>
      </p:sp>
      <p:sp>
        <p:nvSpPr>
          <p:cNvPr id="25613" name="Line 14"/>
          <p:cNvSpPr>
            <a:spLocks noChangeShapeType="1"/>
          </p:cNvSpPr>
          <p:nvPr/>
        </p:nvSpPr>
        <p:spPr bwMode="auto">
          <a:xfrm>
            <a:off x="4762500" y="2608263"/>
            <a:ext cx="304800"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7663" name="Line 15"/>
          <p:cNvSpPr>
            <a:spLocks noChangeShapeType="1"/>
          </p:cNvSpPr>
          <p:nvPr/>
        </p:nvSpPr>
        <p:spPr bwMode="auto">
          <a:xfrm flipV="1">
            <a:off x="6638925" y="4913313"/>
            <a:ext cx="0" cy="1190625"/>
          </a:xfrm>
          <a:prstGeom prst="line">
            <a:avLst/>
          </a:prstGeom>
          <a:noFill/>
          <a:ln w="31750" cap="rnd">
            <a:solidFill>
              <a:schemeClr val="tx1"/>
            </a:solidFill>
            <a:prstDash val="sysDot"/>
            <a:round/>
            <a:headEnd type="stealth" w="lg" len="lg"/>
            <a:tailEnd type="none" w="lg" len="lg"/>
          </a:ln>
        </p:spPr>
        <p:txBody>
          <a:bodyPr wrap="none" anchor="ctr"/>
          <a:lstStyle/>
          <a:p>
            <a:endParaRPr lang="en-US"/>
          </a:p>
        </p:txBody>
      </p:sp>
      <p:sp>
        <p:nvSpPr>
          <p:cNvPr id="27664" name="Line 16"/>
          <p:cNvSpPr>
            <a:spLocks noChangeShapeType="1"/>
          </p:cNvSpPr>
          <p:nvPr/>
        </p:nvSpPr>
        <p:spPr bwMode="auto">
          <a:xfrm>
            <a:off x="4772025" y="4941888"/>
            <a:ext cx="2743200"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7665" name="Line 17"/>
          <p:cNvSpPr>
            <a:spLocks noChangeShapeType="1"/>
          </p:cNvSpPr>
          <p:nvPr/>
        </p:nvSpPr>
        <p:spPr bwMode="auto">
          <a:xfrm>
            <a:off x="7505700" y="4970463"/>
            <a:ext cx="0" cy="11144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7666" name="Text Box 18"/>
          <p:cNvSpPr txBox="1">
            <a:spLocks noChangeArrowheads="1"/>
          </p:cNvSpPr>
          <p:nvPr/>
        </p:nvSpPr>
        <p:spPr bwMode="auto">
          <a:xfrm>
            <a:off x="381000" y="1990725"/>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price of DVDs falls to </a:t>
            </a:r>
            <a:br>
              <a:rPr kumimoji="1" lang="en-US" sz="2100">
                <a:latin typeface="Times New Roman" pitchFamily="18" charset="0"/>
              </a:rPr>
            </a:br>
            <a:r>
              <a:rPr kumimoji="1" lang="en-US" sz="2100">
                <a:latin typeface="Times New Roman" pitchFamily="18" charset="0"/>
              </a:rPr>
              <a:t>  $10, the </a:t>
            </a:r>
            <a:r>
              <a:rPr kumimoji="1" lang="en-US" sz="2100" b="1" i="1">
                <a:latin typeface="Times New Roman" pitchFamily="18" charset="0"/>
              </a:rPr>
              <a:t>quantity demanded</a:t>
            </a:r>
            <a:r>
              <a:rPr kumimoji="1" lang="en-US" sz="2100">
                <a:latin typeface="Times New Roman" pitchFamily="18" charset="0"/>
              </a:rPr>
              <a:t> </a:t>
            </a:r>
            <a:br>
              <a:rPr kumimoji="1" lang="en-US" sz="2100">
                <a:latin typeface="Times New Roman" pitchFamily="18" charset="0"/>
              </a:rPr>
            </a:br>
            <a:r>
              <a:rPr kumimoji="1" lang="en-US" sz="2100">
                <a:latin typeface="Times New Roman" pitchFamily="18" charset="0"/>
              </a:rPr>
              <a:t>  of DVDs will increase to </a:t>
            </a:r>
            <a:r>
              <a:rPr kumimoji="1" lang="en-US" sz="2100" b="1" i="1">
                <a:latin typeface="Times New Roman" pitchFamily="18" charset="0"/>
              </a:rPr>
              <a:t>Q</a:t>
            </a:r>
            <a:r>
              <a:rPr kumimoji="1" lang="en-US" sz="2100" b="1" i="1" baseline="-25000">
                <a:latin typeface="Times New Roman" pitchFamily="18" charset="0"/>
              </a:rPr>
              <a:t>2</a:t>
            </a:r>
            <a:r>
              <a:rPr kumimoji="1" lang="en-US" sz="2100" baseline="-25000">
                <a:latin typeface="Times New Roman" pitchFamily="18" charset="0"/>
              </a:rPr>
              <a:t>  </a:t>
            </a:r>
            <a:br>
              <a:rPr kumimoji="1" lang="en-US" sz="2100" baseline="-25000">
                <a:latin typeface="Times New Roman" pitchFamily="18" charset="0"/>
              </a:rPr>
            </a:br>
            <a:r>
              <a:rPr kumimoji="1" lang="en-US" sz="2100" baseline="-25000">
                <a:latin typeface="Times New Roman" pitchFamily="18" charset="0"/>
              </a:rPr>
              <a:t>   </a:t>
            </a:r>
            <a:r>
              <a:rPr kumimoji="1" lang="en-US" sz="2100">
                <a:latin typeface="Times New Roman" pitchFamily="18" charset="0"/>
              </a:rPr>
              <a:t>units</a:t>
            </a:r>
            <a:r>
              <a:rPr kumimoji="1" lang="en-US" sz="2100" baseline="-25000">
                <a:latin typeface="Times New Roman" pitchFamily="18" charset="0"/>
              </a:rPr>
              <a:t> </a:t>
            </a:r>
            <a:r>
              <a:rPr kumimoji="1" lang="en-US" sz="2100">
                <a:latin typeface="Times New Roman" pitchFamily="18" charset="0"/>
              </a:rPr>
              <a:t>(where </a:t>
            </a:r>
            <a:r>
              <a:rPr kumimoji="1" lang="en-US" sz="2100" b="1" i="1">
                <a:latin typeface="Times New Roman" pitchFamily="18" charset="0"/>
              </a:rPr>
              <a:t>Q</a:t>
            </a:r>
            <a:r>
              <a:rPr kumimoji="1" lang="en-US" sz="2100" b="1" i="1" baseline="-25000">
                <a:latin typeface="Times New Roman" pitchFamily="18" charset="0"/>
              </a:rPr>
              <a:t>2</a:t>
            </a:r>
            <a:r>
              <a:rPr kumimoji="1" lang="en-US" sz="2100">
                <a:latin typeface="Times New Roman" pitchFamily="18" charset="0"/>
              </a:rPr>
              <a:t> </a:t>
            </a:r>
            <a:r>
              <a:rPr kumimoji="1" lang="en-US" sz="2100" b="1">
                <a:latin typeface="Times New Roman" pitchFamily="18" charset="0"/>
              </a:rPr>
              <a:t>&gt;</a:t>
            </a: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a:t>
            </a:r>
          </a:p>
        </p:txBody>
      </p:sp>
      <p:sp>
        <p:nvSpPr>
          <p:cNvPr id="25618" name="Text Box 19"/>
          <p:cNvSpPr txBox="1">
            <a:spLocks noChangeArrowheads="1"/>
          </p:cNvSpPr>
          <p:nvPr/>
        </p:nvSpPr>
        <p:spPr bwMode="auto">
          <a:xfrm>
            <a:off x="6896100" y="5370513"/>
            <a:ext cx="685800" cy="457200"/>
          </a:xfrm>
          <a:prstGeom prst="rect">
            <a:avLst/>
          </a:prstGeom>
          <a:noFill/>
          <a:ln w="9525">
            <a:noFill/>
            <a:miter lim="800000"/>
            <a:headEnd/>
            <a:tailEnd/>
          </a:ln>
        </p:spPr>
        <p:txBody>
          <a:bodyPr>
            <a:spAutoFit/>
          </a:bodyPr>
          <a:lstStyle/>
          <a:p>
            <a:pPr algn="ctr">
              <a:spcBef>
                <a:spcPct val="50000"/>
              </a:spcBef>
            </a:pPr>
            <a:r>
              <a:rPr lang="en-US" sz="2400" b="1" i="1">
                <a:solidFill>
                  <a:srgbClr val="053ABF"/>
                </a:solidFill>
                <a:latin typeface="Times New Roman" pitchFamily="18" charset="0"/>
              </a:rPr>
              <a:t>D</a:t>
            </a:r>
            <a:r>
              <a:rPr lang="en-US" sz="2400" b="1" i="1" baseline="-25000">
                <a:solidFill>
                  <a:srgbClr val="053ABF"/>
                </a:solidFill>
                <a:latin typeface="Times New Roman" pitchFamily="18" charset="0"/>
              </a:rPr>
              <a:t>1</a:t>
            </a:r>
            <a:endParaRPr lang="en-US" sz="2400" b="1" i="1">
              <a:solidFill>
                <a:srgbClr val="053ABF"/>
              </a:solidFill>
              <a:latin typeface="Times New Roman" pitchFamily="18" charset="0"/>
            </a:endParaRPr>
          </a:p>
        </p:txBody>
      </p:sp>
      <p:sp>
        <p:nvSpPr>
          <p:cNvPr id="25619" name="Line 20"/>
          <p:cNvSpPr>
            <a:spLocks noChangeShapeType="1"/>
          </p:cNvSpPr>
          <p:nvPr/>
        </p:nvSpPr>
        <p:spPr bwMode="auto">
          <a:xfrm>
            <a:off x="4752975" y="6113463"/>
            <a:ext cx="2971800" cy="0"/>
          </a:xfrm>
          <a:prstGeom prst="line">
            <a:avLst/>
          </a:prstGeom>
          <a:noFill/>
          <a:ln w="28575">
            <a:solidFill>
              <a:schemeClr val="tx1"/>
            </a:solidFill>
            <a:round/>
            <a:headEnd/>
            <a:tailEnd/>
          </a:ln>
        </p:spPr>
        <p:txBody>
          <a:bodyPr wrap="none" anchor="ctr"/>
          <a:lstStyle/>
          <a:p>
            <a:endParaRPr lang="en-US"/>
          </a:p>
        </p:txBody>
      </p:sp>
      <p:sp>
        <p:nvSpPr>
          <p:cNvPr id="25620" name="Rectangle 21"/>
          <p:cNvSpPr>
            <a:spLocks noChangeArrowheads="1"/>
          </p:cNvSpPr>
          <p:nvPr/>
        </p:nvSpPr>
        <p:spPr bwMode="auto">
          <a:xfrm>
            <a:off x="4267200" y="457200"/>
            <a:ext cx="4876800" cy="10001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900">
                <a:latin typeface="Constantia" pitchFamily="18" charset="0"/>
              </a:rPr>
              <a:t>An Increase in</a:t>
            </a:r>
          </a:p>
          <a:p>
            <a:pPr marL="342900" indent="-342900">
              <a:lnSpc>
                <a:spcPct val="60000"/>
              </a:lnSpc>
              <a:spcBef>
                <a:spcPct val="20000"/>
              </a:spcBef>
              <a:buClr>
                <a:schemeClr val="tx2"/>
              </a:buClr>
              <a:buSzPct val="70000"/>
              <a:buFont typeface="Wingdings" pitchFamily="2" charset="2"/>
              <a:buNone/>
            </a:pPr>
            <a:r>
              <a:rPr lang="en-US" sz="3900">
                <a:latin typeface="Constantia" pitchFamily="18" charset="0"/>
              </a:rPr>
              <a:t>Demand</a:t>
            </a:r>
          </a:p>
        </p:txBody>
      </p:sp>
      <p:sp>
        <p:nvSpPr>
          <p:cNvPr id="25621" name="Line 22"/>
          <p:cNvSpPr>
            <a:spLocks noChangeShapeType="1"/>
          </p:cNvSpPr>
          <p:nvPr/>
        </p:nvSpPr>
        <p:spPr bwMode="auto">
          <a:xfrm>
            <a:off x="4676775" y="4945063"/>
            <a:ext cx="92075" cy="0"/>
          </a:xfrm>
          <a:prstGeom prst="line">
            <a:avLst/>
          </a:prstGeom>
          <a:noFill/>
          <a:ln w="28575">
            <a:solidFill>
              <a:schemeClr val="bg2"/>
            </a:solidFill>
            <a:round/>
            <a:headEnd/>
            <a:tailEnd/>
          </a:ln>
        </p:spPr>
        <p:txBody>
          <a:bodyPr wrap="none"/>
          <a:lstStyle/>
          <a:p>
            <a:endParaRPr lang="en-US"/>
          </a:p>
        </p:txBody>
      </p:sp>
      <p:sp>
        <p:nvSpPr>
          <p:cNvPr id="25622" name="Line 23"/>
          <p:cNvSpPr>
            <a:spLocks noChangeShapeType="1"/>
          </p:cNvSpPr>
          <p:nvPr/>
        </p:nvSpPr>
        <p:spPr bwMode="auto">
          <a:xfrm>
            <a:off x="4676775" y="3776663"/>
            <a:ext cx="92075" cy="0"/>
          </a:xfrm>
          <a:prstGeom prst="line">
            <a:avLst/>
          </a:prstGeom>
          <a:noFill/>
          <a:ln w="28575">
            <a:solidFill>
              <a:schemeClr val="bg2"/>
            </a:solidFill>
            <a:round/>
            <a:headEnd/>
            <a:tailEnd/>
          </a:ln>
        </p:spPr>
        <p:txBody>
          <a:bodyPr wrap="none"/>
          <a:lstStyle/>
          <a:p>
            <a:endParaRPr lang="en-US"/>
          </a:p>
        </p:txBody>
      </p:sp>
      <p:sp>
        <p:nvSpPr>
          <p:cNvPr id="25623" name="Line 24"/>
          <p:cNvSpPr>
            <a:spLocks noChangeShapeType="1"/>
          </p:cNvSpPr>
          <p:nvPr/>
        </p:nvSpPr>
        <p:spPr bwMode="auto">
          <a:xfrm>
            <a:off x="4676775" y="2608263"/>
            <a:ext cx="92075" cy="0"/>
          </a:xfrm>
          <a:prstGeom prst="line">
            <a:avLst/>
          </a:prstGeom>
          <a:noFill/>
          <a:ln w="28575">
            <a:solidFill>
              <a:schemeClr val="bg2"/>
            </a:solidFill>
            <a:round/>
            <a:headEnd/>
            <a:tailEnd/>
          </a:ln>
        </p:spPr>
        <p:txBody>
          <a:bodyPr wrap="none"/>
          <a:lstStyle/>
          <a:p>
            <a:endParaRPr lang="en-US"/>
          </a:p>
        </p:txBody>
      </p:sp>
      <p:sp>
        <p:nvSpPr>
          <p:cNvPr id="27673" name="Text Box 25"/>
          <p:cNvSpPr txBox="1">
            <a:spLocks noChangeArrowheads="1"/>
          </p:cNvSpPr>
          <p:nvPr/>
        </p:nvSpPr>
        <p:spPr bwMode="auto">
          <a:xfrm>
            <a:off x="630555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
        <p:nvSpPr>
          <p:cNvPr id="27674" name="Text Box 26"/>
          <p:cNvSpPr txBox="1">
            <a:spLocks noChangeArrowheads="1"/>
          </p:cNvSpPr>
          <p:nvPr/>
        </p:nvSpPr>
        <p:spPr bwMode="auto">
          <a:xfrm>
            <a:off x="7162800" y="6072188"/>
            <a:ext cx="685800" cy="366712"/>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3</a:t>
            </a:r>
          </a:p>
        </p:txBody>
      </p:sp>
      <p:sp>
        <p:nvSpPr>
          <p:cNvPr id="25626" name="Line 27"/>
          <p:cNvSpPr>
            <a:spLocks noChangeShapeType="1"/>
          </p:cNvSpPr>
          <p:nvPr/>
        </p:nvSpPr>
        <p:spPr bwMode="auto">
          <a:xfrm>
            <a:off x="5057775" y="2527300"/>
            <a:ext cx="1984375" cy="2976563"/>
          </a:xfrm>
          <a:prstGeom prst="line">
            <a:avLst/>
          </a:prstGeom>
          <a:noFill/>
          <a:ln w="57150">
            <a:solidFill>
              <a:srgbClr val="053ABF"/>
            </a:solidFill>
            <a:round/>
            <a:headEnd/>
            <a:tailEnd type="none" w="lg" len="lg"/>
          </a:ln>
        </p:spPr>
        <p:txBody>
          <a:bodyPr wrap="none" anchor="ctr"/>
          <a:lstStyle/>
          <a:p>
            <a:endParaRPr lang="en-US"/>
          </a:p>
        </p:txBody>
      </p:sp>
      <p:grpSp>
        <p:nvGrpSpPr>
          <p:cNvPr id="2" name="Group 28"/>
          <p:cNvGrpSpPr>
            <a:grpSpLocks/>
          </p:cNvGrpSpPr>
          <p:nvPr/>
        </p:nvGrpSpPr>
        <p:grpSpPr bwMode="auto">
          <a:xfrm>
            <a:off x="5900738" y="2474913"/>
            <a:ext cx="2509837" cy="3305175"/>
            <a:chOff x="3723" y="1008"/>
            <a:chExt cx="1581" cy="2082"/>
          </a:xfrm>
        </p:grpSpPr>
        <p:sp>
          <p:nvSpPr>
            <p:cNvPr id="25632" name="Text Box 29"/>
            <p:cNvSpPr txBox="1">
              <a:spLocks noChangeArrowheads="1"/>
            </p:cNvSpPr>
            <p:nvPr/>
          </p:nvSpPr>
          <p:spPr bwMode="auto">
            <a:xfrm>
              <a:off x="4872" y="2802"/>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53ABF"/>
                  </a:solidFill>
                  <a:latin typeface="Times New Roman" pitchFamily="18" charset="0"/>
                </a:rPr>
                <a:t>D</a:t>
              </a:r>
              <a:r>
                <a:rPr lang="en-US" sz="2400" b="1" i="1" baseline="-25000">
                  <a:solidFill>
                    <a:srgbClr val="053ABF"/>
                  </a:solidFill>
                  <a:latin typeface="Times New Roman" pitchFamily="18" charset="0"/>
                </a:rPr>
                <a:t>2</a:t>
              </a:r>
              <a:endParaRPr lang="en-US" sz="2400" b="1" i="1">
                <a:solidFill>
                  <a:srgbClr val="053ABF"/>
                </a:solidFill>
                <a:latin typeface="Times New Roman" pitchFamily="18" charset="0"/>
              </a:endParaRPr>
            </a:p>
          </p:txBody>
        </p:sp>
        <p:sp>
          <p:nvSpPr>
            <p:cNvPr id="25633" name="Line 30"/>
            <p:cNvSpPr>
              <a:spLocks noChangeShapeType="1"/>
            </p:cNvSpPr>
            <p:nvPr/>
          </p:nvSpPr>
          <p:spPr bwMode="auto">
            <a:xfrm>
              <a:off x="3723" y="1008"/>
              <a:ext cx="1250" cy="1875"/>
            </a:xfrm>
            <a:prstGeom prst="line">
              <a:avLst/>
            </a:prstGeom>
            <a:noFill/>
            <a:ln w="57150">
              <a:solidFill>
                <a:srgbClr val="053ABF"/>
              </a:solidFill>
              <a:round/>
              <a:headEnd/>
              <a:tailEnd type="none" w="lg" len="lg"/>
            </a:ln>
          </p:spPr>
          <p:txBody>
            <a:bodyPr wrap="none" anchor="ctr"/>
            <a:lstStyle/>
            <a:p>
              <a:endParaRPr lang="en-US"/>
            </a:p>
          </p:txBody>
        </p:sp>
      </p:grpSp>
      <p:sp>
        <p:nvSpPr>
          <p:cNvPr id="25628" name="Text Box 31"/>
          <p:cNvSpPr txBox="1">
            <a:spLocks noChangeArrowheads="1"/>
          </p:cNvSpPr>
          <p:nvPr/>
        </p:nvSpPr>
        <p:spPr bwMode="auto">
          <a:xfrm>
            <a:off x="7783513" y="5791200"/>
            <a:ext cx="1360487"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(DVDs </a:t>
            </a:r>
            <a:br>
              <a:rPr lang="en-US" sz="1600" i="1">
                <a:latin typeface="Times New Roman" pitchFamily="18" charset="0"/>
              </a:rPr>
            </a:br>
            <a:r>
              <a:rPr lang="en-US" sz="1600" i="1">
                <a:latin typeface="Times New Roman" pitchFamily="18" charset="0"/>
              </a:rPr>
              <a:t> per year)</a:t>
            </a:r>
            <a:endParaRPr lang="en-US" sz="1600">
              <a:latin typeface="Times New Roman" pitchFamily="18" charset="0"/>
            </a:endParaRPr>
          </a:p>
        </p:txBody>
      </p:sp>
      <p:sp>
        <p:nvSpPr>
          <p:cNvPr id="27680" name="AutoShape 32"/>
          <p:cNvSpPr>
            <a:spLocks noChangeArrowheads="1"/>
          </p:cNvSpPr>
          <p:nvPr/>
        </p:nvSpPr>
        <p:spPr bwMode="auto">
          <a:xfrm>
            <a:off x="6010275" y="3541713"/>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27681" name="AutoShape 33"/>
          <p:cNvSpPr>
            <a:spLocks noChangeArrowheads="1"/>
          </p:cNvSpPr>
          <p:nvPr/>
        </p:nvSpPr>
        <p:spPr bwMode="auto">
          <a:xfrm>
            <a:off x="6467475" y="4227513"/>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27682" name="Text Box 34"/>
          <p:cNvSpPr txBox="1">
            <a:spLocks noChangeArrowheads="1"/>
          </p:cNvSpPr>
          <p:nvPr/>
        </p:nvSpPr>
        <p:spPr bwMode="auto">
          <a:xfrm>
            <a:off x="381000" y="5413375"/>
            <a:ext cx="3732213"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After the shift of demand,    </a:t>
            </a:r>
            <a:br>
              <a:rPr lang="en-US" sz="2100">
                <a:latin typeface="Times New Roman" pitchFamily="18" charset="0"/>
              </a:rPr>
            </a:b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units are demanded at $10 </a:t>
            </a:r>
            <a:br>
              <a:rPr lang="en-US" sz="2100">
                <a:latin typeface="Times New Roman" pitchFamily="18" charset="0"/>
              </a:rPr>
            </a:br>
            <a:r>
              <a:rPr lang="en-US" sz="2100">
                <a:latin typeface="Times New Roman" pitchFamily="18" charset="0"/>
              </a:rPr>
              <a:t>  instead of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a:t>
            </a:r>
            <a:r>
              <a:rPr lang="en-US" sz="2100" b="1">
                <a:latin typeface="Times New Roman" pitchFamily="18" charset="0"/>
              </a:rPr>
              <a:t>&gt;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a:latin typeface="Times New Roman" pitchFamily="18" charset="0"/>
              </a:rPr>
              <a:t>&gt;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1</a:t>
            </a:r>
            <a:r>
              <a:rPr lang="en-US" sz="2100">
                <a:latin typeface="Times New Roman" pitchFamily="18" charset="0"/>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slide(fromBottom)">
                                      <p:cBhvr>
                                        <p:cTn id="7" dur="500"/>
                                        <p:tgtEl>
                                          <p:spTgt spid="27666"/>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7655"/>
                                        </p:tgtEl>
                                        <p:attrNameLst>
                                          <p:attrName>ppt_x</p:attrName>
                                          <p:attrName>ppt_y</p:attrName>
                                        </p:attrNameLst>
                                      </p:cBhvr>
                                    </p:animMotion>
                                    <p:animRot by="1500000">
                                      <p:cBhvr>
                                        <p:cTn id="11" dur="125" fill="hold">
                                          <p:stCondLst>
                                            <p:cond delay="0"/>
                                          </p:stCondLst>
                                        </p:cTn>
                                        <p:tgtEl>
                                          <p:spTgt spid="27655"/>
                                        </p:tgtEl>
                                        <p:attrNameLst>
                                          <p:attrName>r</p:attrName>
                                        </p:attrNameLst>
                                      </p:cBhvr>
                                    </p:animRot>
                                    <p:animRot by="-1500000">
                                      <p:cBhvr>
                                        <p:cTn id="12" dur="125" fill="hold">
                                          <p:stCondLst>
                                            <p:cond delay="125"/>
                                          </p:stCondLst>
                                        </p:cTn>
                                        <p:tgtEl>
                                          <p:spTgt spid="27655"/>
                                        </p:tgtEl>
                                        <p:attrNameLst>
                                          <p:attrName>r</p:attrName>
                                        </p:attrNameLst>
                                      </p:cBhvr>
                                    </p:animRot>
                                    <p:animRot by="-1500000">
                                      <p:cBhvr>
                                        <p:cTn id="13" dur="125" fill="hold">
                                          <p:stCondLst>
                                            <p:cond delay="250"/>
                                          </p:stCondLst>
                                        </p:cTn>
                                        <p:tgtEl>
                                          <p:spTgt spid="27655"/>
                                        </p:tgtEl>
                                        <p:attrNameLst>
                                          <p:attrName>r</p:attrName>
                                        </p:attrNameLst>
                                      </p:cBhvr>
                                    </p:animRot>
                                    <p:animRot by="1500000">
                                      <p:cBhvr>
                                        <p:cTn id="14" dur="125" fill="hold">
                                          <p:stCondLst>
                                            <p:cond delay="375"/>
                                          </p:stCondLst>
                                        </p:cTn>
                                        <p:tgtEl>
                                          <p:spTgt spid="27655"/>
                                        </p:tgtEl>
                                        <p:attrNameLst>
                                          <p:attrName>r</p:attrName>
                                        </p:attrNameLst>
                                      </p:cBhvr>
                                    </p:animRot>
                                  </p:childTnLst>
                                </p:cTn>
                              </p:par>
                            </p:childTnLst>
                          </p:cTn>
                        </p:par>
                        <p:par>
                          <p:cTn id="15" fill="hold">
                            <p:stCondLst>
                              <p:cond delay="1050"/>
                            </p:stCondLst>
                            <p:childTnLst>
                              <p:par>
                                <p:cTn id="16" presetID="17" presetClass="entr" presetSubtype="8" fill="hold" grpId="0" nodeType="afterEffect">
                                  <p:stCondLst>
                                    <p:cond delay="0"/>
                                  </p:stCondLst>
                                  <p:childTnLst>
                                    <p:set>
                                      <p:cBhvr>
                                        <p:cTn id="17" dur="1" fill="hold">
                                          <p:stCondLst>
                                            <p:cond delay="0"/>
                                          </p:stCondLst>
                                        </p:cTn>
                                        <p:tgtEl>
                                          <p:spTgt spid="27661"/>
                                        </p:tgtEl>
                                        <p:attrNameLst>
                                          <p:attrName>style.visibility</p:attrName>
                                        </p:attrNameLst>
                                      </p:cBhvr>
                                      <p:to>
                                        <p:strVal val="visible"/>
                                      </p:to>
                                    </p:set>
                                    <p:anim calcmode="lin" valueType="num">
                                      <p:cBhvr>
                                        <p:cTn id="18" dur="500" fill="hold"/>
                                        <p:tgtEl>
                                          <p:spTgt spid="27661"/>
                                        </p:tgtEl>
                                        <p:attrNameLst>
                                          <p:attrName>ppt_x</p:attrName>
                                        </p:attrNameLst>
                                      </p:cBhvr>
                                      <p:tavLst>
                                        <p:tav tm="0">
                                          <p:val>
                                            <p:strVal val="#ppt_x-#ppt_w/2"/>
                                          </p:val>
                                        </p:tav>
                                        <p:tav tm="100000">
                                          <p:val>
                                            <p:strVal val="#ppt_x"/>
                                          </p:val>
                                        </p:tav>
                                      </p:tavLst>
                                    </p:anim>
                                    <p:anim calcmode="lin" valueType="num">
                                      <p:cBhvr>
                                        <p:cTn id="19" dur="500" fill="hold"/>
                                        <p:tgtEl>
                                          <p:spTgt spid="27661"/>
                                        </p:tgtEl>
                                        <p:attrNameLst>
                                          <p:attrName>ppt_y</p:attrName>
                                        </p:attrNameLst>
                                      </p:cBhvr>
                                      <p:tavLst>
                                        <p:tav tm="0">
                                          <p:val>
                                            <p:strVal val="#ppt_y"/>
                                          </p:val>
                                        </p:tav>
                                        <p:tav tm="100000">
                                          <p:val>
                                            <p:strVal val="#ppt_y"/>
                                          </p:val>
                                        </p:tav>
                                      </p:tavLst>
                                    </p:anim>
                                    <p:anim calcmode="lin" valueType="num">
                                      <p:cBhvr>
                                        <p:cTn id="20" dur="500" fill="hold"/>
                                        <p:tgtEl>
                                          <p:spTgt spid="27661"/>
                                        </p:tgtEl>
                                        <p:attrNameLst>
                                          <p:attrName>ppt_w</p:attrName>
                                        </p:attrNameLst>
                                      </p:cBhvr>
                                      <p:tavLst>
                                        <p:tav tm="0">
                                          <p:val>
                                            <p:fltVal val="0"/>
                                          </p:val>
                                        </p:tav>
                                        <p:tav tm="100000">
                                          <p:val>
                                            <p:strVal val="#ppt_w"/>
                                          </p:val>
                                        </p:tav>
                                      </p:tavLst>
                                    </p:anim>
                                    <p:anim calcmode="lin" valueType="num">
                                      <p:cBhvr>
                                        <p:cTn id="21" dur="500" fill="hold"/>
                                        <p:tgtEl>
                                          <p:spTgt spid="27661"/>
                                        </p:tgtEl>
                                        <p:attrNameLst>
                                          <p:attrName>ppt_h</p:attrName>
                                        </p:attrNameLst>
                                      </p:cBhvr>
                                      <p:tavLst>
                                        <p:tav tm="0">
                                          <p:val>
                                            <p:strVal val="#ppt_h"/>
                                          </p:val>
                                        </p:tav>
                                        <p:tav tm="100000">
                                          <p:val>
                                            <p:strVal val="#ppt_h"/>
                                          </p:val>
                                        </p:tav>
                                      </p:tavLst>
                                    </p:anim>
                                  </p:childTnLst>
                                </p:cTn>
                              </p:par>
                            </p:childTnLst>
                          </p:cTn>
                        </p:par>
                        <p:par>
                          <p:cTn id="22" fill="hold">
                            <p:stCondLst>
                              <p:cond delay="1550"/>
                            </p:stCondLst>
                            <p:childTnLst>
                              <p:par>
                                <p:cTn id="23" presetID="17" presetClass="entr" presetSubtype="1" fill="hold" grpId="0" nodeType="afterEffect">
                                  <p:stCondLst>
                                    <p:cond delay="0"/>
                                  </p:stCondLst>
                                  <p:childTnLst>
                                    <p:set>
                                      <p:cBhvr>
                                        <p:cTn id="24" dur="1" fill="hold">
                                          <p:stCondLst>
                                            <p:cond delay="0"/>
                                          </p:stCondLst>
                                        </p:cTn>
                                        <p:tgtEl>
                                          <p:spTgt spid="27663"/>
                                        </p:tgtEl>
                                        <p:attrNameLst>
                                          <p:attrName>style.visibility</p:attrName>
                                        </p:attrNameLst>
                                      </p:cBhvr>
                                      <p:to>
                                        <p:strVal val="visible"/>
                                      </p:to>
                                    </p:set>
                                    <p:anim calcmode="lin" valueType="num">
                                      <p:cBhvr>
                                        <p:cTn id="25" dur="500" fill="hold"/>
                                        <p:tgtEl>
                                          <p:spTgt spid="27663"/>
                                        </p:tgtEl>
                                        <p:attrNameLst>
                                          <p:attrName>ppt_x</p:attrName>
                                        </p:attrNameLst>
                                      </p:cBhvr>
                                      <p:tavLst>
                                        <p:tav tm="0">
                                          <p:val>
                                            <p:strVal val="#ppt_x"/>
                                          </p:val>
                                        </p:tav>
                                        <p:tav tm="100000">
                                          <p:val>
                                            <p:strVal val="#ppt_x"/>
                                          </p:val>
                                        </p:tav>
                                      </p:tavLst>
                                    </p:anim>
                                    <p:anim calcmode="lin" valueType="num">
                                      <p:cBhvr>
                                        <p:cTn id="26" dur="500" fill="hold"/>
                                        <p:tgtEl>
                                          <p:spTgt spid="27663"/>
                                        </p:tgtEl>
                                        <p:attrNameLst>
                                          <p:attrName>ppt_y</p:attrName>
                                        </p:attrNameLst>
                                      </p:cBhvr>
                                      <p:tavLst>
                                        <p:tav tm="0">
                                          <p:val>
                                            <p:strVal val="#ppt_y-#ppt_h/2"/>
                                          </p:val>
                                        </p:tav>
                                        <p:tav tm="100000">
                                          <p:val>
                                            <p:strVal val="#ppt_y"/>
                                          </p:val>
                                        </p:tav>
                                      </p:tavLst>
                                    </p:anim>
                                    <p:anim calcmode="lin" valueType="num">
                                      <p:cBhvr>
                                        <p:cTn id="27" dur="500" fill="hold"/>
                                        <p:tgtEl>
                                          <p:spTgt spid="27663"/>
                                        </p:tgtEl>
                                        <p:attrNameLst>
                                          <p:attrName>ppt_w</p:attrName>
                                        </p:attrNameLst>
                                      </p:cBhvr>
                                      <p:tavLst>
                                        <p:tav tm="0">
                                          <p:val>
                                            <p:strVal val="#ppt_w"/>
                                          </p:val>
                                        </p:tav>
                                        <p:tav tm="100000">
                                          <p:val>
                                            <p:strVal val="#ppt_w"/>
                                          </p:val>
                                        </p:tav>
                                      </p:tavLst>
                                    </p:anim>
                                    <p:anim calcmode="lin" valueType="num">
                                      <p:cBhvr>
                                        <p:cTn id="28" dur="500" fill="hold"/>
                                        <p:tgtEl>
                                          <p:spTgt spid="27663"/>
                                        </p:tgtEl>
                                        <p:attrNameLst>
                                          <p:attrName>ppt_h</p:attrName>
                                        </p:attrNameLst>
                                      </p:cBhvr>
                                      <p:tavLst>
                                        <p:tav tm="0">
                                          <p:val>
                                            <p:fltVal val="0"/>
                                          </p:val>
                                        </p:tav>
                                        <p:tav tm="100000">
                                          <p:val>
                                            <p:strVal val="#ppt_h"/>
                                          </p:val>
                                        </p:tav>
                                      </p:tavLst>
                                    </p:anim>
                                  </p:childTnLst>
                                </p:cTn>
                              </p:par>
                            </p:childTnLst>
                          </p:cTn>
                        </p:par>
                        <p:par>
                          <p:cTn id="29" fill="hold">
                            <p:stCondLst>
                              <p:cond delay="2050"/>
                            </p:stCondLst>
                            <p:childTnLst>
                              <p:par>
                                <p:cTn id="30" presetID="23" presetClass="entr" presetSubtype="288" fill="hold" grpId="0" nodeType="afterEffect">
                                  <p:stCondLst>
                                    <p:cond delay="0"/>
                                  </p:stCondLst>
                                  <p:childTnLst>
                                    <p:set>
                                      <p:cBhvr>
                                        <p:cTn id="31" dur="1" fill="hold">
                                          <p:stCondLst>
                                            <p:cond delay="0"/>
                                          </p:stCondLst>
                                        </p:cTn>
                                        <p:tgtEl>
                                          <p:spTgt spid="27673"/>
                                        </p:tgtEl>
                                        <p:attrNameLst>
                                          <p:attrName>style.visibility</p:attrName>
                                        </p:attrNameLst>
                                      </p:cBhvr>
                                      <p:to>
                                        <p:strVal val="visible"/>
                                      </p:to>
                                    </p:set>
                                    <p:anim calcmode="lin" valueType="num">
                                      <p:cBhvr>
                                        <p:cTn id="32" dur="500" fill="hold"/>
                                        <p:tgtEl>
                                          <p:spTgt spid="27673"/>
                                        </p:tgtEl>
                                        <p:attrNameLst>
                                          <p:attrName>ppt_w</p:attrName>
                                        </p:attrNameLst>
                                      </p:cBhvr>
                                      <p:tavLst>
                                        <p:tav tm="0">
                                          <p:val>
                                            <p:strVal val="4/3*#ppt_w"/>
                                          </p:val>
                                        </p:tav>
                                        <p:tav tm="100000">
                                          <p:val>
                                            <p:strVal val="#ppt_w"/>
                                          </p:val>
                                        </p:tav>
                                      </p:tavLst>
                                    </p:anim>
                                    <p:anim calcmode="lin" valueType="num">
                                      <p:cBhvr>
                                        <p:cTn id="33" dur="500" fill="hold"/>
                                        <p:tgtEl>
                                          <p:spTgt spid="27673"/>
                                        </p:tgtEl>
                                        <p:attrNameLst>
                                          <p:attrName>ppt_h</p:attrName>
                                        </p:attrNameLst>
                                      </p:cBhvr>
                                      <p:tavLst>
                                        <p:tav tm="0">
                                          <p:val>
                                            <p:strVal val="4/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7658"/>
                                        </p:tgtEl>
                                        <p:attrNameLst>
                                          <p:attrName>style.visibility</p:attrName>
                                        </p:attrNameLst>
                                      </p:cBhvr>
                                      <p:to>
                                        <p:strVal val="visible"/>
                                      </p:to>
                                    </p:set>
                                    <p:animEffect transition="in" filter="slide(fromBottom)">
                                      <p:cBhvr>
                                        <p:cTn id="38" dur="500"/>
                                        <p:tgtEl>
                                          <p:spTgt spid="2765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7659"/>
                                        </p:tgtEl>
                                        <p:attrNameLst>
                                          <p:attrName>style.visibility</p:attrName>
                                        </p:attrNameLst>
                                      </p:cBhvr>
                                      <p:to>
                                        <p:strVal val="visible"/>
                                      </p:to>
                                    </p:set>
                                    <p:animEffect transition="in" filter="slide(fromBottom)">
                                      <p:cBhvr>
                                        <p:cTn id="43" dur="500"/>
                                        <p:tgtEl>
                                          <p:spTgt spid="27659"/>
                                        </p:tgtEl>
                                      </p:cBhvr>
                                    </p:animEffect>
                                  </p:childTnLst>
                                </p:cTn>
                              </p:par>
                            </p:childTnLst>
                          </p:cTn>
                        </p:par>
                        <p:par>
                          <p:cTn id="44" fill="hold">
                            <p:stCondLst>
                              <p:cond delay="500"/>
                            </p:stCondLst>
                            <p:childTnLst>
                              <p:par>
                                <p:cTn id="45" presetID="17" presetClass="entr" presetSubtype="8" fill="hold" grpId="0" nodeType="afterEffect">
                                  <p:stCondLst>
                                    <p:cond delay="0"/>
                                  </p:stCondLst>
                                  <p:childTnLst>
                                    <p:set>
                                      <p:cBhvr>
                                        <p:cTn id="46" dur="1" fill="hold">
                                          <p:stCondLst>
                                            <p:cond delay="0"/>
                                          </p:stCondLst>
                                        </p:cTn>
                                        <p:tgtEl>
                                          <p:spTgt spid="27680"/>
                                        </p:tgtEl>
                                        <p:attrNameLst>
                                          <p:attrName>style.visibility</p:attrName>
                                        </p:attrNameLst>
                                      </p:cBhvr>
                                      <p:to>
                                        <p:strVal val="visible"/>
                                      </p:to>
                                    </p:set>
                                    <p:anim calcmode="lin" valueType="num">
                                      <p:cBhvr>
                                        <p:cTn id="47" dur="500" fill="hold"/>
                                        <p:tgtEl>
                                          <p:spTgt spid="27680"/>
                                        </p:tgtEl>
                                        <p:attrNameLst>
                                          <p:attrName>ppt_x</p:attrName>
                                        </p:attrNameLst>
                                      </p:cBhvr>
                                      <p:tavLst>
                                        <p:tav tm="0">
                                          <p:val>
                                            <p:strVal val="#ppt_x-#ppt_w/2"/>
                                          </p:val>
                                        </p:tav>
                                        <p:tav tm="100000">
                                          <p:val>
                                            <p:strVal val="#ppt_x"/>
                                          </p:val>
                                        </p:tav>
                                      </p:tavLst>
                                    </p:anim>
                                    <p:anim calcmode="lin" valueType="num">
                                      <p:cBhvr>
                                        <p:cTn id="48" dur="500" fill="hold"/>
                                        <p:tgtEl>
                                          <p:spTgt spid="27680"/>
                                        </p:tgtEl>
                                        <p:attrNameLst>
                                          <p:attrName>ppt_y</p:attrName>
                                        </p:attrNameLst>
                                      </p:cBhvr>
                                      <p:tavLst>
                                        <p:tav tm="0">
                                          <p:val>
                                            <p:strVal val="#ppt_y"/>
                                          </p:val>
                                        </p:tav>
                                        <p:tav tm="100000">
                                          <p:val>
                                            <p:strVal val="#ppt_y"/>
                                          </p:val>
                                        </p:tav>
                                      </p:tavLst>
                                    </p:anim>
                                    <p:anim calcmode="lin" valueType="num">
                                      <p:cBhvr>
                                        <p:cTn id="49" dur="500" fill="hold"/>
                                        <p:tgtEl>
                                          <p:spTgt spid="27680"/>
                                        </p:tgtEl>
                                        <p:attrNameLst>
                                          <p:attrName>ppt_w</p:attrName>
                                        </p:attrNameLst>
                                      </p:cBhvr>
                                      <p:tavLst>
                                        <p:tav tm="0">
                                          <p:val>
                                            <p:fltVal val="0"/>
                                          </p:val>
                                        </p:tav>
                                        <p:tav tm="100000">
                                          <p:val>
                                            <p:strVal val="#ppt_w"/>
                                          </p:val>
                                        </p:tav>
                                      </p:tavLst>
                                    </p:anim>
                                    <p:anim calcmode="lin" valueType="num">
                                      <p:cBhvr>
                                        <p:cTn id="50" dur="500" fill="hold"/>
                                        <p:tgtEl>
                                          <p:spTgt spid="27680"/>
                                        </p:tgtEl>
                                        <p:attrNameLst>
                                          <p:attrName>ppt_h</p:attrName>
                                        </p:attrNameLst>
                                      </p:cBhvr>
                                      <p:tavLst>
                                        <p:tav tm="0">
                                          <p:val>
                                            <p:strVal val="#ppt_h"/>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27681"/>
                                        </p:tgtEl>
                                        <p:attrNameLst>
                                          <p:attrName>style.visibility</p:attrName>
                                        </p:attrNameLst>
                                      </p:cBhvr>
                                      <p:to>
                                        <p:strVal val="visible"/>
                                      </p:to>
                                    </p:set>
                                    <p:anim calcmode="lin" valueType="num">
                                      <p:cBhvr>
                                        <p:cTn id="53" dur="500" fill="hold"/>
                                        <p:tgtEl>
                                          <p:spTgt spid="27681"/>
                                        </p:tgtEl>
                                        <p:attrNameLst>
                                          <p:attrName>ppt_x</p:attrName>
                                        </p:attrNameLst>
                                      </p:cBhvr>
                                      <p:tavLst>
                                        <p:tav tm="0">
                                          <p:val>
                                            <p:strVal val="#ppt_x-#ppt_w/2"/>
                                          </p:val>
                                        </p:tav>
                                        <p:tav tm="100000">
                                          <p:val>
                                            <p:strVal val="#ppt_x"/>
                                          </p:val>
                                        </p:tav>
                                      </p:tavLst>
                                    </p:anim>
                                    <p:anim calcmode="lin" valueType="num">
                                      <p:cBhvr>
                                        <p:cTn id="54" dur="500" fill="hold"/>
                                        <p:tgtEl>
                                          <p:spTgt spid="27681"/>
                                        </p:tgtEl>
                                        <p:attrNameLst>
                                          <p:attrName>ppt_y</p:attrName>
                                        </p:attrNameLst>
                                      </p:cBhvr>
                                      <p:tavLst>
                                        <p:tav tm="0">
                                          <p:val>
                                            <p:strVal val="#ppt_y"/>
                                          </p:val>
                                        </p:tav>
                                        <p:tav tm="100000">
                                          <p:val>
                                            <p:strVal val="#ppt_y"/>
                                          </p:val>
                                        </p:tav>
                                      </p:tavLst>
                                    </p:anim>
                                    <p:anim calcmode="lin" valueType="num">
                                      <p:cBhvr>
                                        <p:cTn id="55" dur="500" fill="hold"/>
                                        <p:tgtEl>
                                          <p:spTgt spid="27681"/>
                                        </p:tgtEl>
                                        <p:attrNameLst>
                                          <p:attrName>ppt_w</p:attrName>
                                        </p:attrNameLst>
                                      </p:cBhvr>
                                      <p:tavLst>
                                        <p:tav tm="0">
                                          <p:val>
                                            <p:fltVal val="0"/>
                                          </p:val>
                                        </p:tav>
                                        <p:tav tm="100000">
                                          <p:val>
                                            <p:strVal val="#ppt_w"/>
                                          </p:val>
                                        </p:tav>
                                      </p:tavLst>
                                    </p:anim>
                                    <p:anim calcmode="lin" valueType="num">
                                      <p:cBhvr>
                                        <p:cTn id="56" dur="500" fill="hold"/>
                                        <p:tgtEl>
                                          <p:spTgt spid="27681"/>
                                        </p:tgtEl>
                                        <p:attrNameLst>
                                          <p:attrName>ppt_h</p:attrName>
                                        </p:attrNameLst>
                                      </p:cBhvr>
                                      <p:tavLst>
                                        <p:tav tm="0">
                                          <p:val>
                                            <p:strVal val="#ppt_h"/>
                                          </p:val>
                                        </p:tav>
                                        <p:tav tm="100000">
                                          <p:val>
                                            <p:strVal val="#ppt_h"/>
                                          </p:val>
                                        </p:tav>
                                      </p:tavLst>
                                    </p:anim>
                                  </p:childTnLst>
                                </p:cTn>
                              </p:par>
                            </p:childTnLst>
                          </p:cTn>
                        </p:par>
                        <p:par>
                          <p:cTn id="57" fill="hold">
                            <p:stCondLst>
                              <p:cond delay="1000"/>
                            </p:stCondLst>
                            <p:childTnLst>
                              <p:par>
                                <p:cTn id="58" presetID="9"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dissolv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7682"/>
                                        </p:tgtEl>
                                        <p:attrNameLst>
                                          <p:attrName>style.visibility</p:attrName>
                                        </p:attrNameLst>
                                      </p:cBhvr>
                                      <p:to>
                                        <p:strVal val="visible"/>
                                      </p:to>
                                    </p:set>
                                    <p:animEffect transition="in" filter="slide(fromBottom)">
                                      <p:cBhvr>
                                        <p:cTn id="65" dur="500"/>
                                        <p:tgtEl>
                                          <p:spTgt spid="27682"/>
                                        </p:tgtEl>
                                      </p:cBhvr>
                                    </p:animEffect>
                                  </p:childTnLst>
                                </p:cTn>
                              </p:par>
                            </p:childTnLst>
                          </p:cTn>
                        </p:par>
                        <p:par>
                          <p:cTn id="66" fill="hold">
                            <p:stCondLst>
                              <p:cond delay="500"/>
                            </p:stCondLst>
                            <p:childTnLst>
                              <p:par>
                                <p:cTn id="67" presetID="17" presetClass="entr" presetSubtype="8" fill="hold" grpId="0" nodeType="afterEffect">
                                  <p:stCondLst>
                                    <p:cond delay="0"/>
                                  </p:stCondLst>
                                  <p:childTnLst>
                                    <p:set>
                                      <p:cBhvr>
                                        <p:cTn id="68" dur="1" fill="hold">
                                          <p:stCondLst>
                                            <p:cond delay="0"/>
                                          </p:stCondLst>
                                        </p:cTn>
                                        <p:tgtEl>
                                          <p:spTgt spid="27664"/>
                                        </p:tgtEl>
                                        <p:attrNameLst>
                                          <p:attrName>style.visibility</p:attrName>
                                        </p:attrNameLst>
                                      </p:cBhvr>
                                      <p:to>
                                        <p:strVal val="visible"/>
                                      </p:to>
                                    </p:set>
                                    <p:anim calcmode="lin" valueType="num">
                                      <p:cBhvr>
                                        <p:cTn id="69" dur="500" fill="hold"/>
                                        <p:tgtEl>
                                          <p:spTgt spid="27664"/>
                                        </p:tgtEl>
                                        <p:attrNameLst>
                                          <p:attrName>ppt_x</p:attrName>
                                        </p:attrNameLst>
                                      </p:cBhvr>
                                      <p:tavLst>
                                        <p:tav tm="0">
                                          <p:val>
                                            <p:strVal val="#ppt_x-#ppt_w/2"/>
                                          </p:val>
                                        </p:tav>
                                        <p:tav tm="100000">
                                          <p:val>
                                            <p:strVal val="#ppt_x"/>
                                          </p:val>
                                        </p:tav>
                                      </p:tavLst>
                                    </p:anim>
                                    <p:anim calcmode="lin" valueType="num">
                                      <p:cBhvr>
                                        <p:cTn id="70" dur="500" fill="hold"/>
                                        <p:tgtEl>
                                          <p:spTgt spid="27664"/>
                                        </p:tgtEl>
                                        <p:attrNameLst>
                                          <p:attrName>ppt_y</p:attrName>
                                        </p:attrNameLst>
                                      </p:cBhvr>
                                      <p:tavLst>
                                        <p:tav tm="0">
                                          <p:val>
                                            <p:strVal val="#ppt_y"/>
                                          </p:val>
                                        </p:tav>
                                        <p:tav tm="100000">
                                          <p:val>
                                            <p:strVal val="#ppt_y"/>
                                          </p:val>
                                        </p:tav>
                                      </p:tavLst>
                                    </p:anim>
                                    <p:anim calcmode="lin" valueType="num">
                                      <p:cBhvr>
                                        <p:cTn id="71" dur="500" fill="hold"/>
                                        <p:tgtEl>
                                          <p:spTgt spid="27664"/>
                                        </p:tgtEl>
                                        <p:attrNameLst>
                                          <p:attrName>ppt_w</p:attrName>
                                        </p:attrNameLst>
                                      </p:cBhvr>
                                      <p:tavLst>
                                        <p:tav tm="0">
                                          <p:val>
                                            <p:fltVal val="0"/>
                                          </p:val>
                                        </p:tav>
                                        <p:tav tm="100000">
                                          <p:val>
                                            <p:strVal val="#ppt_w"/>
                                          </p:val>
                                        </p:tav>
                                      </p:tavLst>
                                    </p:anim>
                                    <p:anim calcmode="lin" valueType="num">
                                      <p:cBhvr>
                                        <p:cTn id="72" dur="500" fill="hold"/>
                                        <p:tgtEl>
                                          <p:spTgt spid="27664"/>
                                        </p:tgtEl>
                                        <p:attrNameLst>
                                          <p:attrName>ppt_h</p:attrName>
                                        </p:attrNameLst>
                                      </p:cBhvr>
                                      <p:tavLst>
                                        <p:tav tm="0">
                                          <p:val>
                                            <p:strVal val="#ppt_h"/>
                                          </p:val>
                                        </p:tav>
                                        <p:tav tm="100000">
                                          <p:val>
                                            <p:strVal val="#ppt_h"/>
                                          </p:val>
                                        </p:tav>
                                      </p:tavLst>
                                    </p:anim>
                                  </p:childTnLst>
                                </p:cTn>
                              </p:par>
                            </p:childTnLst>
                          </p:cTn>
                        </p:par>
                        <p:par>
                          <p:cTn id="73" fill="hold">
                            <p:stCondLst>
                              <p:cond delay="1000"/>
                            </p:stCondLst>
                            <p:childTnLst>
                              <p:par>
                                <p:cTn id="74" presetID="17" presetClass="entr" presetSubtype="1" fill="hold" grpId="0" nodeType="afterEffect">
                                  <p:stCondLst>
                                    <p:cond delay="0"/>
                                  </p:stCondLst>
                                  <p:childTnLst>
                                    <p:set>
                                      <p:cBhvr>
                                        <p:cTn id="75" dur="1" fill="hold">
                                          <p:stCondLst>
                                            <p:cond delay="0"/>
                                          </p:stCondLst>
                                        </p:cTn>
                                        <p:tgtEl>
                                          <p:spTgt spid="27665"/>
                                        </p:tgtEl>
                                        <p:attrNameLst>
                                          <p:attrName>style.visibility</p:attrName>
                                        </p:attrNameLst>
                                      </p:cBhvr>
                                      <p:to>
                                        <p:strVal val="visible"/>
                                      </p:to>
                                    </p:set>
                                    <p:anim calcmode="lin" valueType="num">
                                      <p:cBhvr>
                                        <p:cTn id="76" dur="500" fill="hold"/>
                                        <p:tgtEl>
                                          <p:spTgt spid="27665"/>
                                        </p:tgtEl>
                                        <p:attrNameLst>
                                          <p:attrName>ppt_x</p:attrName>
                                        </p:attrNameLst>
                                      </p:cBhvr>
                                      <p:tavLst>
                                        <p:tav tm="0">
                                          <p:val>
                                            <p:strVal val="#ppt_x"/>
                                          </p:val>
                                        </p:tav>
                                        <p:tav tm="100000">
                                          <p:val>
                                            <p:strVal val="#ppt_x"/>
                                          </p:val>
                                        </p:tav>
                                      </p:tavLst>
                                    </p:anim>
                                    <p:anim calcmode="lin" valueType="num">
                                      <p:cBhvr>
                                        <p:cTn id="77" dur="500" fill="hold"/>
                                        <p:tgtEl>
                                          <p:spTgt spid="27665"/>
                                        </p:tgtEl>
                                        <p:attrNameLst>
                                          <p:attrName>ppt_y</p:attrName>
                                        </p:attrNameLst>
                                      </p:cBhvr>
                                      <p:tavLst>
                                        <p:tav tm="0">
                                          <p:val>
                                            <p:strVal val="#ppt_y-#ppt_h/2"/>
                                          </p:val>
                                        </p:tav>
                                        <p:tav tm="100000">
                                          <p:val>
                                            <p:strVal val="#ppt_y"/>
                                          </p:val>
                                        </p:tav>
                                      </p:tavLst>
                                    </p:anim>
                                    <p:anim calcmode="lin" valueType="num">
                                      <p:cBhvr>
                                        <p:cTn id="78" dur="500" fill="hold"/>
                                        <p:tgtEl>
                                          <p:spTgt spid="27665"/>
                                        </p:tgtEl>
                                        <p:attrNameLst>
                                          <p:attrName>ppt_w</p:attrName>
                                        </p:attrNameLst>
                                      </p:cBhvr>
                                      <p:tavLst>
                                        <p:tav tm="0">
                                          <p:val>
                                            <p:strVal val="#ppt_w"/>
                                          </p:val>
                                        </p:tav>
                                        <p:tav tm="100000">
                                          <p:val>
                                            <p:strVal val="#ppt_w"/>
                                          </p:val>
                                        </p:tav>
                                      </p:tavLst>
                                    </p:anim>
                                    <p:anim calcmode="lin" valueType="num">
                                      <p:cBhvr>
                                        <p:cTn id="79" dur="500" fill="hold"/>
                                        <p:tgtEl>
                                          <p:spTgt spid="27665"/>
                                        </p:tgtEl>
                                        <p:attrNameLst>
                                          <p:attrName>ppt_h</p:attrName>
                                        </p:attrNameLst>
                                      </p:cBhvr>
                                      <p:tavLst>
                                        <p:tav tm="0">
                                          <p:val>
                                            <p:fltVal val="0"/>
                                          </p:val>
                                        </p:tav>
                                        <p:tav tm="100000">
                                          <p:val>
                                            <p:strVal val="#ppt_h"/>
                                          </p:val>
                                        </p:tav>
                                      </p:tavLst>
                                    </p:anim>
                                  </p:childTnLst>
                                </p:cTn>
                              </p:par>
                            </p:childTnLst>
                          </p:cTn>
                        </p:par>
                        <p:par>
                          <p:cTn id="80" fill="hold">
                            <p:stCondLst>
                              <p:cond delay="1500"/>
                            </p:stCondLst>
                            <p:childTnLst>
                              <p:par>
                                <p:cTn id="81" presetID="23" presetClass="entr" presetSubtype="288" fill="hold" grpId="0" nodeType="afterEffect">
                                  <p:stCondLst>
                                    <p:cond delay="0"/>
                                  </p:stCondLst>
                                  <p:childTnLst>
                                    <p:set>
                                      <p:cBhvr>
                                        <p:cTn id="82" dur="1" fill="hold">
                                          <p:stCondLst>
                                            <p:cond delay="0"/>
                                          </p:stCondLst>
                                        </p:cTn>
                                        <p:tgtEl>
                                          <p:spTgt spid="27674"/>
                                        </p:tgtEl>
                                        <p:attrNameLst>
                                          <p:attrName>style.visibility</p:attrName>
                                        </p:attrNameLst>
                                      </p:cBhvr>
                                      <p:to>
                                        <p:strVal val="visible"/>
                                      </p:to>
                                    </p:set>
                                    <p:anim calcmode="lin" valueType="num">
                                      <p:cBhvr>
                                        <p:cTn id="83" dur="500" fill="hold"/>
                                        <p:tgtEl>
                                          <p:spTgt spid="27674"/>
                                        </p:tgtEl>
                                        <p:attrNameLst>
                                          <p:attrName>ppt_w</p:attrName>
                                        </p:attrNameLst>
                                      </p:cBhvr>
                                      <p:tavLst>
                                        <p:tav tm="0">
                                          <p:val>
                                            <p:strVal val="4/3*#ppt_w"/>
                                          </p:val>
                                        </p:tav>
                                        <p:tav tm="100000">
                                          <p:val>
                                            <p:strVal val="#ppt_w"/>
                                          </p:val>
                                        </p:tav>
                                      </p:tavLst>
                                    </p:anim>
                                    <p:anim calcmode="lin" valueType="num">
                                      <p:cBhvr>
                                        <p:cTn id="84" dur="500" fill="hold"/>
                                        <p:tgtEl>
                                          <p:spTgt spid="276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8" grpId="0"/>
      <p:bldP spid="27659" grpId="0"/>
      <p:bldP spid="27661" grpId="0" animBg="1"/>
      <p:bldP spid="27663" grpId="0" animBg="1"/>
      <p:bldP spid="27664" grpId="0" animBg="1"/>
      <p:bldP spid="27665" grpId="0" animBg="1"/>
      <p:bldP spid="27666" grpId="0"/>
      <p:bldP spid="27673" grpId="0"/>
      <p:bldP spid="27674" grpId="0"/>
      <p:bldP spid="27680" grpId="0" animBg="1"/>
      <p:bldP spid="27681" grpId="0" animBg="1"/>
      <p:bldP spid="276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Decrease in Demand</a:t>
            </a:r>
          </a:p>
        </p:txBody>
      </p:sp>
      <p:sp>
        <p:nvSpPr>
          <p:cNvPr id="26626" name="Line 3"/>
          <p:cNvSpPr>
            <a:spLocks noChangeShapeType="1"/>
          </p:cNvSpPr>
          <p:nvPr/>
        </p:nvSpPr>
        <p:spPr bwMode="auto">
          <a:xfrm>
            <a:off x="1447800" y="5791200"/>
            <a:ext cx="4267200" cy="0"/>
          </a:xfrm>
          <a:prstGeom prst="line">
            <a:avLst/>
          </a:prstGeom>
          <a:noFill/>
          <a:ln w="38100">
            <a:solidFill>
              <a:schemeClr val="tx1"/>
            </a:solidFill>
            <a:round/>
            <a:headEnd/>
            <a:tailEnd/>
          </a:ln>
        </p:spPr>
        <p:txBody>
          <a:bodyPr/>
          <a:lstStyle/>
          <a:p>
            <a:endParaRPr lang="en-US"/>
          </a:p>
        </p:txBody>
      </p:sp>
      <p:sp>
        <p:nvSpPr>
          <p:cNvPr id="15364" name="Line 4"/>
          <p:cNvSpPr>
            <a:spLocks noChangeShapeType="1"/>
          </p:cNvSpPr>
          <p:nvPr/>
        </p:nvSpPr>
        <p:spPr bwMode="auto">
          <a:xfrm>
            <a:off x="1828800" y="3276600"/>
            <a:ext cx="1752600" cy="2133600"/>
          </a:xfrm>
          <a:prstGeom prst="line">
            <a:avLst/>
          </a:prstGeom>
          <a:noFill/>
          <a:ln w="38100">
            <a:solidFill>
              <a:srgbClr val="0000FF"/>
            </a:solidFill>
            <a:round/>
            <a:headEnd/>
            <a:tailEnd/>
          </a:ln>
        </p:spPr>
        <p:txBody>
          <a:bodyPr/>
          <a:lstStyle/>
          <a:p>
            <a:endParaRPr lang="en-US"/>
          </a:p>
        </p:txBody>
      </p:sp>
      <p:sp>
        <p:nvSpPr>
          <p:cNvPr id="26628" name="Line 5"/>
          <p:cNvSpPr>
            <a:spLocks noChangeShapeType="1"/>
          </p:cNvSpPr>
          <p:nvPr/>
        </p:nvSpPr>
        <p:spPr bwMode="auto">
          <a:xfrm>
            <a:off x="1524000" y="4724400"/>
            <a:ext cx="2286000" cy="0"/>
          </a:xfrm>
          <a:prstGeom prst="line">
            <a:avLst/>
          </a:prstGeom>
          <a:noFill/>
          <a:ln w="9525">
            <a:solidFill>
              <a:schemeClr val="tx1"/>
            </a:solidFill>
            <a:prstDash val="dash"/>
            <a:round/>
            <a:headEnd/>
            <a:tailEnd/>
          </a:ln>
        </p:spPr>
        <p:txBody>
          <a:bodyPr/>
          <a:lstStyle/>
          <a:p>
            <a:endParaRPr lang="en-US"/>
          </a:p>
        </p:txBody>
      </p:sp>
      <p:sp>
        <p:nvSpPr>
          <p:cNvPr id="15366" name="Line 6"/>
          <p:cNvSpPr>
            <a:spLocks noChangeShapeType="1"/>
          </p:cNvSpPr>
          <p:nvPr/>
        </p:nvSpPr>
        <p:spPr bwMode="auto">
          <a:xfrm>
            <a:off x="2971800" y="4724400"/>
            <a:ext cx="0" cy="1066800"/>
          </a:xfrm>
          <a:prstGeom prst="line">
            <a:avLst/>
          </a:prstGeom>
          <a:noFill/>
          <a:ln w="9525">
            <a:solidFill>
              <a:schemeClr val="tx1"/>
            </a:solidFill>
            <a:prstDash val="dash"/>
            <a:round/>
            <a:headEnd/>
            <a:tailEnd/>
          </a:ln>
        </p:spPr>
        <p:txBody>
          <a:bodyPr/>
          <a:lstStyle/>
          <a:p>
            <a:endParaRPr lang="en-US"/>
          </a:p>
        </p:txBody>
      </p:sp>
      <p:sp>
        <p:nvSpPr>
          <p:cNvPr id="26630" name="Line 7"/>
          <p:cNvSpPr>
            <a:spLocks noChangeShapeType="1"/>
          </p:cNvSpPr>
          <p:nvPr/>
        </p:nvSpPr>
        <p:spPr bwMode="auto">
          <a:xfrm flipV="1">
            <a:off x="1447800" y="2590800"/>
            <a:ext cx="0" cy="3200400"/>
          </a:xfrm>
          <a:prstGeom prst="line">
            <a:avLst/>
          </a:prstGeom>
          <a:noFill/>
          <a:ln w="38100">
            <a:solidFill>
              <a:schemeClr val="tx1"/>
            </a:solidFill>
            <a:round/>
            <a:headEnd/>
            <a:tailEnd/>
          </a:ln>
        </p:spPr>
        <p:txBody>
          <a:bodyPr/>
          <a:lstStyle/>
          <a:p>
            <a:endParaRPr lang="en-US"/>
          </a:p>
        </p:txBody>
      </p:sp>
      <p:sp>
        <p:nvSpPr>
          <p:cNvPr id="26631" name="Text Box 8"/>
          <p:cNvSpPr txBox="1">
            <a:spLocks noChangeArrowheads="1"/>
          </p:cNvSpPr>
          <p:nvPr/>
        </p:nvSpPr>
        <p:spPr bwMode="auto">
          <a:xfrm>
            <a:off x="762000" y="4495800"/>
            <a:ext cx="838200" cy="366713"/>
          </a:xfrm>
          <a:prstGeom prst="rect">
            <a:avLst/>
          </a:prstGeom>
          <a:noFill/>
          <a:ln w="9525">
            <a:noFill/>
            <a:miter lim="800000"/>
            <a:headEnd/>
            <a:tailEnd/>
          </a:ln>
        </p:spPr>
        <p:txBody>
          <a:bodyPr>
            <a:spAutoFit/>
          </a:bodyPr>
          <a:lstStyle/>
          <a:p>
            <a:pPr>
              <a:spcBef>
                <a:spcPct val="50000"/>
              </a:spcBef>
            </a:pPr>
            <a:r>
              <a:rPr lang="en-US"/>
              <a:t>$30</a:t>
            </a:r>
          </a:p>
        </p:txBody>
      </p:sp>
      <p:sp>
        <p:nvSpPr>
          <p:cNvPr id="26632" name="Line 9"/>
          <p:cNvSpPr>
            <a:spLocks noChangeShapeType="1"/>
          </p:cNvSpPr>
          <p:nvPr/>
        </p:nvSpPr>
        <p:spPr bwMode="auto">
          <a:xfrm>
            <a:off x="2514600" y="3124200"/>
            <a:ext cx="1752600" cy="2133600"/>
          </a:xfrm>
          <a:prstGeom prst="line">
            <a:avLst/>
          </a:prstGeom>
          <a:noFill/>
          <a:ln w="38100">
            <a:solidFill>
              <a:srgbClr val="0000FF"/>
            </a:solidFill>
            <a:round/>
            <a:headEnd/>
            <a:tailEnd/>
          </a:ln>
        </p:spPr>
        <p:txBody>
          <a:bodyPr/>
          <a:lstStyle/>
          <a:p>
            <a:endParaRPr lang="en-US"/>
          </a:p>
        </p:txBody>
      </p:sp>
      <p:sp>
        <p:nvSpPr>
          <p:cNvPr id="26633" name="Line 10"/>
          <p:cNvSpPr>
            <a:spLocks noChangeShapeType="1"/>
          </p:cNvSpPr>
          <p:nvPr/>
        </p:nvSpPr>
        <p:spPr bwMode="auto">
          <a:xfrm>
            <a:off x="3810000" y="4724400"/>
            <a:ext cx="0" cy="1066800"/>
          </a:xfrm>
          <a:prstGeom prst="line">
            <a:avLst/>
          </a:prstGeom>
          <a:noFill/>
          <a:ln w="9525">
            <a:solidFill>
              <a:schemeClr val="tx1"/>
            </a:solidFill>
            <a:prstDash val="dash"/>
            <a:round/>
            <a:headEnd/>
            <a:tailEnd/>
          </a:ln>
        </p:spPr>
        <p:txBody>
          <a:bodyPr/>
          <a:lstStyle/>
          <a:p>
            <a:endParaRPr lang="en-US"/>
          </a:p>
        </p:txBody>
      </p:sp>
      <p:sp>
        <p:nvSpPr>
          <p:cNvPr id="15371" name="AutoShape 11"/>
          <p:cNvSpPr>
            <a:spLocks noChangeArrowheads="1"/>
          </p:cNvSpPr>
          <p:nvPr/>
        </p:nvSpPr>
        <p:spPr bwMode="auto">
          <a:xfrm rot="10653801">
            <a:off x="2667000" y="39624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15372" name="AutoShape 12"/>
          <p:cNvSpPr>
            <a:spLocks noChangeArrowheads="1"/>
          </p:cNvSpPr>
          <p:nvPr/>
        </p:nvSpPr>
        <p:spPr bwMode="auto">
          <a:xfrm rot="10800000">
            <a:off x="2895600" y="44196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6636" name="Text Box 13"/>
          <p:cNvSpPr txBox="1">
            <a:spLocks noChangeArrowheads="1"/>
          </p:cNvSpPr>
          <p:nvPr/>
        </p:nvSpPr>
        <p:spPr bwMode="auto">
          <a:xfrm>
            <a:off x="4419600" y="2438400"/>
            <a:ext cx="4191000" cy="822325"/>
          </a:xfrm>
          <a:prstGeom prst="rect">
            <a:avLst/>
          </a:prstGeom>
          <a:noFill/>
          <a:ln w="9525">
            <a:noFill/>
            <a:miter lim="800000"/>
            <a:headEnd/>
            <a:tailEnd/>
          </a:ln>
        </p:spPr>
        <p:txBody>
          <a:bodyPr>
            <a:spAutoFit/>
          </a:bodyPr>
          <a:lstStyle/>
          <a:p>
            <a:pPr>
              <a:spcBef>
                <a:spcPct val="50000"/>
              </a:spcBef>
            </a:pPr>
            <a:r>
              <a:rPr lang="en-US" sz="2400"/>
              <a:t>The Demand Curve shifts inward</a:t>
            </a:r>
          </a:p>
        </p:txBody>
      </p:sp>
      <p:sp>
        <p:nvSpPr>
          <p:cNvPr id="26637" name="Text Box 16"/>
          <p:cNvSpPr txBox="1">
            <a:spLocks noChangeArrowheads="1"/>
          </p:cNvSpPr>
          <p:nvPr/>
        </p:nvSpPr>
        <p:spPr bwMode="auto">
          <a:xfrm rot="-5400000">
            <a:off x="327025" y="3406775"/>
            <a:ext cx="1236663" cy="519113"/>
          </a:xfrm>
          <a:prstGeom prst="rect">
            <a:avLst/>
          </a:prstGeom>
          <a:noFill/>
          <a:ln w="9525">
            <a:noFill/>
            <a:miter lim="800000"/>
            <a:headEnd/>
            <a:tailEnd/>
          </a:ln>
        </p:spPr>
        <p:txBody>
          <a:bodyPr>
            <a:spAutoFit/>
          </a:bodyPr>
          <a:lstStyle/>
          <a:p>
            <a:pPr>
              <a:spcBef>
                <a:spcPct val="50000"/>
              </a:spcBef>
            </a:pPr>
            <a:r>
              <a:rPr lang="en-US" sz="2800"/>
              <a:t>Price</a:t>
            </a:r>
          </a:p>
        </p:txBody>
      </p:sp>
      <p:sp>
        <p:nvSpPr>
          <p:cNvPr id="26638" name="Text Box 17"/>
          <p:cNvSpPr txBox="1">
            <a:spLocks noChangeArrowheads="1"/>
          </p:cNvSpPr>
          <p:nvPr/>
        </p:nvSpPr>
        <p:spPr bwMode="auto">
          <a:xfrm>
            <a:off x="1143000" y="6172200"/>
            <a:ext cx="5410200" cy="457200"/>
          </a:xfrm>
          <a:prstGeom prst="rect">
            <a:avLst/>
          </a:prstGeom>
          <a:noFill/>
          <a:ln w="9525">
            <a:noFill/>
            <a:miter lim="800000"/>
            <a:headEnd/>
            <a:tailEnd/>
          </a:ln>
        </p:spPr>
        <p:txBody>
          <a:bodyPr>
            <a:spAutoFit/>
          </a:bodyPr>
          <a:lstStyle/>
          <a:p>
            <a:pPr>
              <a:spcBef>
                <a:spcPct val="50000"/>
              </a:spcBef>
            </a:pPr>
            <a:r>
              <a:rPr lang="en-US" sz="2400"/>
              <a:t>Quantity Demanded (per day)</a:t>
            </a:r>
          </a:p>
        </p:txBody>
      </p:sp>
      <p:sp>
        <p:nvSpPr>
          <p:cNvPr id="15378" name="Text Box 18"/>
          <p:cNvSpPr txBox="1">
            <a:spLocks noChangeArrowheads="1"/>
          </p:cNvSpPr>
          <p:nvPr/>
        </p:nvSpPr>
        <p:spPr bwMode="auto">
          <a:xfrm>
            <a:off x="3352800" y="4953000"/>
            <a:ext cx="685800" cy="366713"/>
          </a:xfrm>
          <a:prstGeom prst="rect">
            <a:avLst/>
          </a:prstGeom>
          <a:noFill/>
          <a:ln w="9525">
            <a:noFill/>
            <a:miter lim="800000"/>
            <a:headEnd/>
            <a:tailEnd/>
          </a:ln>
        </p:spPr>
        <p:txBody>
          <a:bodyPr>
            <a:spAutoFit/>
          </a:bodyPr>
          <a:lstStyle/>
          <a:p>
            <a:pPr>
              <a:spcBef>
                <a:spcPct val="50000"/>
              </a:spcBef>
            </a:pPr>
            <a:r>
              <a:rPr lang="en-US"/>
              <a:t>D</a:t>
            </a:r>
            <a:r>
              <a:rPr lang="en-US" baseline="-25000"/>
              <a:t>3</a:t>
            </a:r>
            <a:endParaRPr lang="en-US"/>
          </a:p>
        </p:txBody>
      </p:sp>
      <p:sp>
        <p:nvSpPr>
          <p:cNvPr id="26640" name="Text Box 19"/>
          <p:cNvSpPr txBox="1">
            <a:spLocks noChangeArrowheads="1"/>
          </p:cNvSpPr>
          <p:nvPr/>
        </p:nvSpPr>
        <p:spPr bwMode="auto">
          <a:xfrm>
            <a:off x="4267200" y="4800600"/>
            <a:ext cx="685800" cy="366713"/>
          </a:xfrm>
          <a:prstGeom prst="rect">
            <a:avLst/>
          </a:prstGeom>
          <a:noFill/>
          <a:ln w="9525">
            <a:noFill/>
            <a:miter lim="800000"/>
            <a:headEnd/>
            <a:tailEnd/>
          </a:ln>
        </p:spPr>
        <p:txBody>
          <a:bodyPr>
            <a:spAutoFit/>
          </a:bodyPr>
          <a:lstStyle/>
          <a:p>
            <a:pPr>
              <a:spcBef>
                <a:spcPct val="50000"/>
              </a:spcBef>
            </a:pPr>
            <a:r>
              <a:rPr lang="en-US"/>
              <a:t>D</a:t>
            </a:r>
            <a:r>
              <a:rPr lang="en-US" baseline="-25000"/>
              <a:t>1</a:t>
            </a:r>
            <a:endParaRPr lang="en-US"/>
          </a:p>
        </p:txBody>
      </p:sp>
      <p:sp>
        <p:nvSpPr>
          <p:cNvPr id="26641" name="Text Box 20"/>
          <p:cNvSpPr txBox="1">
            <a:spLocks noChangeArrowheads="1"/>
          </p:cNvSpPr>
          <p:nvPr/>
        </p:nvSpPr>
        <p:spPr bwMode="auto">
          <a:xfrm>
            <a:off x="3505200" y="5867400"/>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sp>
        <p:nvSpPr>
          <p:cNvPr id="15381" name="Text Box 21"/>
          <p:cNvSpPr txBox="1">
            <a:spLocks noChangeArrowheads="1"/>
          </p:cNvSpPr>
          <p:nvPr/>
        </p:nvSpPr>
        <p:spPr bwMode="auto">
          <a:xfrm>
            <a:off x="2590800" y="5867400"/>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1000" fill="hold"/>
                                        <p:tgtEl>
                                          <p:spTgt spid="15371"/>
                                        </p:tgtEl>
                                        <p:attrNameLst>
                                          <p:attrName>ppt_w</p:attrName>
                                        </p:attrNameLst>
                                      </p:cBhvr>
                                      <p:tavLst>
                                        <p:tav tm="0">
                                          <p:val>
                                            <p:strVal val="#ppt_w*0.70"/>
                                          </p:val>
                                        </p:tav>
                                        <p:tav tm="100000">
                                          <p:val>
                                            <p:strVal val="#ppt_w"/>
                                          </p:val>
                                        </p:tav>
                                      </p:tavLst>
                                    </p:anim>
                                    <p:anim calcmode="lin" valueType="num">
                                      <p:cBhvr>
                                        <p:cTn id="8" dur="1000" fill="hold"/>
                                        <p:tgtEl>
                                          <p:spTgt spid="15371"/>
                                        </p:tgtEl>
                                        <p:attrNameLst>
                                          <p:attrName>ppt_h</p:attrName>
                                        </p:attrNameLst>
                                      </p:cBhvr>
                                      <p:tavLst>
                                        <p:tav tm="0">
                                          <p:val>
                                            <p:strVal val="#ppt_h"/>
                                          </p:val>
                                        </p:tav>
                                        <p:tav tm="100000">
                                          <p:val>
                                            <p:strVal val="#ppt_h"/>
                                          </p:val>
                                        </p:tav>
                                      </p:tavLst>
                                    </p:anim>
                                    <p:animEffect transition="in" filter="fade">
                                      <p:cBhvr>
                                        <p:cTn id="9" dur="1000"/>
                                        <p:tgtEl>
                                          <p:spTgt spid="1537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372"/>
                                        </p:tgtEl>
                                        <p:attrNameLst>
                                          <p:attrName>style.visibility</p:attrName>
                                        </p:attrNameLst>
                                      </p:cBhvr>
                                      <p:to>
                                        <p:strVal val="visible"/>
                                      </p:to>
                                    </p:set>
                                    <p:anim calcmode="lin" valueType="num">
                                      <p:cBhvr>
                                        <p:cTn id="12" dur="1000" fill="hold"/>
                                        <p:tgtEl>
                                          <p:spTgt spid="15372"/>
                                        </p:tgtEl>
                                        <p:attrNameLst>
                                          <p:attrName>ppt_w</p:attrName>
                                        </p:attrNameLst>
                                      </p:cBhvr>
                                      <p:tavLst>
                                        <p:tav tm="0">
                                          <p:val>
                                            <p:strVal val="#ppt_w*0.70"/>
                                          </p:val>
                                        </p:tav>
                                        <p:tav tm="100000">
                                          <p:val>
                                            <p:strVal val="#ppt_w"/>
                                          </p:val>
                                        </p:tav>
                                      </p:tavLst>
                                    </p:anim>
                                    <p:anim calcmode="lin" valueType="num">
                                      <p:cBhvr>
                                        <p:cTn id="13" dur="1000" fill="hold"/>
                                        <p:tgtEl>
                                          <p:spTgt spid="15372"/>
                                        </p:tgtEl>
                                        <p:attrNameLst>
                                          <p:attrName>ppt_h</p:attrName>
                                        </p:attrNameLst>
                                      </p:cBhvr>
                                      <p:tavLst>
                                        <p:tav tm="0">
                                          <p:val>
                                            <p:strVal val="#ppt_h"/>
                                          </p:val>
                                        </p:tav>
                                        <p:tav tm="100000">
                                          <p:val>
                                            <p:strVal val="#ppt_h"/>
                                          </p:val>
                                        </p:tav>
                                      </p:tavLst>
                                    </p:anim>
                                    <p:animEffect transition="in" filter="fade">
                                      <p:cBhvr>
                                        <p:cTn id="14" dur="1000"/>
                                        <p:tgtEl>
                                          <p:spTgt spid="1537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par>
                          <p:cTn id="23" fill="hold">
                            <p:stCondLst>
                              <p:cond delay="0"/>
                            </p:stCondLst>
                            <p:childTnLst>
                              <p:par>
                                <p:cTn id="24" presetID="23" presetClass="entr" presetSubtype="288" fill="hold" grpId="0" nodeType="afterEffect">
                                  <p:stCondLst>
                                    <p:cond delay="0"/>
                                  </p:stCondLst>
                                  <p:childTnLst>
                                    <p:set>
                                      <p:cBhvr>
                                        <p:cTn id="25" dur="1" fill="hold">
                                          <p:stCondLst>
                                            <p:cond delay="0"/>
                                          </p:stCondLst>
                                        </p:cTn>
                                        <p:tgtEl>
                                          <p:spTgt spid="15381"/>
                                        </p:tgtEl>
                                        <p:attrNameLst>
                                          <p:attrName>style.visibility</p:attrName>
                                        </p:attrNameLst>
                                      </p:cBhvr>
                                      <p:to>
                                        <p:strVal val="visible"/>
                                      </p:to>
                                    </p:set>
                                    <p:anim calcmode="lin" valueType="num">
                                      <p:cBhvr>
                                        <p:cTn id="26" dur="500" fill="hold"/>
                                        <p:tgtEl>
                                          <p:spTgt spid="15381"/>
                                        </p:tgtEl>
                                        <p:attrNameLst>
                                          <p:attrName>ppt_w</p:attrName>
                                        </p:attrNameLst>
                                      </p:cBhvr>
                                      <p:tavLst>
                                        <p:tav tm="0">
                                          <p:val>
                                            <p:strVal val="4/3*#ppt_w"/>
                                          </p:val>
                                        </p:tav>
                                        <p:tav tm="100000">
                                          <p:val>
                                            <p:strVal val="#ppt_w"/>
                                          </p:val>
                                        </p:tav>
                                      </p:tavLst>
                                    </p:anim>
                                    <p:anim calcmode="lin" valueType="num">
                                      <p:cBhvr>
                                        <p:cTn id="27" dur="500" fill="hold"/>
                                        <p:tgtEl>
                                          <p:spTgt spid="1538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nimBg="1"/>
      <p:bldP spid="15371" grpId="0" animBg="1"/>
      <p:bldP spid="15372" grpId="0" animBg="1"/>
      <p:bldP spid="15378" grpId="0"/>
      <p:bldP spid="153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52400"/>
            <a:ext cx="8229600" cy="1143000"/>
          </a:xfrm>
        </p:spPr>
        <p:txBody>
          <a:bodyPr/>
          <a:lstStyle/>
          <a:p>
            <a:r>
              <a:rPr lang="en-US" smtClean="0"/>
              <a:t>Elasticity of Demand</a:t>
            </a:r>
          </a:p>
        </p:txBody>
      </p:sp>
      <p:sp>
        <p:nvSpPr>
          <p:cNvPr id="3" name="Content Placeholder 2"/>
          <p:cNvSpPr>
            <a:spLocks noGrp="1"/>
          </p:cNvSpPr>
          <p:nvPr>
            <p:ph idx="1"/>
          </p:nvPr>
        </p:nvSpPr>
        <p:spPr>
          <a:xfrm>
            <a:off x="457200" y="1295400"/>
            <a:ext cx="8229600" cy="5410200"/>
          </a:xfrm>
        </p:spPr>
        <p:txBody>
          <a:bodyPr>
            <a:normAutofit fontScale="85000" lnSpcReduction="10000"/>
          </a:bodyPr>
          <a:lstStyle/>
          <a:p>
            <a:pPr marL="274320" indent="-274320" fontAlgn="auto">
              <a:spcAft>
                <a:spcPts val="0"/>
              </a:spcAft>
              <a:buClr>
                <a:schemeClr val="accent3"/>
              </a:buClr>
              <a:buFont typeface="Wingdings 2"/>
              <a:buChar char=""/>
              <a:defRPr/>
            </a:pPr>
            <a:r>
              <a:rPr lang="en-US" b="1" dirty="0" smtClean="0"/>
              <a:t>Elasticity of demand</a:t>
            </a:r>
            <a:r>
              <a:rPr lang="en-US" dirty="0" smtClean="0"/>
              <a:t>: A measure of the </a:t>
            </a:r>
            <a:r>
              <a:rPr lang="en-US" b="1" dirty="0" smtClean="0"/>
              <a:t>responsiveness of quantity demanded to a change in</a:t>
            </a:r>
            <a:r>
              <a:rPr lang="en-US" dirty="0" smtClean="0"/>
              <a:t> </a:t>
            </a:r>
            <a:r>
              <a:rPr lang="en-US" b="1" dirty="0" smtClean="0"/>
              <a:t>price</a:t>
            </a:r>
            <a:r>
              <a:rPr lang="en-US" dirty="0" smtClean="0"/>
              <a:t>. </a:t>
            </a:r>
          </a:p>
          <a:p>
            <a:pPr marL="274320" indent="-274320" fontAlgn="auto">
              <a:spcAft>
                <a:spcPts val="0"/>
              </a:spcAft>
              <a:buClr>
                <a:schemeClr val="accent3"/>
              </a:buClr>
              <a:buFont typeface="Wingdings 2"/>
              <a:buChar char=""/>
              <a:defRPr/>
            </a:pPr>
            <a:r>
              <a:rPr lang="en-US" dirty="0" smtClean="0"/>
              <a:t>If a change in the price of an item has a very big effect on the quantity demanded, then the demand is elastic.  </a:t>
            </a:r>
          </a:p>
          <a:p>
            <a:pPr marL="274320" indent="-274320" fontAlgn="auto">
              <a:spcAft>
                <a:spcPts val="0"/>
              </a:spcAft>
              <a:buClr>
                <a:schemeClr val="accent3"/>
              </a:buClr>
              <a:buFont typeface="Wingdings 2"/>
              <a:buNone/>
              <a:defRPr/>
            </a:pPr>
            <a:r>
              <a:rPr lang="en-US" dirty="0" smtClean="0"/>
              <a:t>     - Most goods that are not considered essential are demand elastic.  People will buy a lot of candy if it is 10 cents per candy bar, but they will buy almost no candy if it is $2 per bar.  </a:t>
            </a:r>
          </a:p>
          <a:p>
            <a:pPr marL="274320" indent="-274320" fontAlgn="auto">
              <a:spcAft>
                <a:spcPts val="0"/>
              </a:spcAft>
              <a:buClr>
                <a:schemeClr val="accent3"/>
              </a:buClr>
              <a:buFont typeface="Wingdings 2"/>
              <a:buNone/>
              <a:defRPr/>
            </a:pPr>
            <a:r>
              <a:rPr lang="en-US" dirty="0" smtClean="0"/>
              <a:t>     - Other examples: cars, goods with substitutes, expensive items, purchases that can be postponed</a:t>
            </a:r>
          </a:p>
          <a:p>
            <a:pPr marL="274320" indent="-274320" fontAlgn="auto">
              <a:spcAft>
                <a:spcPts val="0"/>
              </a:spcAft>
              <a:buClr>
                <a:schemeClr val="accent3"/>
              </a:buClr>
              <a:buFont typeface="Wingdings 2"/>
              <a:buChar char=""/>
              <a:defRPr/>
            </a:pPr>
            <a:r>
              <a:rPr lang="en-US" dirty="0" smtClean="0"/>
              <a:t>If a change in the price of an item has little effect on the quantity demanded, then the demand is inelastic.  </a:t>
            </a:r>
          </a:p>
          <a:p>
            <a:pPr marL="274320" indent="-274320" fontAlgn="auto">
              <a:spcAft>
                <a:spcPts val="0"/>
              </a:spcAft>
              <a:buClr>
                <a:schemeClr val="accent3"/>
              </a:buClr>
              <a:buFont typeface="Wingdings 2"/>
              <a:buNone/>
              <a:defRPr/>
            </a:pPr>
            <a:r>
              <a:rPr lang="en-US" dirty="0" smtClean="0"/>
              <a:t>     - Goods that are considered essential tend to be inelastic  Examples: salt, sugar, turkey in late November or Frasier Firs in late December; </a:t>
            </a:r>
          </a:p>
          <a:p>
            <a:pPr marL="274320" indent="-274320" fontAlgn="auto">
              <a:spcAft>
                <a:spcPts val="0"/>
              </a:spcAft>
              <a:buClr>
                <a:schemeClr val="accent3"/>
              </a:buClr>
              <a:buFont typeface="Wingdings 2"/>
              <a:buNone/>
              <a:defRPr/>
            </a:pPr>
            <a:r>
              <a:rPr lang="en-US" dirty="0" smtClean="0"/>
              <a:t>     - Oil has traditionally been inelastic but that fact appears to be changing recently.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14300" y="781050"/>
            <a:ext cx="3695700" cy="569595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71" name="Rectangle 3"/>
          <p:cNvSpPr>
            <a:spLocks noChangeArrowheads="1"/>
          </p:cNvSpPr>
          <p:nvPr/>
        </p:nvSpPr>
        <p:spPr bwMode="auto">
          <a:xfrm>
            <a:off x="133350" y="768350"/>
            <a:ext cx="3581400" cy="5327650"/>
          </a:xfrm>
          <a:prstGeom prst="rect">
            <a:avLst/>
          </a:prstGeom>
          <a:noFill/>
          <a:ln w="19050">
            <a:noFill/>
            <a:miter lim="800000"/>
            <a:headEnd/>
            <a:tailEnd type="none" w="lg" len="lg"/>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2400">
              <a:latin typeface="Times New Roman" pitchFamily="18" charset="0"/>
            </a:endParaRPr>
          </a:p>
        </p:txBody>
      </p:sp>
      <p:sp>
        <p:nvSpPr>
          <p:cNvPr id="32772" name="Text Box 4"/>
          <p:cNvSpPr txBox="1">
            <a:spLocks noChangeArrowheads="1"/>
          </p:cNvSpPr>
          <p:nvPr/>
        </p:nvSpPr>
        <p:spPr bwMode="auto">
          <a:xfrm>
            <a:off x="158750" y="823913"/>
            <a:ext cx="3727450" cy="1836737"/>
          </a:xfrm>
          <a:prstGeom prst="rect">
            <a:avLst/>
          </a:prstGeom>
          <a:noFill/>
          <a:ln w="28575">
            <a:noFill/>
            <a:miter lim="800000"/>
            <a:headEnd/>
            <a:tailEnd type="none" w="lg" len="lg"/>
          </a:ln>
        </p:spPr>
        <p:txBody>
          <a:bodyPr>
            <a:spAutoFit/>
          </a:bodyPr>
          <a:lstStyle/>
          <a:p>
            <a:pPr>
              <a:lnSpc>
                <a:spcPct val="90000"/>
              </a:lnSpc>
              <a:buFontTx/>
              <a:buChar char="•"/>
            </a:pPr>
            <a:r>
              <a:rPr lang="en-US" sz="2100">
                <a:solidFill>
                  <a:schemeClr val="bg2"/>
                </a:solidFill>
                <a:latin typeface="Times New Roman" pitchFamily="18" charset="0"/>
              </a:rPr>
              <a:t> </a:t>
            </a:r>
            <a:r>
              <a:rPr lang="en-US" sz="2100">
                <a:latin typeface="Times New Roman" pitchFamily="18" charset="0"/>
              </a:rPr>
              <a:t>When the market price for </a:t>
            </a:r>
            <a:br>
              <a:rPr lang="en-US" sz="2100">
                <a:latin typeface="Times New Roman" pitchFamily="18" charset="0"/>
              </a:rPr>
            </a:br>
            <a:r>
              <a:rPr lang="en-US" sz="2100">
                <a:latin typeface="Times New Roman" pitchFamily="18" charset="0"/>
              </a:rPr>
              <a:t>  gasoline rises from $1.25 to </a:t>
            </a:r>
            <a:br>
              <a:rPr lang="en-US" sz="2100">
                <a:latin typeface="Times New Roman" pitchFamily="18" charset="0"/>
              </a:rPr>
            </a:br>
            <a:r>
              <a:rPr lang="en-US" sz="2100">
                <a:latin typeface="Times New Roman" pitchFamily="18" charset="0"/>
              </a:rPr>
              <a:t>  $2.00 a gallon, the quantity </a:t>
            </a:r>
            <a:br>
              <a:rPr lang="en-US" sz="2100">
                <a:latin typeface="Times New Roman" pitchFamily="18" charset="0"/>
              </a:rPr>
            </a:br>
            <a:r>
              <a:rPr lang="en-US" sz="2100">
                <a:latin typeface="Times New Roman" pitchFamily="18" charset="0"/>
              </a:rPr>
              <a:t>  demanded in the market</a:t>
            </a:r>
          </a:p>
          <a:p>
            <a:pPr>
              <a:lnSpc>
                <a:spcPct val="90000"/>
              </a:lnSpc>
            </a:pPr>
            <a:r>
              <a:rPr lang="en-US" sz="2100">
                <a:latin typeface="Times New Roman" pitchFamily="18" charset="0"/>
              </a:rPr>
              <a:t>  falls insignificantly from 8 to 7 </a:t>
            </a:r>
            <a:br>
              <a:rPr lang="en-US" sz="2100">
                <a:latin typeface="Times New Roman" pitchFamily="18" charset="0"/>
              </a:rPr>
            </a:br>
            <a:r>
              <a:rPr lang="en-US" sz="2100">
                <a:latin typeface="Times New Roman" pitchFamily="18" charset="0"/>
              </a:rPr>
              <a:t>  million units per week.</a:t>
            </a:r>
          </a:p>
        </p:txBody>
      </p:sp>
      <p:sp>
        <p:nvSpPr>
          <p:cNvPr id="32773" name="Text Box 5"/>
          <p:cNvSpPr txBox="1">
            <a:spLocks noChangeArrowheads="1"/>
          </p:cNvSpPr>
          <p:nvPr/>
        </p:nvSpPr>
        <p:spPr bwMode="auto">
          <a:xfrm>
            <a:off x="112713" y="2590800"/>
            <a:ext cx="3697287" cy="1825625"/>
          </a:xfrm>
          <a:prstGeom prst="rect">
            <a:avLst/>
          </a:prstGeom>
          <a:noFill/>
          <a:ln w="28575">
            <a:noFill/>
            <a:miter lim="800000"/>
            <a:headEnd/>
            <a:tailEnd type="none" w="lg" len="lg"/>
          </a:ln>
        </p:spPr>
        <p:txBody>
          <a:bodyPr>
            <a:spAutoFit/>
          </a:bodyPr>
          <a:lstStyle/>
          <a:p>
            <a:pPr>
              <a:lnSpc>
                <a:spcPct val="90000"/>
              </a:lnSpc>
              <a:buFontTx/>
              <a:buChar char="•"/>
            </a:pPr>
            <a:r>
              <a:rPr lang="en-US" sz="2100">
                <a:latin typeface="Times New Roman" pitchFamily="18" charset="0"/>
              </a:rPr>
              <a:t> In contrast, when the market </a:t>
            </a:r>
            <a:br>
              <a:rPr lang="en-US" sz="2100">
                <a:latin typeface="Times New Roman" pitchFamily="18" charset="0"/>
              </a:rPr>
            </a:br>
            <a:r>
              <a:rPr lang="en-US" sz="2100">
                <a:latin typeface="Times New Roman" pitchFamily="18" charset="0"/>
              </a:rPr>
              <a:t>  price for tacos rises from $1.25 </a:t>
            </a:r>
            <a:br>
              <a:rPr lang="en-US" sz="2100">
                <a:latin typeface="Times New Roman" pitchFamily="18" charset="0"/>
              </a:rPr>
            </a:br>
            <a:r>
              <a:rPr lang="en-US" sz="2100">
                <a:latin typeface="Times New Roman" pitchFamily="18" charset="0"/>
              </a:rPr>
              <a:t>  to $2.00, quantity demanded in </a:t>
            </a:r>
            <a:br>
              <a:rPr lang="en-US" sz="2100">
                <a:latin typeface="Times New Roman" pitchFamily="18" charset="0"/>
              </a:rPr>
            </a:br>
            <a:r>
              <a:rPr lang="en-US" sz="2100">
                <a:latin typeface="Times New Roman" pitchFamily="18" charset="0"/>
              </a:rPr>
              <a:t>  the market falls significantly </a:t>
            </a:r>
            <a:br>
              <a:rPr lang="en-US" sz="2100">
                <a:latin typeface="Times New Roman" pitchFamily="18" charset="0"/>
              </a:rPr>
            </a:br>
            <a:r>
              <a:rPr lang="en-US" sz="2100">
                <a:latin typeface="Times New Roman" pitchFamily="18" charset="0"/>
              </a:rPr>
              <a:t>  from 8 to 4 million units per </a:t>
            </a:r>
            <a:br>
              <a:rPr lang="en-US" sz="2100">
                <a:latin typeface="Times New Roman" pitchFamily="18" charset="0"/>
              </a:rPr>
            </a:br>
            <a:r>
              <a:rPr lang="en-US" sz="2100">
                <a:latin typeface="Times New Roman" pitchFamily="18" charset="0"/>
              </a:rPr>
              <a:t>  week.</a:t>
            </a:r>
          </a:p>
        </p:txBody>
      </p:sp>
      <p:sp>
        <p:nvSpPr>
          <p:cNvPr id="32774" name="Text Box 6"/>
          <p:cNvSpPr txBox="1">
            <a:spLocks noChangeArrowheads="1"/>
          </p:cNvSpPr>
          <p:nvPr/>
        </p:nvSpPr>
        <p:spPr bwMode="auto">
          <a:xfrm>
            <a:off x="123825" y="4343400"/>
            <a:ext cx="3762375" cy="2114550"/>
          </a:xfrm>
          <a:prstGeom prst="rect">
            <a:avLst/>
          </a:prstGeom>
          <a:noFill/>
          <a:ln w="28575">
            <a:noFill/>
            <a:miter lim="800000"/>
            <a:headEnd/>
            <a:tailEnd type="none" w="lg" len="lg"/>
          </a:ln>
        </p:spPr>
        <p:txBody>
          <a:bodyPr>
            <a:spAutoFit/>
          </a:bodyPr>
          <a:lstStyle/>
          <a:p>
            <a:pPr>
              <a:lnSpc>
                <a:spcPct val="90000"/>
              </a:lnSpc>
              <a:buFontTx/>
              <a:buChar char="•"/>
            </a:pPr>
            <a:r>
              <a:rPr lang="en-US" sz="2100">
                <a:solidFill>
                  <a:schemeClr val="bg2"/>
                </a:solidFill>
                <a:latin typeface="Times New Roman" pitchFamily="18" charset="0"/>
              </a:rPr>
              <a:t> </a:t>
            </a:r>
            <a:r>
              <a:rPr lang="en-US" sz="2100">
                <a:latin typeface="Times New Roman" pitchFamily="18" charset="0"/>
              </a:rPr>
              <a:t>Because taco demand is highly </a:t>
            </a:r>
            <a:br>
              <a:rPr lang="en-US" sz="2100">
                <a:latin typeface="Times New Roman" pitchFamily="18" charset="0"/>
              </a:rPr>
            </a:br>
            <a:r>
              <a:rPr lang="en-US" sz="2100">
                <a:latin typeface="Times New Roman" pitchFamily="18" charset="0"/>
              </a:rPr>
              <a:t>  sensitive to price changes, taco </a:t>
            </a:r>
            <a:br>
              <a:rPr lang="en-US" sz="2100">
                <a:latin typeface="Times New Roman" pitchFamily="18" charset="0"/>
              </a:rPr>
            </a:br>
            <a:r>
              <a:rPr lang="en-US" sz="2100">
                <a:latin typeface="Times New Roman" pitchFamily="18" charset="0"/>
              </a:rPr>
              <a:t>  demand is described as </a:t>
            </a:r>
            <a:r>
              <a:rPr lang="en-US" sz="2100" b="1" i="1">
                <a:latin typeface="Times New Roman" pitchFamily="18" charset="0"/>
              </a:rPr>
              <a:t>elastic</a:t>
            </a:r>
            <a:r>
              <a:rPr lang="en-US" sz="2100">
                <a:latin typeface="Times New Roman" pitchFamily="18" charset="0"/>
              </a:rPr>
              <a:t>; </a:t>
            </a:r>
            <a:br>
              <a:rPr lang="en-US" sz="2100">
                <a:latin typeface="Times New Roman" pitchFamily="18" charset="0"/>
              </a:rPr>
            </a:br>
            <a:r>
              <a:rPr lang="en-US" sz="2100">
                <a:latin typeface="Times New Roman" pitchFamily="18" charset="0"/>
              </a:rPr>
              <a:t>  because the demand for gas </a:t>
            </a:r>
            <a:br>
              <a:rPr lang="en-US" sz="2100">
                <a:latin typeface="Times New Roman" pitchFamily="18" charset="0"/>
              </a:rPr>
            </a:br>
            <a:r>
              <a:rPr lang="en-US" sz="2100">
                <a:latin typeface="Times New Roman" pitchFamily="18" charset="0"/>
              </a:rPr>
              <a:t>  is largely insensitive to price </a:t>
            </a:r>
            <a:br>
              <a:rPr lang="en-US" sz="2100">
                <a:latin typeface="Times New Roman" pitchFamily="18" charset="0"/>
              </a:rPr>
            </a:br>
            <a:r>
              <a:rPr lang="en-US" sz="2100">
                <a:latin typeface="Times New Roman" pitchFamily="18" charset="0"/>
              </a:rPr>
              <a:t>  changes, gasoline demand is </a:t>
            </a:r>
            <a:br>
              <a:rPr lang="en-US" sz="2100">
                <a:latin typeface="Times New Roman" pitchFamily="18" charset="0"/>
              </a:rPr>
            </a:br>
            <a:r>
              <a:rPr lang="en-US" sz="2100">
                <a:latin typeface="Times New Roman" pitchFamily="18" charset="0"/>
              </a:rPr>
              <a:t>  described as </a:t>
            </a:r>
            <a:r>
              <a:rPr lang="en-US" sz="2100" b="1" i="1">
                <a:latin typeface="Times New Roman" pitchFamily="18" charset="0"/>
              </a:rPr>
              <a:t>inelastic</a:t>
            </a:r>
            <a:r>
              <a:rPr lang="en-US" sz="2100">
                <a:latin typeface="Times New Roman" pitchFamily="18" charset="0"/>
              </a:rPr>
              <a:t>. </a:t>
            </a:r>
          </a:p>
        </p:txBody>
      </p:sp>
      <p:sp>
        <p:nvSpPr>
          <p:cNvPr id="28678" name="Rectangle 7"/>
          <p:cNvSpPr>
            <a:spLocks noChangeArrowheads="1"/>
          </p:cNvSpPr>
          <p:nvPr/>
        </p:nvSpPr>
        <p:spPr bwMode="auto">
          <a:xfrm>
            <a:off x="609600" y="142875"/>
            <a:ext cx="83058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200">
                <a:latin typeface="Constantia" pitchFamily="18" charset="0"/>
              </a:rPr>
              <a:t>Elastic and Inelastic Demand Curves</a:t>
            </a:r>
          </a:p>
        </p:txBody>
      </p:sp>
      <p:grpSp>
        <p:nvGrpSpPr>
          <p:cNvPr id="28679" name="Group 8"/>
          <p:cNvGrpSpPr>
            <a:grpSpLocks/>
          </p:cNvGrpSpPr>
          <p:nvPr/>
        </p:nvGrpSpPr>
        <p:grpSpPr bwMode="auto">
          <a:xfrm>
            <a:off x="4705350" y="3962400"/>
            <a:ext cx="3295650" cy="2133600"/>
            <a:chOff x="2832" y="2496"/>
            <a:chExt cx="2400" cy="1248"/>
          </a:xfrm>
        </p:grpSpPr>
        <p:sp>
          <p:nvSpPr>
            <p:cNvPr id="28771" name="Line 9"/>
            <p:cNvSpPr>
              <a:spLocks noChangeShapeType="1"/>
            </p:cNvSpPr>
            <p:nvPr/>
          </p:nvSpPr>
          <p:spPr bwMode="auto">
            <a:xfrm>
              <a:off x="2832" y="2496"/>
              <a:ext cx="0" cy="1248"/>
            </a:xfrm>
            <a:prstGeom prst="line">
              <a:avLst/>
            </a:prstGeom>
            <a:noFill/>
            <a:ln w="28575">
              <a:solidFill>
                <a:schemeClr val="tx1"/>
              </a:solidFill>
              <a:round/>
              <a:headEnd/>
              <a:tailEnd type="none" w="lg" len="lg"/>
            </a:ln>
          </p:spPr>
          <p:txBody>
            <a:bodyPr wrap="none" anchor="ctr"/>
            <a:lstStyle/>
            <a:p>
              <a:endParaRPr lang="en-US"/>
            </a:p>
          </p:txBody>
        </p:sp>
        <p:sp>
          <p:nvSpPr>
            <p:cNvPr id="28772" name="Line 10"/>
            <p:cNvSpPr>
              <a:spLocks noChangeShapeType="1"/>
            </p:cNvSpPr>
            <p:nvPr/>
          </p:nvSpPr>
          <p:spPr bwMode="auto">
            <a:xfrm>
              <a:off x="2832" y="3744"/>
              <a:ext cx="2400" cy="0"/>
            </a:xfrm>
            <a:prstGeom prst="line">
              <a:avLst/>
            </a:prstGeom>
            <a:noFill/>
            <a:ln w="28575">
              <a:solidFill>
                <a:schemeClr val="tx1"/>
              </a:solidFill>
              <a:round/>
              <a:headEnd/>
              <a:tailEnd type="none" w="lg" len="lg"/>
            </a:ln>
          </p:spPr>
          <p:txBody>
            <a:bodyPr wrap="none" anchor="ctr"/>
            <a:lstStyle/>
            <a:p>
              <a:endParaRPr lang="en-US"/>
            </a:p>
          </p:txBody>
        </p:sp>
      </p:grpSp>
      <p:sp>
        <p:nvSpPr>
          <p:cNvPr id="28680" name="Line 11"/>
          <p:cNvSpPr>
            <a:spLocks noChangeShapeType="1"/>
          </p:cNvSpPr>
          <p:nvPr/>
        </p:nvSpPr>
        <p:spPr bwMode="auto">
          <a:xfrm>
            <a:off x="6897688" y="933450"/>
            <a:ext cx="911225" cy="1866900"/>
          </a:xfrm>
          <a:prstGeom prst="line">
            <a:avLst/>
          </a:prstGeom>
          <a:noFill/>
          <a:ln w="57150">
            <a:solidFill>
              <a:srgbClr val="053ABF"/>
            </a:solidFill>
            <a:round/>
            <a:headEnd/>
            <a:tailEnd type="none" w="lg" len="lg"/>
          </a:ln>
        </p:spPr>
        <p:txBody>
          <a:bodyPr wrap="none" anchor="ctr"/>
          <a:lstStyle/>
          <a:p>
            <a:endParaRPr lang="en-US"/>
          </a:p>
        </p:txBody>
      </p:sp>
      <p:sp>
        <p:nvSpPr>
          <p:cNvPr id="28681" name="Line 12"/>
          <p:cNvSpPr>
            <a:spLocks noChangeShapeType="1"/>
          </p:cNvSpPr>
          <p:nvPr/>
        </p:nvSpPr>
        <p:spPr bwMode="auto">
          <a:xfrm>
            <a:off x="5257800" y="3810000"/>
            <a:ext cx="2474913" cy="1190625"/>
          </a:xfrm>
          <a:prstGeom prst="line">
            <a:avLst/>
          </a:prstGeom>
          <a:noFill/>
          <a:ln w="57150">
            <a:solidFill>
              <a:srgbClr val="053ABF"/>
            </a:solidFill>
            <a:round/>
            <a:headEnd/>
            <a:tailEnd type="none" w="lg" len="lg"/>
          </a:ln>
        </p:spPr>
        <p:txBody>
          <a:bodyPr wrap="none" anchor="ctr"/>
          <a:lstStyle/>
          <a:p>
            <a:endParaRPr lang="en-US"/>
          </a:p>
        </p:txBody>
      </p:sp>
      <p:sp>
        <p:nvSpPr>
          <p:cNvPr id="32781" name="Text Box 13"/>
          <p:cNvSpPr txBox="1">
            <a:spLocks noChangeArrowheads="1"/>
          </p:cNvSpPr>
          <p:nvPr/>
        </p:nvSpPr>
        <p:spPr bwMode="auto">
          <a:xfrm>
            <a:off x="3857625" y="3978275"/>
            <a:ext cx="762000" cy="366713"/>
          </a:xfrm>
          <a:prstGeom prst="rect">
            <a:avLst/>
          </a:prstGeom>
          <a:noFill/>
          <a:ln w="19050" cap="rnd">
            <a:solidFill>
              <a:schemeClr val="tx1"/>
            </a:solidFill>
            <a:prstDash val="sysDot"/>
            <a:miter lim="800000"/>
            <a:headEnd/>
            <a:tailEnd type="none" w="lg" len="lg"/>
          </a:ln>
        </p:spPr>
        <p:txBody>
          <a:bodyPr>
            <a:spAutoFit/>
          </a:bodyPr>
          <a:lstStyle/>
          <a:p>
            <a:pPr algn="r">
              <a:spcBef>
                <a:spcPct val="50000"/>
              </a:spcBef>
            </a:pPr>
            <a:r>
              <a:rPr lang="en-US">
                <a:latin typeface="Times New Roman" pitchFamily="18" charset="0"/>
              </a:rPr>
              <a:t>$2.00</a:t>
            </a:r>
          </a:p>
        </p:txBody>
      </p:sp>
      <p:sp>
        <p:nvSpPr>
          <p:cNvPr id="28683" name="Text Box 14"/>
          <p:cNvSpPr txBox="1">
            <a:spLocks noChangeArrowheads="1"/>
          </p:cNvSpPr>
          <p:nvPr/>
        </p:nvSpPr>
        <p:spPr bwMode="auto">
          <a:xfrm>
            <a:off x="3857625" y="4710113"/>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$1.25</a:t>
            </a:r>
          </a:p>
        </p:txBody>
      </p:sp>
      <p:sp>
        <p:nvSpPr>
          <p:cNvPr id="32783" name="Line 15"/>
          <p:cNvSpPr>
            <a:spLocks noChangeShapeType="1"/>
          </p:cNvSpPr>
          <p:nvPr/>
        </p:nvSpPr>
        <p:spPr bwMode="auto">
          <a:xfrm>
            <a:off x="4705350" y="1181100"/>
            <a:ext cx="2293938" cy="95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2784" name="Line 16"/>
          <p:cNvSpPr>
            <a:spLocks noChangeShapeType="1"/>
          </p:cNvSpPr>
          <p:nvPr/>
        </p:nvSpPr>
        <p:spPr bwMode="auto">
          <a:xfrm>
            <a:off x="6999288" y="1162050"/>
            <a:ext cx="0" cy="190500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8686" name="Line 17"/>
          <p:cNvSpPr>
            <a:spLocks noChangeShapeType="1"/>
          </p:cNvSpPr>
          <p:nvPr/>
        </p:nvSpPr>
        <p:spPr bwMode="auto">
          <a:xfrm>
            <a:off x="7335838" y="1914525"/>
            <a:ext cx="0" cy="1160463"/>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32786" name="Line 18"/>
          <p:cNvSpPr>
            <a:spLocks noChangeShapeType="1"/>
          </p:cNvSpPr>
          <p:nvPr/>
        </p:nvSpPr>
        <p:spPr bwMode="auto">
          <a:xfrm>
            <a:off x="4705350" y="4181475"/>
            <a:ext cx="1314450" cy="95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2787" name="Line 19"/>
          <p:cNvSpPr>
            <a:spLocks noChangeShapeType="1"/>
          </p:cNvSpPr>
          <p:nvPr/>
        </p:nvSpPr>
        <p:spPr bwMode="auto">
          <a:xfrm>
            <a:off x="6010275" y="4191000"/>
            <a:ext cx="0" cy="1876425"/>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28689" name="Line 20"/>
          <p:cNvSpPr>
            <a:spLocks noChangeShapeType="1"/>
          </p:cNvSpPr>
          <p:nvPr/>
        </p:nvSpPr>
        <p:spPr bwMode="auto">
          <a:xfrm>
            <a:off x="7327900" y="4914900"/>
            <a:ext cx="0" cy="1152525"/>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8690" name="Text Box 21"/>
          <p:cNvSpPr txBox="1">
            <a:spLocks noChangeArrowheads="1"/>
          </p:cNvSpPr>
          <p:nvPr/>
        </p:nvSpPr>
        <p:spPr bwMode="auto">
          <a:xfrm>
            <a:off x="7766050" y="2562225"/>
            <a:ext cx="338138" cy="457200"/>
          </a:xfrm>
          <a:prstGeom prst="rect">
            <a:avLst/>
          </a:prstGeom>
          <a:noFill/>
          <a:ln w="19050" cap="rnd">
            <a:noFill/>
            <a:prstDash val="sysDot"/>
            <a:miter lim="800000"/>
            <a:headEnd/>
            <a:tailEnd type="none" w="lg" len="lg"/>
          </a:ln>
        </p:spPr>
        <p:txBody>
          <a:bodyPr>
            <a:spAutoFit/>
          </a:bodyPr>
          <a:lstStyle/>
          <a:p>
            <a:pPr>
              <a:spcBef>
                <a:spcPct val="50000"/>
              </a:spcBef>
            </a:pPr>
            <a:r>
              <a:rPr lang="en-US" sz="2400" b="1" i="1">
                <a:solidFill>
                  <a:srgbClr val="053ABF"/>
                </a:solidFill>
                <a:latin typeface="Times New Roman" pitchFamily="18" charset="0"/>
              </a:rPr>
              <a:t>D</a:t>
            </a:r>
          </a:p>
        </p:txBody>
      </p:sp>
      <p:sp>
        <p:nvSpPr>
          <p:cNvPr id="28691" name="Text Box 22"/>
          <p:cNvSpPr txBox="1">
            <a:spLocks noChangeArrowheads="1"/>
          </p:cNvSpPr>
          <p:nvPr/>
        </p:nvSpPr>
        <p:spPr bwMode="auto">
          <a:xfrm>
            <a:off x="8015288" y="3700463"/>
            <a:ext cx="914400" cy="485775"/>
          </a:xfrm>
          <a:prstGeom prst="rect">
            <a:avLst/>
          </a:prstGeom>
          <a:noFill/>
          <a:ln w="19050" cap="rnd">
            <a:noFill/>
            <a:prstDash val="sysDot"/>
            <a:miter lim="800000"/>
            <a:headEnd/>
            <a:tailEnd type="none" w="lg" len="lg"/>
          </a:ln>
        </p:spPr>
        <p:txBody>
          <a:bodyPr>
            <a:spAutoFit/>
          </a:bodyPr>
          <a:lstStyle/>
          <a:p>
            <a:pPr algn="r">
              <a:lnSpc>
                <a:spcPct val="70000"/>
              </a:lnSpc>
              <a:spcBef>
                <a:spcPct val="50000"/>
              </a:spcBef>
            </a:pPr>
            <a:r>
              <a:rPr lang="en-US" b="1" i="1">
                <a:latin typeface="Times New Roman" pitchFamily="18" charset="0"/>
              </a:rPr>
              <a:t>Taco</a:t>
            </a:r>
            <a:br>
              <a:rPr lang="en-US" b="1" i="1">
                <a:latin typeface="Times New Roman" pitchFamily="18" charset="0"/>
              </a:rPr>
            </a:br>
            <a:r>
              <a:rPr lang="en-US" b="1" i="1">
                <a:latin typeface="Times New Roman" pitchFamily="18" charset="0"/>
              </a:rPr>
              <a:t>market</a:t>
            </a:r>
          </a:p>
        </p:txBody>
      </p:sp>
      <p:sp>
        <p:nvSpPr>
          <p:cNvPr id="28692" name="Line 23"/>
          <p:cNvSpPr>
            <a:spLocks noChangeShapeType="1"/>
          </p:cNvSpPr>
          <p:nvPr/>
        </p:nvSpPr>
        <p:spPr bwMode="auto">
          <a:xfrm>
            <a:off x="4721225" y="1905000"/>
            <a:ext cx="2632075"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32792" name="Line 24"/>
          <p:cNvSpPr>
            <a:spLocks noChangeShapeType="1"/>
          </p:cNvSpPr>
          <p:nvPr/>
        </p:nvSpPr>
        <p:spPr bwMode="auto">
          <a:xfrm flipV="1">
            <a:off x="4924425" y="1219200"/>
            <a:ext cx="0" cy="782638"/>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3" name="Line 25"/>
          <p:cNvSpPr>
            <a:spLocks noChangeShapeType="1"/>
          </p:cNvSpPr>
          <p:nvPr/>
        </p:nvSpPr>
        <p:spPr bwMode="auto">
          <a:xfrm flipH="1">
            <a:off x="7029450" y="2800350"/>
            <a:ext cx="441325" cy="9525"/>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4" name="Line 26"/>
          <p:cNvSpPr>
            <a:spLocks noChangeShapeType="1"/>
          </p:cNvSpPr>
          <p:nvPr/>
        </p:nvSpPr>
        <p:spPr bwMode="auto">
          <a:xfrm flipH="1">
            <a:off x="6059488" y="5781675"/>
            <a:ext cx="1374775" cy="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2795" name="Line 27"/>
          <p:cNvSpPr>
            <a:spLocks noChangeShapeType="1"/>
          </p:cNvSpPr>
          <p:nvPr/>
        </p:nvSpPr>
        <p:spPr bwMode="auto">
          <a:xfrm flipV="1">
            <a:off x="4922838" y="4191000"/>
            <a:ext cx="0" cy="83820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8697" name="Text Box 28"/>
          <p:cNvSpPr txBox="1">
            <a:spLocks noChangeArrowheads="1"/>
          </p:cNvSpPr>
          <p:nvPr/>
        </p:nvSpPr>
        <p:spPr bwMode="auto">
          <a:xfrm>
            <a:off x="4879975" y="31797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a:t>
            </a:r>
          </a:p>
        </p:txBody>
      </p:sp>
      <p:sp>
        <p:nvSpPr>
          <p:cNvPr id="28698" name="Text Box 29"/>
          <p:cNvSpPr txBox="1">
            <a:spLocks noChangeArrowheads="1"/>
          </p:cNvSpPr>
          <p:nvPr/>
        </p:nvSpPr>
        <p:spPr bwMode="auto">
          <a:xfrm>
            <a:off x="5221288" y="3178175"/>
            <a:ext cx="269875"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a:t>
            </a:r>
          </a:p>
        </p:txBody>
      </p:sp>
      <p:sp>
        <p:nvSpPr>
          <p:cNvPr id="28699" name="Text Box 30"/>
          <p:cNvSpPr txBox="1">
            <a:spLocks noChangeArrowheads="1"/>
          </p:cNvSpPr>
          <p:nvPr/>
        </p:nvSpPr>
        <p:spPr bwMode="auto">
          <a:xfrm>
            <a:off x="5548313" y="3179763"/>
            <a:ext cx="269875"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3</a:t>
            </a:r>
          </a:p>
        </p:txBody>
      </p:sp>
      <p:sp>
        <p:nvSpPr>
          <p:cNvPr id="28700" name="Text Box 31"/>
          <p:cNvSpPr txBox="1">
            <a:spLocks noChangeArrowheads="1"/>
          </p:cNvSpPr>
          <p:nvPr/>
        </p:nvSpPr>
        <p:spPr bwMode="auto">
          <a:xfrm>
            <a:off x="5853113" y="3178175"/>
            <a:ext cx="306387"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4</a:t>
            </a:r>
          </a:p>
        </p:txBody>
      </p:sp>
      <p:sp>
        <p:nvSpPr>
          <p:cNvPr id="28701" name="Text Box 32"/>
          <p:cNvSpPr txBox="1">
            <a:spLocks noChangeArrowheads="1"/>
          </p:cNvSpPr>
          <p:nvPr/>
        </p:nvSpPr>
        <p:spPr bwMode="auto">
          <a:xfrm>
            <a:off x="6200775" y="31781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5</a:t>
            </a:r>
          </a:p>
        </p:txBody>
      </p:sp>
      <p:sp>
        <p:nvSpPr>
          <p:cNvPr id="28702" name="Text Box 33"/>
          <p:cNvSpPr txBox="1">
            <a:spLocks noChangeArrowheads="1"/>
          </p:cNvSpPr>
          <p:nvPr/>
        </p:nvSpPr>
        <p:spPr bwMode="auto">
          <a:xfrm>
            <a:off x="6527800" y="317182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6</a:t>
            </a:r>
          </a:p>
        </p:txBody>
      </p:sp>
      <p:sp>
        <p:nvSpPr>
          <p:cNvPr id="32802" name="Text Box 34"/>
          <p:cNvSpPr txBox="1">
            <a:spLocks noChangeArrowheads="1"/>
          </p:cNvSpPr>
          <p:nvPr/>
        </p:nvSpPr>
        <p:spPr bwMode="auto">
          <a:xfrm>
            <a:off x="6865938" y="31781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7</a:t>
            </a:r>
          </a:p>
        </p:txBody>
      </p:sp>
      <p:sp>
        <p:nvSpPr>
          <p:cNvPr id="28704" name="Text Box 35"/>
          <p:cNvSpPr txBox="1">
            <a:spLocks noChangeArrowheads="1"/>
          </p:cNvSpPr>
          <p:nvPr/>
        </p:nvSpPr>
        <p:spPr bwMode="auto">
          <a:xfrm>
            <a:off x="7199313" y="31797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8</a:t>
            </a:r>
          </a:p>
        </p:txBody>
      </p:sp>
      <p:sp>
        <p:nvSpPr>
          <p:cNvPr id="28705" name="Text Box 36"/>
          <p:cNvSpPr txBox="1">
            <a:spLocks noChangeArrowheads="1"/>
          </p:cNvSpPr>
          <p:nvPr/>
        </p:nvSpPr>
        <p:spPr bwMode="auto">
          <a:xfrm>
            <a:off x="7529513" y="3178175"/>
            <a:ext cx="201612"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9</a:t>
            </a:r>
          </a:p>
        </p:txBody>
      </p:sp>
      <p:sp>
        <p:nvSpPr>
          <p:cNvPr id="28706" name="Line 37"/>
          <p:cNvSpPr>
            <a:spLocks noChangeShapeType="1"/>
          </p:cNvSpPr>
          <p:nvPr/>
        </p:nvSpPr>
        <p:spPr bwMode="auto">
          <a:xfrm>
            <a:off x="5032375" y="3105150"/>
            <a:ext cx="0" cy="92075"/>
          </a:xfrm>
          <a:prstGeom prst="line">
            <a:avLst/>
          </a:prstGeom>
          <a:noFill/>
          <a:ln w="28575">
            <a:solidFill>
              <a:schemeClr val="bg2"/>
            </a:solidFill>
            <a:round/>
            <a:headEnd/>
            <a:tailEnd/>
          </a:ln>
        </p:spPr>
        <p:txBody>
          <a:bodyPr wrap="none"/>
          <a:lstStyle/>
          <a:p>
            <a:endParaRPr lang="en-US"/>
          </a:p>
        </p:txBody>
      </p:sp>
      <p:sp>
        <p:nvSpPr>
          <p:cNvPr id="28707" name="Line 38"/>
          <p:cNvSpPr>
            <a:spLocks noChangeShapeType="1"/>
          </p:cNvSpPr>
          <p:nvPr/>
        </p:nvSpPr>
        <p:spPr bwMode="auto">
          <a:xfrm>
            <a:off x="5689600" y="3105150"/>
            <a:ext cx="0" cy="92075"/>
          </a:xfrm>
          <a:prstGeom prst="line">
            <a:avLst/>
          </a:prstGeom>
          <a:noFill/>
          <a:ln w="28575">
            <a:solidFill>
              <a:schemeClr val="bg2"/>
            </a:solidFill>
            <a:round/>
            <a:headEnd/>
            <a:tailEnd/>
          </a:ln>
        </p:spPr>
        <p:txBody>
          <a:bodyPr wrap="none"/>
          <a:lstStyle/>
          <a:p>
            <a:endParaRPr lang="en-US"/>
          </a:p>
        </p:txBody>
      </p:sp>
      <p:sp>
        <p:nvSpPr>
          <p:cNvPr id="28708" name="Line 39"/>
          <p:cNvSpPr>
            <a:spLocks noChangeShapeType="1"/>
          </p:cNvSpPr>
          <p:nvPr/>
        </p:nvSpPr>
        <p:spPr bwMode="auto">
          <a:xfrm>
            <a:off x="6016625" y="3105150"/>
            <a:ext cx="0" cy="92075"/>
          </a:xfrm>
          <a:prstGeom prst="line">
            <a:avLst/>
          </a:prstGeom>
          <a:noFill/>
          <a:ln w="28575">
            <a:solidFill>
              <a:schemeClr val="bg2"/>
            </a:solidFill>
            <a:round/>
            <a:headEnd/>
            <a:tailEnd/>
          </a:ln>
        </p:spPr>
        <p:txBody>
          <a:bodyPr wrap="none"/>
          <a:lstStyle/>
          <a:p>
            <a:endParaRPr lang="en-US"/>
          </a:p>
        </p:txBody>
      </p:sp>
      <p:sp>
        <p:nvSpPr>
          <p:cNvPr id="28709" name="Line 40"/>
          <p:cNvSpPr>
            <a:spLocks noChangeShapeType="1"/>
          </p:cNvSpPr>
          <p:nvPr/>
        </p:nvSpPr>
        <p:spPr bwMode="auto">
          <a:xfrm>
            <a:off x="6345238" y="3105150"/>
            <a:ext cx="0" cy="92075"/>
          </a:xfrm>
          <a:prstGeom prst="line">
            <a:avLst/>
          </a:prstGeom>
          <a:noFill/>
          <a:ln w="28575">
            <a:solidFill>
              <a:schemeClr val="bg2"/>
            </a:solidFill>
            <a:round/>
            <a:headEnd/>
            <a:tailEnd/>
          </a:ln>
        </p:spPr>
        <p:txBody>
          <a:bodyPr wrap="none"/>
          <a:lstStyle/>
          <a:p>
            <a:endParaRPr lang="en-US"/>
          </a:p>
        </p:txBody>
      </p:sp>
      <p:sp>
        <p:nvSpPr>
          <p:cNvPr id="28710" name="Line 41"/>
          <p:cNvSpPr>
            <a:spLocks noChangeShapeType="1"/>
          </p:cNvSpPr>
          <p:nvPr/>
        </p:nvSpPr>
        <p:spPr bwMode="auto">
          <a:xfrm>
            <a:off x="7000875" y="3105150"/>
            <a:ext cx="0" cy="92075"/>
          </a:xfrm>
          <a:prstGeom prst="line">
            <a:avLst/>
          </a:prstGeom>
          <a:noFill/>
          <a:ln w="28575">
            <a:solidFill>
              <a:schemeClr val="bg2"/>
            </a:solidFill>
            <a:round/>
            <a:headEnd/>
            <a:tailEnd/>
          </a:ln>
        </p:spPr>
        <p:txBody>
          <a:bodyPr wrap="none"/>
          <a:lstStyle/>
          <a:p>
            <a:endParaRPr lang="en-US"/>
          </a:p>
        </p:txBody>
      </p:sp>
      <p:sp>
        <p:nvSpPr>
          <p:cNvPr id="28711" name="Line 42"/>
          <p:cNvSpPr>
            <a:spLocks noChangeShapeType="1"/>
          </p:cNvSpPr>
          <p:nvPr/>
        </p:nvSpPr>
        <p:spPr bwMode="auto">
          <a:xfrm>
            <a:off x="7329488" y="3105150"/>
            <a:ext cx="0" cy="92075"/>
          </a:xfrm>
          <a:prstGeom prst="line">
            <a:avLst/>
          </a:prstGeom>
          <a:noFill/>
          <a:ln w="28575">
            <a:solidFill>
              <a:schemeClr val="bg2"/>
            </a:solidFill>
            <a:round/>
            <a:headEnd/>
            <a:tailEnd/>
          </a:ln>
        </p:spPr>
        <p:txBody>
          <a:bodyPr wrap="none"/>
          <a:lstStyle/>
          <a:p>
            <a:endParaRPr lang="en-US"/>
          </a:p>
        </p:txBody>
      </p:sp>
      <p:sp>
        <p:nvSpPr>
          <p:cNvPr id="28712" name="Line 43"/>
          <p:cNvSpPr>
            <a:spLocks noChangeShapeType="1"/>
          </p:cNvSpPr>
          <p:nvPr/>
        </p:nvSpPr>
        <p:spPr bwMode="auto">
          <a:xfrm>
            <a:off x="7658100" y="3105150"/>
            <a:ext cx="0" cy="92075"/>
          </a:xfrm>
          <a:prstGeom prst="line">
            <a:avLst/>
          </a:prstGeom>
          <a:noFill/>
          <a:ln w="28575">
            <a:solidFill>
              <a:schemeClr val="bg2"/>
            </a:solidFill>
            <a:round/>
            <a:headEnd/>
            <a:tailEnd/>
          </a:ln>
        </p:spPr>
        <p:txBody>
          <a:bodyPr wrap="none"/>
          <a:lstStyle/>
          <a:p>
            <a:endParaRPr lang="en-US"/>
          </a:p>
        </p:txBody>
      </p:sp>
      <p:sp>
        <p:nvSpPr>
          <p:cNvPr id="28713" name="Line 44"/>
          <p:cNvSpPr>
            <a:spLocks noChangeShapeType="1"/>
          </p:cNvSpPr>
          <p:nvPr/>
        </p:nvSpPr>
        <p:spPr bwMode="auto">
          <a:xfrm>
            <a:off x="5359400" y="3105150"/>
            <a:ext cx="0" cy="92075"/>
          </a:xfrm>
          <a:prstGeom prst="line">
            <a:avLst/>
          </a:prstGeom>
          <a:noFill/>
          <a:ln w="28575">
            <a:solidFill>
              <a:schemeClr val="bg2"/>
            </a:solidFill>
            <a:round/>
            <a:headEnd/>
            <a:tailEnd/>
          </a:ln>
        </p:spPr>
        <p:txBody>
          <a:bodyPr wrap="none"/>
          <a:lstStyle/>
          <a:p>
            <a:endParaRPr lang="en-US"/>
          </a:p>
        </p:txBody>
      </p:sp>
      <p:sp>
        <p:nvSpPr>
          <p:cNvPr id="28714" name="Line 45"/>
          <p:cNvSpPr>
            <a:spLocks noChangeShapeType="1"/>
          </p:cNvSpPr>
          <p:nvPr/>
        </p:nvSpPr>
        <p:spPr bwMode="auto">
          <a:xfrm>
            <a:off x="6673850" y="3105150"/>
            <a:ext cx="0" cy="92075"/>
          </a:xfrm>
          <a:prstGeom prst="line">
            <a:avLst/>
          </a:prstGeom>
          <a:noFill/>
          <a:ln w="28575">
            <a:solidFill>
              <a:schemeClr val="bg2"/>
            </a:solidFill>
            <a:round/>
            <a:headEnd/>
            <a:tailEnd/>
          </a:ln>
        </p:spPr>
        <p:txBody>
          <a:bodyPr wrap="none"/>
          <a:lstStyle/>
          <a:p>
            <a:endParaRPr lang="en-US"/>
          </a:p>
        </p:txBody>
      </p:sp>
      <p:sp>
        <p:nvSpPr>
          <p:cNvPr id="28715" name="Line 46"/>
          <p:cNvSpPr>
            <a:spLocks noChangeShapeType="1"/>
          </p:cNvSpPr>
          <p:nvPr/>
        </p:nvSpPr>
        <p:spPr bwMode="auto">
          <a:xfrm>
            <a:off x="4619625" y="3095625"/>
            <a:ext cx="82550" cy="0"/>
          </a:xfrm>
          <a:prstGeom prst="line">
            <a:avLst/>
          </a:prstGeom>
          <a:noFill/>
          <a:ln w="28575">
            <a:solidFill>
              <a:schemeClr val="bg2"/>
            </a:solidFill>
            <a:round/>
            <a:headEnd/>
            <a:tailEnd/>
          </a:ln>
        </p:spPr>
        <p:txBody>
          <a:bodyPr wrap="none"/>
          <a:lstStyle/>
          <a:p>
            <a:endParaRPr lang="en-US"/>
          </a:p>
        </p:txBody>
      </p:sp>
      <p:sp>
        <p:nvSpPr>
          <p:cNvPr id="28716" name="Line 47"/>
          <p:cNvSpPr>
            <a:spLocks noChangeShapeType="1"/>
          </p:cNvSpPr>
          <p:nvPr/>
        </p:nvSpPr>
        <p:spPr bwMode="auto">
          <a:xfrm>
            <a:off x="4629150" y="4659313"/>
            <a:ext cx="61913" cy="0"/>
          </a:xfrm>
          <a:prstGeom prst="line">
            <a:avLst/>
          </a:prstGeom>
          <a:noFill/>
          <a:ln w="28575">
            <a:solidFill>
              <a:schemeClr val="bg2"/>
            </a:solidFill>
            <a:round/>
            <a:headEnd/>
            <a:tailEnd/>
          </a:ln>
        </p:spPr>
        <p:txBody>
          <a:bodyPr wrap="none"/>
          <a:lstStyle/>
          <a:p>
            <a:endParaRPr lang="en-US"/>
          </a:p>
        </p:txBody>
      </p:sp>
      <p:sp>
        <p:nvSpPr>
          <p:cNvPr id="28717" name="Line 48"/>
          <p:cNvSpPr>
            <a:spLocks noChangeShapeType="1"/>
          </p:cNvSpPr>
          <p:nvPr/>
        </p:nvSpPr>
        <p:spPr bwMode="auto">
          <a:xfrm>
            <a:off x="4629150" y="4899025"/>
            <a:ext cx="61913" cy="0"/>
          </a:xfrm>
          <a:prstGeom prst="line">
            <a:avLst/>
          </a:prstGeom>
          <a:noFill/>
          <a:ln w="28575">
            <a:solidFill>
              <a:schemeClr val="bg2"/>
            </a:solidFill>
            <a:round/>
            <a:headEnd/>
            <a:tailEnd/>
          </a:ln>
        </p:spPr>
        <p:txBody>
          <a:bodyPr wrap="none"/>
          <a:lstStyle/>
          <a:p>
            <a:endParaRPr lang="en-US"/>
          </a:p>
        </p:txBody>
      </p:sp>
      <p:sp>
        <p:nvSpPr>
          <p:cNvPr id="28718" name="Line 49"/>
          <p:cNvSpPr>
            <a:spLocks noChangeShapeType="1"/>
          </p:cNvSpPr>
          <p:nvPr/>
        </p:nvSpPr>
        <p:spPr bwMode="auto">
          <a:xfrm>
            <a:off x="4629150" y="4419600"/>
            <a:ext cx="61913" cy="0"/>
          </a:xfrm>
          <a:prstGeom prst="line">
            <a:avLst/>
          </a:prstGeom>
          <a:noFill/>
          <a:ln w="28575">
            <a:solidFill>
              <a:schemeClr val="bg2"/>
            </a:solidFill>
            <a:round/>
            <a:headEnd/>
            <a:tailEnd/>
          </a:ln>
        </p:spPr>
        <p:txBody>
          <a:bodyPr wrap="none"/>
          <a:lstStyle/>
          <a:p>
            <a:endParaRPr lang="en-US"/>
          </a:p>
        </p:txBody>
      </p:sp>
      <p:sp>
        <p:nvSpPr>
          <p:cNvPr id="28719" name="Line 50"/>
          <p:cNvSpPr>
            <a:spLocks noChangeShapeType="1"/>
          </p:cNvSpPr>
          <p:nvPr/>
        </p:nvSpPr>
        <p:spPr bwMode="auto">
          <a:xfrm>
            <a:off x="4629150" y="5616575"/>
            <a:ext cx="61913" cy="0"/>
          </a:xfrm>
          <a:prstGeom prst="line">
            <a:avLst/>
          </a:prstGeom>
          <a:noFill/>
          <a:ln w="28575">
            <a:solidFill>
              <a:schemeClr val="tx1"/>
            </a:solidFill>
            <a:round/>
            <a:headEnd/>
            <a:tailEnd/>
          </a:ln>
        </p:spPr>
        <p:txBody>
          <a:bodyPr wrap="none"/>
          <a:lstStyle/>
          <a:p>
            <a:endParaRPr lang="en-US"/>
          </a:p>
        </p:txBody>
      </p:sp>
      <p:sp>
        <p:nvSpPr>
          <p:cNvPr id="28720" name="Line 51"/>
          <p:cNvSpPr>
            <a:spLocks noChangeShapeType="1"/>
          </p:cNvSpPr>
          <p:nvPr/>
        </p:nvSpPr>
        <p:spPr bwMode="auto">
          <a:xfrm>
            <a:off x="4629150" y="5856288"/>
            <a:ext cx="61913" cy="0"/>
          </a:xfrm>
          <a:prstGeom prst="line">
            <a:avLst/>
          </a:prstGeom>
          <a:noFill/>
          <a:ln w="28575">
            <a:solidFill>
              <a:schemeClr val="bg2"/>
            </a:solidFill>
            <a:round/>
            <a:headEnd/>
            <a:tailEnd/>
          </a:ln>
        </p:spPr>
        <p:txBody>
          <a:bodyPr wrap="none"/>
          <a:lstStyle/>
          <a:p>
            <a:endParaRPr lang="en-US"/>
          </a:p>
        </p:txBody>
      </p:sp>
      <p:sp>
        <p:nvSpPr>
          <p:cNvPr id="28721" name="Line 52"/>
          <p:cNvSpPr>
            <a:spLocks noChangeShapeType="1"/>
          </p:cNvSpPr>
          <p:nvPr/>
        </p:nvSpPr>
        <p:spPr bwMode="auto">
          <a:xfrm>
            <a:off x="4629150" y="5376863"/>
            <a:ext cx="61913" cy="0"/>
          </a:xfrm>
          <a:prstGeom prst="line">
            <a:avLst/>
          </a:prstGeom>
          <a:noFill/>
          <a:ln w="28575">
            <a:solidFill>
              <a:schemeClr val="tx1"/>
            </a:solidFill>
            <a:round/>
            <a:headEnd/>
            <a:tailEnd/>
          </a:ln>
        </p:spPr>
        <p:txBody>
          <a:bodyPr wrap="none"/>
          <a:lstStyle/>
          <a:p>
            <a:endParaRPr lang="en-US"/>
          </a:p>
        </p:txBody>
      </p:sp>
      <p:sp>
        <p:nvSpPr>
          <p:cNvPr id="28722" name="Text Box 53"/>
          <p:cNvSpPr txBox="1">
            <a:spLocks noChangeArrowheads="1"/>
          </p:cNvSpPr>
          <p:nvPr/>
        </p:nvSpPr>
        <p:spPr bwMode="auto">
          <a:xfrm>
            <a:off x="3857625" y="4948238"/>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$1.00</a:t>
            </a:r>
          </a:p>
        </p:txBody>
      </p:sp>
      <p:sp>
        <p:nvSpPr>
          <p:cNvPr id="28723" name="Text Box 54"/>
          <p:cNvSpPr txBox="1">
            <a:spLocks noChangeArrowheads="1"/>
          </p:cNvSpPr>
          <p:nvPr/>
        </p:nvSpPr>
        <p:spPr bwMode="auto">
          <a:xfrm>
            <a:off x="7894638" y="685800"/>
            <a:ext cx="1039812" cy="485775"/>
          </a:xfrm>
          <a:prstGeom prst="rect">
            <a:avLst/>
          </a:prstGeom>
          <a:noFill/>
          <a:ln w="19050" cap="rnd">
            <a:noFill/>
            <a:prstDash val="sysDot"/>
            <a:miter lim="800000"/>
            <a:headEnd/>
            <a:tailEnd type="none" w="lg" len="lg"/>
          </a:ln>
        </p:spPr>
        <p:txBody>
          <a:bodyPr>
            <a:spAutoFit/>
          </a:bodyPr>
          <a:lstStyle/>
          <a:p>
            <a:pPr algn="r">
              <a:lnSpc>
                <a:spcPct val="70000"/>
              </a:lnSpc>
              <a:spcBef>
                <a:spcPct val="50000"/>
              </a:spcBef>
            </a:pPr>
            <a:r>
              <a:rPr lang="en-US" b="1" i="1">
                <a:latin typeface="Times New Roman" pitchFamily="18" charset="0"/>
              </a:rPr>
              <a:t>Gasoline</a:t>
            </a:r>
            <a:br>
              <a:rPr lang="en-US" b="1" i="1">
                <a:latin typeface="Times New Roman" pitchFamily="18" charset="0"/>
              </a:rPr>
            </a:br>
            <a:r>
              <a:rPr lang="en-US" b="1" i="1">
                <a:latin typeface="Times New Roman" pitchFamily="18" charset="0"/>
              </a:rPr>
              <a:t>market</a:t>
            </a:r>
          </a:p>
        </p:txBody>
      </p:sp>
      <p:sp>
        <p:nvSpPr>
          <p:cNvPr id="28724" name="Text Box 55"/>
          <p:cNvSpPr txBox="1">
            <a:spLocks noChangeArrowheads="1"/>
          </p:cNvSpPr>
          <p:nvPr/>
        </p:nvSpPr>
        <p:spPr bwMode="auto">
          <a:xfrm>
            <a:off x="7664450" y="4781550"/>
            <a:ext cx="336550" cy="457200"/>
          </a:xfrm>
          <a:prstGeom prst="rect">
            <a:avLst/>
          </a:prstGeom>
          <a:noFill/>
          <a:ln w="19050" cap="rnd">
            <a:noFill/>
            <a:prstDash val="sysDot"/>
            <a:miter lim="800000"/>
            <a:headEnd/>
            <a:tailEnd type="none" w="lg" len="lg"/>
          </a:ln>
        </p:spPr>
        <p:txBody>
          <a:bodyPr>
            <a:spAutoFit/>
          </a:bodyPr>
          <a:lstStyle/>
          <a:p>
            <a:pPr>
              <a:spcBef>
                <a:spcPct val="50000"/>
              </a:spcBef>
            </a:pPr>
            <a:r>
              <a:rPr lang="en-US" sz="2400" b="1" i="1">
                <a:solidFill>
                  <a:srgbClr val="053ABF"/>
                </a:solidFill>
                <a:latin typeface="Times New Roman" pitchFamily="18" charset="0"/>
              </a:rPr>
              <a:t>D</a:t>
            </a:r>
          </a:p>
        </p:txBody>
      </p:sp>
      <p:sp>
        <p:nvSpPr>
          <p:cNvPr id="28725" name="Line 56"/>
          <p:cNvSpPr>
            <a:spLocks noChangeShapeType="1"/>
          </p:cNvSpPr>
          <p:nvPr/>
        </p:nvSpPr>
        <p:spPr bwMode="auto">
          <a:xfrm>
            <a:off x="4705350" y="4905375"/>
            <a:ext cx="2563813"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28726" name="Text Box 57"/>
          <p:cNvSpPr txBox="1">
            <a:spLocks noChangeArrowheads="1"/>
          </p:cNvSpPr>
          <p:nvPr/>
        </p:nvSpPr>
        <p:spPr bwMode="auto">
          <a:xfrm>
            <a:off x="4879975" y="61769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a:t>
            </a:r>
          </a:p>
        </p:txBody>
      </p:sp>
      <p:sp>
        <p:nvSpPr>
          <p:cNvPr id="28727" name="Text Box 58"/>
          <p:cNvSpPr txBox="1">
            <a:spLocks noChangeArrowheads="1"/>
          </p:cNvSpPr>
          <p:nvPr/>
        </p:nvSpPr>
        <p:spPr bwMode="auto">
          <a:xfrm>
            <a:off x="5221288" y="6175375"/>
            <a:ext cx="269875"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a:t>
            </a:r>
          </a:p>
        </p:txBody>
      </p:sp>
      <p:sp>
        <p:nvSpPr>
          <p:cNvPr id="28728" name="Text Box 59"/>
          <p:cNvSpPr txBox="1">
            <a:spLocks noChangeArrowheads="1"/>
          </p:cNvSpPr>
          <p:nvPr/>
        </p:nvSpPr>
        <p:spPr bwMode="auto">
          <a:xfrm>
            <a:off x="5548313" y="6176963"/>
            <a:ext cx="269875"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3</a:t>
            </a:r>
          </a:p>
        </p:txBody>
      </p:sp>
      <p:sp>
        <p:nvSpPr>
          <p:cNvPr id="32828" name="Text Box 60"/>
          <p:cNvSpPr txBox="1">
            <a:spLocks noChangeArrowheads="1"/>
          </p:cNvSpPr>
          <p:nvPr/>
        </p:nvSpPr>
        <p:spPr bwMode="auto">
          <a:xfrm>
            <a:off x="5853113" y="6175375"/>
            <a:ext cx="306387"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4</a:t>
            </a:r>
          </a:p>
        </p:txBody>
      </p:sp>
      <p:sp>
        <p:nvSpPr>
          <p:cNvPr id="28730" name="Text Box 61"/>
          <p:cNvSpPr txBox="1">
            <a:spLocks noChangeArrowheads="1"/>
          </p:cNvSpPr>
          <p:nvPr/>
        </p:nvSpPr>
        <p:spPr bwMode="auto">
          <a:xfrm>
            <a:off x="6200775" y="61753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5</a:t>
            </a:r>
          </a:p>
        </p:txBody>
      </p:sp>
      <p:sp>
        <p:nvSpPr>
          <p:cNvPr id="28731" name="Text Box 62"/>
          <p:cNvSpPr txBox="1">
            <a:spLocks noChangeArrowheads="1"/>
          </p:cNvSpPr>
          <p:nvPr/>
        </p:nvSpPr>
        <p:spPr bwMode="auto">
          <a:xfrm>
            <a:off x="6527800" y="616902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6</a:t>
            </a:r>
          </a:p>
        </p:txBody>
      </p:sp>
      <p:sp>
        <p:nvSpPr>
          <p:cNvPr id="28732" name="Text Box 63"/>
          <p:cNvSpPr txBox="1">
            <a:spLocks noChangeArrowheads="1"/>
          </p:cNvSpPr>
          <p:nvPr/>
        </p:nvSpPr>
        <p:spPr bwMode="auto">
          <a:xfrm>
            <a:off x="6865938" y="6175375"/>
            <a:ext cx="2032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7</a:t>
            </a:r>
          </a:p>
        </p:txBody>
      </p:sp>
      <p:sp>
        <p:nvSpPr>
          <p:cNvPr id="28733" name="Text Box 64"/>
          <p:cNvSpPr txBox="1">
            <a:spLocks noChangeArrowheads="1"/>
          </p:cNvSpPr>
          <p:nvPr/>
        </p:nvSpPr>
        <p:spPr bwMode="auto">
          <a:xfrm>
            <a:off x="7199313" y="6176963"/>
            <a:ext cx="2032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8</a:t>
            </a:r>
          </a:p>
        </p:txBody>
      </p:sp>
      <p:sp>
        <p:nvSpPr>
          <p:cNvPr id="28734" name="Text Box 65"/>
          <p:cNvSpPr txBox="1">
            <a:spLocks noChangeArrowheads="1"/>
          </p:cNvSpPr>
          <p:nvPr/>
        </p:nvSpPr>
        <p:spPr bwMode="auto">
          <a:xfrm>
            <a:off x="7529513" y="6175375"/>
            <a:ext cx="201612"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9</a:t>
            </a:r>
          </a:p>
        </p:txBody>
      </p:sp>
      <p:sp>
        <p:nvSpPr>
          <p:cNvPr id="28735" name="Line 66"/>
          <p:cNvSpPr>
            <a:spLocks noChangeShapeType="1"/>
          </p:cNvSpPr>
          <p:nvPr/>
        </p:nvSpPr>
        <p:spPr bwMode="auto">
          <a:xfrm>
            <a:off x="5032375" y="6102350"/>
            <a:ext cx="0" cy="92075"/>
          </a:xfrm>
          <a:prstGeom prst="line">
            <a:avLst/>
          </a:prstGeom>
          <a:noFill/>
          <a:ln w="28575">
            <a:solidFill>
              <a:schemeClr val="bg2"/>
            </a:solidFill>
            <a:round/>
            <a:headEnd/>
            <a:tailEnd/>
          </a:ln>
        </p:spPr>
        <p:txBody>
          <a:bodyPr wrap="none"/>
          <a:lstStyle/>
          <a:p>
            <a:endParaRPr lang="en-US"/>
          </a:p>
        </p:txBody>
      </p:sp>
      <p:sp>
        <p:nvSpPr>
          <p:cNvPr id="28736" name="Line 67"/>
          <p:cNvSpPr>
            <a:spLocks noChangeShapeType="1"/>
          </p:cNvSpPr>
          <p:nvPr/>
        </p:nvSpPr>
        <p:spPr bwMode="auto">
          <a:xfrm>
            <a:off x="5689600" y="6102350"/>
            <a:ext cx="0" cy="92075"/>
          </a:xfrm>
          <a:prstGeom prst="line">
            <a:avLst/>
          </a:prstGeom>
          <a:noFill/>
          <a:ln w="28575">
            <a:solidFill>
              <a:schemeClr val="bg2"/>
            </a:solidFill>
            <a:round/>
            <a:headEnd/>
            <a:tailEnd/>
          </a:ln>
        </p:spPr>
        <p:txBody>
          <a:bodyPr wrap="none"/>
          <a:lstStyle/>
          <a:p>
            <a:endParaRPr lang="en-US"/>
          </a:p>
        </p:txBody>
      </p:sp>
      <p:sp>
        <p:nvSpPr>
          <p:cNvPr id="28737" name="Line 68"/>
          <p:cNvSpPr>
            <a:spLocks noChangeShapeType="1"/>
          </p:cNvSpPr>
          <p:nvPr/>
        </p:nvSpPr>
        <p:spPr bwMode="auto">
          <a:xfrm>
            <a:off x="6016625" y="6102350"/>
            <a:ext cx="0" cy="92075"/>
          </a:xfrm>
          <a:prstGeom prst="line">
            <a:avLst/>
          </a:prstGeom>
          <a:noFill/>
          <a:ln w="28575">
            <a:solidFill>
              <a:schemeClr val="bg2"/>
            </a:solidFill>
            <a:round/>
            <a:headEnd/>
            <a:tailEnd/>
          </a:ln>
        </p:spPr>
        <p:txBody>
          <a:bodyPr wrap="none"/>
          <a:lstStyle/>
          <a:p>
            <a:endParaRPr lang="en-US"/>
          </a:p>
        </p:txBody>
      </p:sp>
      <p:sp>
        <p:nvSpPr>
          <p:cNvPr id="28738" name="Line 69"/>
          <p:cNvSpPr>
            <a:spLocks noChangeShapeType="1"/>
          </p:cNvSpPr>
          <p:nvPr/>
        </p:nvSpPr>
        <p:spPr bwMode="auto">
          <a:xfrm>
            <a:off x="6345238" y="6102350"/>
            <a:ext cx="0" cy="92075"/>
          </a:xfrm>
          <a:prstGeom prst="line">
            <a:avLst/>
          </a:prstGeom>
          <a:noFill/>
          <a:ln w="28575">
            <a:solidFill>
              <a:schemeClr val="bg2"/>
            </a:solidFill>
            <a:round/>
            <a:headEnd/>
            <a:tailEnd/>
          </a:ln>
        </p:spPr>
        <p:txBody>
          <a:bodyPr wrap="none"/>
          <a:lstStyle/>
          <a:p>
            <a:endParaRPr lang="en-US"/>
          </a:p>
        </p:txBody>
      </p:sp>
      <p:sp>
        <p:nvSpPr>
          <p:cNvPr id="28739" name="Line 70"/>
          <p:cNvSpPr>
            <a:spLocks noChangeShapeType="1"/>
          </p:cNvSpPr>
          <p:nvPr/>
        </p:nvSpPr>
        <p:spPr bwMode="auto">
          <a:xfrm>
            <a:off x="7000875" y="6102350"/>
            <a:ext cx="0" cy="92075"/>
          </a:xfrm>
          <a:prstGeom prst="line">
            <a:avLst/>
          </a:prstGeom>
          <a:noFill/>
          <a:ln w="28575">
            <a:solidFill>
              <a:schemeClr val="bg2"/>
            </a:solidFill>
            <a:round/>
            <a:headEnd/>
            <a:tailEnd/>
          </a:ln>
        </p:spPr>
        <p:txBody>
          <a:bodyPr wrap="none"/>
          <a:lstStyle/>
          <a:p>
            <a:endParaRPr lang="en-US"/>
          </a:p>
        </p:txBody>
      </p:sp>
      <p:sp>
        <p:nvSpPr>
          <p:cNvPr id="28740" name="Line 71"/>
          <p:cNvSpPr>
            <a:spLocks noChangeShapeType="1"/>
          </p:cNvSpPr>
          <p:nvPr/>
        </p:nvSpPr>
        <p:spPr bwMode="auto">
          <a:xfrm>
            <a:off x="7329488" y="6102350"/>
            <a:ext cx="0" cy="92075"/>
          </a:xfrm>
          <a:prstGeom prst="line">
            <a:avLst/>
          </a:prstGeom>
          <a:noFill/>
          <a:ln w="28575">
            <a:solidFill>
              <a:schemeClr val="bg2"/>
            </a:solidFill>
            <a:round/>
            <a:headEnd/>
            <a:tailEnd/>
          </a:ln>
        </p:spPr>
        <p:txBody>
          <a:bodyPr wrap="none"/>
          <a:lstStyle/>
          <a:p>
            <a:endParaRPr lang="en-US"/>
          </a:p>
        </p:txBody>
      </p:sp>
      <p:sp>
        <p:nvSpPr>
          <p:cNvPr id="28741" name="Line 72"/>
          <p:cNvSpPr>
            <a:spLocks noChangeShapeType="1"/>
          </p:cNvSpPr>
          <p:nvPr/>
        </p:nvSpPr>
        <p:spPr bwMode="auto">
          <a:xfrm>
            <a:off x="7658100" y="6102350"/>
            <a:ext cx="0" cy="92075"/>
          </a:xfrm>
          <a:prstGeom prst="line">
            <a:avLst/>
          </a:prstGeom>
          <a:noFill/>
          <a:ln w="28575">
            <a:solidFill>
              <a:schemeClr val="bg2"/>
            </a:solidFill>
            <a:round/>
            <a:headEnd/>
            <a:tailEnd/>
          </a:ln>
        </p:spPr>
        <p:txBody>
          <a:bodyPr wrap="none"/>
          <a:lstStyle/>
          <a:p>
            <a:endParaRPr lang="en-US"/>
          </a:p>
        </p:txBody>
      </p:sp>
      <p:sp>
        <p:nvSpPr>
          <p:cNvPr id="28742" name="Line 73"/>
          <p:cNvSpPr>
            <a:spLocks noChangeShapeType="1"/>
          </p:cNvSpPr>
          <p:nvPr/>
        </p:nvSpPr>
        <p:spPr bwMode="auto">
          <a:xfrm>
            <a:off x="5359400" y="6102350"/>
            <a:ext cx="0" cy="92075"/>
          </a:xfrm>
          <a:prstGeom prst="line">
            <a:avLst/>
          </a:prstGeom>
          <a:noFill/>
          <a:ln w="28575">
            <a:solidFill>
              <a:schemeClr val="tx1"/>
            </a:solidFill>
            <a:round/>
            <a:headEnd/>
            <a:tailEnd/>
          </a:ln>
        </p:spPr>
        <p:txBody>
          <a:bodyPr wrap="none"/>
          <a:lstStyle/>
          <a:p>
            <a:endParaRPr lang="en-US"/>
          </a:p>
        </p:txBody>
      </p:sp>
      <p:sp>
        <p:nvSpPr>
          <p:cNvPr id="28743" name="Line 74"/>
          <p:cNvSpPr>
            <a:spLocks noChangeShapeType="1"/>
          </p:cNvSpPr>
          <p:nvPr/>
        </p:nvSpPr>
        <p:spPr bwMode="auto">
          <a:xfrm>
            <a:off x="6673850" y="6102350"/>
            <a:ext cx="0" cy="92075"/>
          </a:xfrm>
          <a:prstGeom prst="line">
            <a:avLst/>
          </a:prstGeom>
          <a:noFill/>
          <a:ln w="28575">
            <a:solidFill>
              <a:schemeClr val="bg2"/>
            </a:solidFill>
            <a:round/>
            <a:headEnd/>
            <a:tailEnd/>
          </a:ln>
        </p:spPr>
        <p:txBody>
          <a:bodyPr wrap="none"/>
          <a:lstStyle/>
          <a:p>
            <a:endParaRPr lang="en-US"/>
          </a:p>
        </p:txBody>
      </p:sp>
      <p:sp>
        <p:nvSpPr>
          <p:cNvPr id="28744" name="Line 75"/>
          <p:cNvSpPr>
            <a:spLocks noChangeShapeType="1"/>
          </p:cNvSpPr>
          <p:nvPr/>
        </p:nvSpPr>
        <p:spPr bwMode="auto">
          <a:xfrm>
            <a:off x="4619625" y="6092825"/>
            <a:ext cx="82550" cy="0"/>
          </a:xfrm>
          <a:prstGeom prst="line">
            <a:avLst/>
          </a:prstGeom>
          <a:noFill/>
          <a:ln w="28575">
            <a:solidFill>
              <a:schemeClr val="bg2"/>
            </a:solidFill>
            <a:round/>
            <a:headEnd/>
            <a:tailEnd/>
          </a:ln>
        </p:spPr>
        <p:txBody>
          <a:bodyPr wrap="none"/>
          <a:lstStyle/>
          <a:p>
            <a:endParaRPr lang="en-US"/>
          </a:p>
        </p:txBody>
      </p:sp>
      <p:grpSp>
        <p:nvGrpSpPr>
          <p:cNvPr id="28745" name="Group 76"/>
          <p:cNvGrpSpPr>
            <a:grpSpLocks/>
          </p:cNvGrpSpPr>
          <p:nvPr/>
        </p:nvGrpSpPr>
        <p:grpSpPr bwMode="auto">
          <a:xfrm>
            <a:off x="4600575" y="1181100"/>
            <a:ext cx="119063" cy="1914525"/>
            <a:chOff x="2886" y="708"/>
            <a:chExt cx="81" cy="1206"/>
          </a:xfrm>
        </p:grpSpPr>
        <p:sp>
          <p:nvSpPr>
            <p:cNvPr id="28768" name="Line 77"/>
            <p:cNvSpPr>
              <a:spLocks noChangeShapeType="1"/>
            </p:cNvSpPr>
            <p:nvPr/>
          </p:nvSpPr>
          <p:spPr bwMode="auto">
            <a:xfrm>
              <a:off x="2886" y="1311"/>
              <a:ext cx="81" cy="0"/>
            </a:xfrm>
            <a:prstGeom prst="line">
              <a:avLst/>
            </a:prstGeom>
            <a:noFill/>
            <a:ln w="28575">
              <a:solidFill>
                <a:schemeClr val="bg2"/>
              </a:solidFill>
              <a:round/>
              <a:headEnd/>
              <a:tailEnd/>
            </a:ln>
          </p:spPr>
          <p:txBody>
            <a:bodyPr wrap="none"/>
            <a:lstStyle/>
            <a:p>
              <a:endParaRPr lang="en-US"/>
            </a:p>
          </p:txBody>
        </p:sp>
        <p:sp>
          <p:nvSpPr>
            <p:cNvPr id="28769" name="Line 78"/>
            <p:cNvSpPr>
              <a:spLocks noChangeShapeType="1"/>
            </p:cNvSpPr>
            <p:nvPr/>
          </p:nvSpPr>
          <p:spPr bwMode="auto">
            <a:xfrm>
              <a:off x="2886" y="708"/>
              <a:ext cx="81" cy="0"/>
            </a:xfrm>
            <a:prstGeom prst="line">
              <a:avLst/>
            </a:prstGeom>
            <a:noFill/>
            <a:ln w="28575">
              <a:solidFill>
                <a:schemeClr val="bg2"/>
              </a:solidFill>
              <a:round/>
              <a:headEnd/>
              <a:tailEnd/>
            </a:ln>
          </p:spPr>
          <p:txBody>
            <a:bodyPr wrap="none"/>
            <a:lstStyle/>
            <a:p>
              <a:endParaRPr lang="en-US"/>
            </a:p>
          </p:txBody>
        </p:sp>
        <p:sp>
          <p:nvSpPr>
            <p:cNvPr id="28770" name="Line 79"/>
            <p:cNvSpPr>
              <a:spLocks noChangeShapeType="1"/>
            </p:cNvSpPr>
            <p:nvPr/>
          </p:nvSpPr>
          <p:spPr bwMode="auto">
            <a:xfrm>
              <a:off x="2886" y="1914"/>
              <a:ext cx="81" cy="0"/>
            </a:xfrm>
            <a:prstGeom prst="line">
              <a:avLst/>
            </a:prstGeom>
            <a:noFill/>
            <a:ln w="28575">
              <a:solidFill>
                <a:schemeClr val="bg2"/>
              </a:solidFill>
              <a:round/>
              <a:headEnd/>
              <a:tailEnd/>
            </a:ln>
          </p:spPr>
          <p:txBody>
            <a:bodyPr wrap="none"/>
            <a:lstStyle/>
            <a:p>
              <a:endParaRPr lang="en-US"/>
            </a:p>
          </p:txBody>
        </p:sp>
      </p:grpSp>
      <p:sp>
        <p:nvSpPr>
          <p:cNvPr id="28746" name="Line 80"/>
          <p:cNvSpPr>
            <a:spLocks noChangeShapeType="1"/>
          </p:cNvSpPr>
          <p:nvPr/>
        </p:nvSpPr>
        <p:spPr bwMode="auto">
          <a:xfrm>
            <a:off x="4638675" y="1658938"/>
            <a:ext cx="61913" cy="0"/>
          </a:xfrm>
          <a:prstGeom prst="line">
            <a:avLst/>
          </a:prstGeom>
          <a:noFill/>
          <a:ln w="28575">
            <a:solidFill>
              <a:schemeClr val="bg2"/>
            </a:solidFill>
            <a:round/>
            <a:headEnd/>
            <a:tailEnd/>
          </a:ln>
        </p:spPr>
        <p:txBody>
          <a:bodyPr wrap="none"/>
          <a:lstStyle/>
          <a:p>
            <a:endParaRPr lang="en-US"/>
          </a:p>
        </p:txBody>
      </p:sp>
      <p:sp>
        <p:nvSpPr>
          <p:cNvPr id="28747" name="Line 81"/>
          <p:cNvSpPr>
            <a:spLocks noChangeShapeType="1"/>
          </p:cNvSpPr>
          <p:nvPr/>
        </p:nvSpPr>
        <p:spPr bwMode="auto">
          <a:xfrm>
            <a:off x="4638675" y="1898650"/>
            <a:ext cx="61913" cy="0"/>
          </a:xfrm>
          <a:prstGeom prst="line">
            <a:avLst/>
          </a:prstGeom>
          <a:noFill/>
          <a:ln w="28575">
            <a:solidFill>
              <a:schemeClr val="bg2"/>
            </a:solidFill>
            <a:round/>
            <a:headEnd/>
            <a:tailEnd/>
          </a:ln>
        </p:spPr>
        <p:txBody>
          <a:bodyPr wrap="none"/>
          <a:lstStyle/>
          <a:p>
            <a:endParaRPr lang="en-US"/>
          </a:p>
        </p:txBody>
      </p:sp>
      <p:sp>
        <p:nvSpPr>
          <p:cNvPr id="28748" name="Line 82"/>
          <p:cNvSpPr>
            <a:spLocks noChangeShapeType="1"/>
          </p:cNvSpPr>
          <p:nvPr/>
        </p:nvSpPr>
        <p:spPr bwMode="auto">
          <a:xfrm>
            <a:off x="4638675" y="1419225"/>
            <a:ext cx="61913" cy="0"/>
          </a:xfrm>
          <a:prstGeom prst="line">
            <a:avLst/>
          </a:prstGeom>
          <a:noFill/>
          <a:ln w="28575">
            <a:solidFill>
              <a:schemeClr val="bg2"/>
            </a:solidFill>
            <a:round/>
            <a:headEnd/>
            <a:tailEnd/>
          </a:ln>
        </p:spPr>
        <p:txBody>
          <a:bodyPr wrap="none"/>
          <a:lstStyle/>
          <a:p>
            <a:endParaRPr lang="en-US"/>
          </a:p>
        </p:txBody>
      </p:sp>
      <p:sp>
        <p:nvSpPr>
          <p:cNvPr id="28749" name="Line 83"/>
          <p:cNvSpPr>
            <a:spLocks noChangeShapeType="1"/>
          </p:cNvSpPr>
          <p:nvPr/>
        </p:nvSpPr>
        <p:spPr bwMode="auto">
          <a:xfrm>
            <a:off x="4638675" y="2616200"/>
            <a:ext cx="61913" cy="0"/>
          </a:xfrm>
          <a:prstGeom prst="line">
            <a:avLst/>
          </a:prstGeom>
          <a:noFill/>
          <a:ln w="28575">
            <a:solidFill>
              <a:schemeClr val="bg2"/>
            </a:solidFill>
            <a:round/>
            <a:headEnd/>
            <a:tailEnd/>
          </a:ln>
        </p:spPr>
        <p:txBody>
          <a:bodyPr wrap="none"/>
          <a:lstStyle/>
          <a:p>
            <a:endParaRPr lang="en-US"/>
          </a:p>
        </p:txBody>
      </p:sp>
      <p:sp>
        <p:nvSpPr>
          <p:cNvPr id="28750" name="Line 84"/>
          <p:cNvSpPr>
            <a:spLocks noChangeShapeType="1"/>
          </p:cNvSpPr>
          <p:nvPr/>
        </p:nvSpPr>
        <p:spPr bwMode="auto">
          <a:xfrm>
            <a:off x="4638675" y="2855913"/>
            <a:ext cx="61913" cy="0"/>
          </a:xfrm>
          <a:prstGeom prst="line">
            <a:avLst/>
          </a:prstGeom>
          <a:noFill/>
          <a:ln w="28575">
            <a:solidFill>
              <a:schemeClr val="bg2"/>
            </a:solidFill>
            <a:round/>
            <a:headEnd/>
            <a:tailEnd/>
          </a:ln>
        </p:spPr>
        <p:txBody>
          <a:bodyPr wrap="none"/>
          <a:lstStyle/>
          <a:p>
            <a:endParaRPr lang="en-US"/>
          </a:p>
        </p:txBody>
      </p:sp>
      <p:sp>
        <p:nvSpPr>
          <p:cNvPr id="28751" name="Line 85"/>
          <p:cNvSpPr>
            <a:spLocks noChangeShapeType="1"/>
          </p:cNvSpPr>
          <p:nvPr/>
        </p:nvSpPr>
        <p:spPr bwMode="auto">
          <a:xfrm>
            <a:off x="4638675" y="2376488"/>
            <a:ext cx="61913" cy="0"/>
          </a:xfrm>
          <a:prstGeom prst="line">
            <a:avLst/>
          </a:prstGeom>
          <a:noFill/>
          <a:ln w="28575">
            <a:solidFill>
              <a:schemeClr val="bg2"/>
            </a:solidFill>
            <a:round/>
            <a:headEnd/>
            <a:tailEnd/>
          </a:ln>
        </p:spPr>
        <p:txBody>
          <a:bodyPr wrap="none"/>
          <a:lstStyle/>
          <a:p>
            <a:endParaRPr lang="en-US"/>
          </a:p>
        </p:txBody>
      </p:sp>
      <p:grpSp>
        <p:nvGrpSpPr>
          <p:cNvPr id="28752" name="Group 86"/>
          <p:cNvGrpSpPr>
            <a:grpSpLocks/>
          </p:cNvGrpSpPr>
          <p:nvPr/>
        </p:nvGrpSpPr>
        <p:grpSpPr bwMode="auto">
          <a:xfrm>
            <a:off x="4600575" y="4181475"/>
            <a:ext cx="119063" cy="1914525"/>
            <a:chOff x="2886" y="708"/>
            <a:chExt cx="81" cy="1206"/>
          </a:xfrm>
        </p:grpSpPr>
        <p:sp>
          <p:nvSpPr>
            <p:cNvPr id="28765" name="Line 87"/>
            <p:cNvSpPr>
              <a:spLocks noChangeShapeType="1"/>
            </p:cNvSpPr>
            <p:nvPr/>
          </p:nvSpPr>
          <p:spPr bwMode="auto">
            <a:xfrm>
              <a:off x="2886" y="1311"/>
              <a:ext cx="81" cy="0"/>
            </a:xfrm>
            <a:prstGeom prst="line">
              <a:avLst/>
            </a:prstGeom>
            <a:noFill/>
            <a:ln w="28575">
              <a:solidFill>
                <a:schemeClr val="bg2"/>
              </a:solidFill>
              <a:round/>
              <a:headEnd/>
              <a:tailEnd/>
            </a:ln>
          </p:spPr>
          <p:txBody>
            <a:bodyPr wrap="none"/>
            <a:lstStyle/>
            <a:p>
              <a:endParaRPr lang="en-US"/>
            </a:p>
          </p:txBody>
        </p:sp>
        <p:sp>
          <p:nvSpPr>
            <p:cNvPr id="28766" name="Line 88"/>
            <p:cNvSpPr>
              <a:spLocks noChangeShapeType="1"/>
            </p:cNvSpPr>
            <p:nvPr/>
          </p:nvSpPr>
          <p:spPr bwMode="auto">
            <a:xfrm>
              <a:off x="2886" y="708"/>
              <a:ext cx="81" cy="0"/>
            </a:xfrm>
            <a:prstGeom prst="line">
              <a:avLst/>
            </a:prstGeom>
            <a:noFill/>
            <a:ln w="28575">
              <a:solidFill>
                <a:schemeClr val="bg2"/>
              </a:solidFill>
              <a:round/>
              <a:headEnd/>
              <a:tailEnd/>
            </a:ln>
          </p:spPr>
          <p:txBody>
            <a:bodyPr wrap="none"/>
            <a:lstStyle/>
            <a:p>
              <a:endParaRPr lang="en-US"/>
            </a:p>
          </p:txBody>
        </p:sp>
        <p:sp>
          <p:nvSpPr>
            <p:cNvPr id="28767" name="Line 89"/>
            <p:cNvSpPr>
              <a:spLocks noChangeShapeType="1"/>
            </p:cNvSpPr>
            <p:nvPr/>
          </p:nvSpPr>
          <p:spPr bwMode="auto">
            <a:xfrm>
              <a:off x="2886" y="1914"/>
              <a:ext cx="81" cy="0"/>
            </a:xfrm>
            <a:prstGeom prst="line">
              <a:avLst/>
            </a:prstGeom>
            <a:noFill/>
            <a:ln w="28575">
              <a:solidFill>
                <a:schemeClr val="bg2"/>
              </a:solidFill>
              <a:round/>
              <a:headEnd/>
              <a:tailEnd/>
            </a:ln>
          </p:spPr>
          <p:txBody>
            <a:bodyPr wrap="none"/>
            <a:lstStyle/>
            <a:p>
              <a:endParaRPr lang="en-US"/>
            </a:p>
          </p:txBody>
        </p:sp>
      </p:grpSp>
      <p:sp>
        <p:nvSpPr>
          <p:cNvPr id="32858" name="Text Box 90"/>
          <p:cNvSpPr txBox="1">
            <a:spLocks noChangeArrowheads="1"/>
          </p:cNvSpPr>
          <p:nvPr/>
        </p:nvSpPr>
        <p:spPr bwMode="auto">
          <a:xfrm>
            <a:off x="3857625" y="981075"/>
            <a:ext cx="762000" cy="366713"/>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$2.00</a:t>
            </a:r>
          </a:p>
        </p:txBody>
      </p:sp>
      <p:sp>
        <p:nvSpPr>
          <p:cNvPr id="28754" name="Text Box 91"/>
          <p:cNvSpPr txBox="1">
            <a:spLocks noChangeArrowheads="1"/>
          </p:cNvSpPr>
          <p:nvPr/>
        </p:nvSpPr>
        <p:spPr bwMode="auto">
          <a:xfrm>
            <a:off x="3857625" y="1712913"/>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$1.25</a:t>
            </a:r>
          </a:p>
        </p:txBody>
      </p:sp>
      <p:sp>
        <p:nvSpPr>
          <p:cNvPr id="28755" name="Text Box 92"/>
          <p:cNvSpPr txBox="1">
            <a:spLocks noChangeArrowheads="1"/>
          </p:cNvSpPr>
          <p:nvPr/>
        </p:nvSpPr>
        <p:spPr bwMode="auto">
          <a:xfrm>
            <a:off x="3857625" y="1951038"/>
            <a:ext cx="762000" cy="366712"/>
          </a:xfrm>
          <a:prstGeom prst="rect">
            <a:avLst/>
          </a:prstGeom>
          <a:noFill/>
          <a:ln w="19050" cap="rnd">
            <a:noFill/>
            <a:prstDash val="sysDot"/>
            <a:miter lim="800000"/>
            <a:headEnd/>
            <a:tailEnd type="none" w="lg" len="lg"/>
          </a:ln>
        </p:spPr>
        <p:txBody>
          <a:bodyPr>
            <a:spAutoFit/>
          </a:bodyPr>
          <a:lstStyle/>
          <a:p>
            <a:pPr algn="r">
              <a:spcBef>
                <a:spcPct val="50000"/>
              </a:spcBef>
            </a:pPr>
            <a:r>
              <a:rPr lang="en-US">
                <a:latin typeface="Times New Roman" pitchFamily="18" charset="0"/>
              </a:rPr>
              <a:t>$1.00</a:t>
            </a:r>
          </a:p>
        </p:txBody>
      </p:sp>
      <p:sp>
        <p:nvSpPr>
          <p:cNvPr id="28756" name="Text Box 93"/>
          <p:cNvSpPr txBox="1">
            <a:spLocks noChangeArrowheads="1"/>
          </p:cNvSpPr>
          <p:nvPr/>
        </p:nvSpPr>
        <p:spPr bwMode="auto">
          <a:xfrm>
            <a:off x="7877175" y="5943600"/>
            <a:ext cx="1081088" cy="506413"/>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(tacos)</a:t>
            </a:r>
          </a:p>
        </p:txBody>
      </p:sp>
      <p:grpSp>
        <p:nvGrpSpPr>
          <p:cNvPr id="28757" name="Group 94"/>
          <p:cNvGrpSpPr>
            <a:grpSpLocks/>
          </p:cNvGrpSpPr>
          <p:nvPr/>
        </p:nvGrpSpPr>
        <p:grpSpPr bwMode="auto">
          <a:xfrm>
            <a:off x="4705350" y="962025"/>
            <a:ext cx="3295650" cy="2133600"/>
            <a:chOff x="2832" y="2496"/>
            <a:chExt cx="2400" cy="1248"/>
          </a:xfrm>
        </p:grpSpPr>
        <p:sp>
          <p:nvSpPr>
            <p:cNvPr id="28763" name="Line 95"/>
            <p:cNvSpPr>
              <a:spLocks noChangeShapeType="1"/>
            </p:cNvSpPr>
            <p:nvPr/>
          </p:nvSpPr>
          <p:spPr bwMode="auto">
            <a:xfrm>
              <a:off x="2832" y="2496"/>
              <a:ext cx="0" cy="1248"/>
            </a:xfrm>
            <a:prstGeom prst="line">
              <a:avLst/>
            </a:prstGeom>
            <a:noFill/>
            <a:ln w="28575">
              <a:solidFill>
                <a:schemeClr val="tx1"/>
              </a:solidFill>
              <a:round/>
              <a:headEnd/>
              <a:tailEnd type="none" w="lg" len="lg"/>
            </a:ln>
          </p:spPr>
          <p:txBody>
            <a:bodyPr wrap="none" anchor="ctr"/>
            <a:lstStyle/>
            <a:p>
              <a:endParaRPr lang="en-US"/>
            </a:p>
          </p:txBody>
        </p:sp>
        <p:sp>
          <p:nvSpPr>
            <p:cNvPr id="28764" name="Line 96"/>
            <p:cNvSpPr>
              <a:spLocks noChangeShapeType="1"/>
            </p:cNvSpPr>
            <p:nvPr/>
          </p:nvSpPr>
          <p:spPr bwMode="auto">
            <a:xfrm>
              <a:off x="2832" y="3744"/>
              <a:ext cx="2400" cy="0"/>
            </a:xfrm>
            <a:prstGeom prst="line">
              <a:avLst/>
            </a:prstGeom>
            <a:noFill/>
            <a:ln w="28575">
              <a:solidFill>
                <a:schemeClr val="tx1"/>
              </a:solidFill>
              <a:round/>
              <a:headEnd/>
              <a:tailEnd type="none" w="lg" len="lg"/>
            </a:ln>
          </p:spPr>
          <p:txBody>
            <a:bodyPr wrap="none" anchor="ctr"/>
            <a:lstStyle/>
            <a:p>
              <a:endParaRPr lang="en-US"/>
            </a:p>
          </p:txBody>
        </p:sp>
      </p:grpSp>
      <p:sp>
        <p:nvSpPr>
          <p:cNvPr id="28758" name="Text Box 97"/>
          <p:cNvSpPr txBox="1">
            <a:spLocks noChangeArrowheads="1"/>
          </p:cNvSpPr>
          <p:nvPr/>
        </p:nvSpPr>
        <p:spPr bwMode="auto">
          <a:xfrm>
            <a:off x="7877175" y="2943225"/>
            <a:ext cx="1081088" cy="506413"/>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(gasoline)</a:t>
            </a:r>
          </a:p>
        </p:txBody>
      </p:sp>
      <p:sp>
        <p:nvSpPr>
          <p:cNvPr id="28759" name="Text Box 98"/>
          <p:cNvSpPr txBox="1">
            <a:spLocks noChangeArrowheads="1"/>
          </p:cNvSpPr>
          <p:nvPr/>
        </p:nvSpPr>
        <p:spPr bwMode="auto">
          <a:xfrm>
            <a:off x="4081463" y="657225"/>
            <a:ext cx="776287" cy="311150"/>
          </a:xfrm>
          <a:prstGeom prst="rect">
            <a:avLst/>
          </a:prstGeom>
          <a:noFill/>
          <a:ln w="19050" cap="rnd">
            <a:no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Price</a:t>
            </a:r>
            <a:endParaRPr lang="en-US" sz="1600" i="1">
              <a:latin typeface="Times New Roman" pitchFamily="18" charset="0"/>
            </a:endParaRPr>
          </a:p>
        </p:txBody>
      </p:sp>
      <p:sp>
        <p:nvSpPr>
          <p:cNvPr id="28760" name="Text Box 99"/>
          <p:cNvSpPr txBox="1">
            <a:spLocks noChangeArrowheads="1"/>
          </p:cNvSpPr>
          <p:nvPr/>
        </p:nvSpPr>
        <p:spPr bwMode="auto">
          <a:xfrm>
            <a:off x="4076700" y="3667125"/>
            <a:ext cx="776288" cy="311150"/>
          </a:xfrm>
          <a:prstGeom prst="rect">
            <a:avLst/>
          </a:prstGeom>
          <a:noFill/>
          <a:ln w="19050" cap="rnd">
            <a:solidFill>
              <a:schemeClr val="tx1"/>
            </a:solidFill>
            <a:prstDash val="sysDot"/>
            <a:miter lim="800000"/>
            <a:headEnd/>
            <a:tailEnd type="none" w="lg" len="lg"/>
          </a:ln>
        </p:spPr>
        <p:txBody>
          <a:bodyPr>
            <a:spAutoFit/>
          </a:bodyPr>
          <a:lstStyle/>
          <a:p>
            <a:pPr algn="r">
              <a:lnSpc>
                <a:spcPct val="80000"/>
              </a:lnSpc>
              <a:spcBef>
                <a:spcPct val="50000"/>
              </a:spcBef>
            </a:pPr>
            <a:r>
              <a:rPr lang="en-US">
                <a:latin typeface="Times New Roman" pitchFamily="18" charset="0"/>
              </a:rPr>
              <a:t>Price</a:t>
            </a:r>
            <a:endParaRPr lang="en-US" sz="1600" i="1">
              <a:latin typeface="Times New Roman" pitchFamily="18" charset="0"/>
            </a:endParaRPr>
          </a:p>
        </p:txBody>
      </p:sp>
      <p:sp>
        <p:nvSpPr>
          <p:cNvPr id="28761" name="Line 100"/>
          <p:cNvSpPr>
            <a:spLocks noChangeShapeType="1"/>
          </p:cNvSpPr>
          <p:nvPr/>
        </p:nvSpPr>
        <p:spPr bwMode="auto">
          <a:xfrm>
            <a:off x="4708525" y="3100388"/>
            <a:ext cx="0" cy="92075"/>
          </a:xfrm>
          <a:prstGeom prst="line">
            <a:avLst/>
          </a:prstGeom>
          <a:noFill/>
          <a:ln w="28575">
            <a:solidFill>
              <a:schemeClr val="bg2"/>
            </a:solidFill>
            <a:round/>
            <a:headEnd/>
            <a:tailEnd/>
          </a:ln>
        </p:spPr>
        <p:txBody>
          <a:bodyPr wrap="none"/>
          <a:lstStyle/>
          <a:p>
            <a:endParaRPr lang="en-US"/>
          </a:p>
        </p:txBody>
      </p:sp>
      <p:sp>
        <p:nvSpPr>
          <p:cNvPr id="28762" name="Line 101"/>
          <p:cNvSpPr>
            <a:spLocks noChangeShapeType="1"/>
          </p:cNvSpPr>
          <p:nvPr/>
        </p:nvSpPr>
        <p:spPr bwMode="auto">
          <a:xfrm>
            <a:off x="4708525" y="6097588"/>
            <a:ext cx="0" cy="92075"/>
          </a:xfrm>
          <a:prstGeom prst="line">
            <a:avLst/>
          </a:prstGeom>
          <a:noFill/>
          <a:ln w="28575">
            <a:solidFill>
              <a:schemeClr val="bg2"/>
            </a:solidFill>
            <a:round/>
            <a:headEnd/>
            <a:tailEnd/>
          </a:ln>
        </p:spPr>
        <p:txBody>
          <a:bodyPr wrap="none"/>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slide(fromLeft)">
                                      <p:cBhvr>
                                        <p:cTn id="7" dur="500"/>
                                        <p:tgtEl>
                                          <p:spTgt spid="32772"/>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32792"/>
                                        </p:tgtEl>
                                        <p:attrNameLst>
                                          <p:attrName>style.visibility</p:attrName>
                                        </p:attrNameLst>
                                      </p:cBhvr>
                                      <p:to>
                                        <p:strVal val="visible"/>
                                      </p:to>
                                    </p:set>
                                    <p:anim calcmode="lin" valueType="num">
                                      <p:cBhvr>
                                        <p:cTn id="11" dur="500" fill="hold"/>
                                        <p:tgtEl>
                                          <p:spTgt spid="32792"/>
                                        </p:tgtEl>
                                        <p:attrNameLst>
                                          <p:attrName>ppt_x</p:attrName>
                                        </p:attrNameLst>
                                      </p:cBhvr>
                                      <p:tavLst>
                                        <p:tav tm="0">
                                          <p:val>
                                            <p:strVal val="#ppt_x"/>
                                          </p:val>
                                        </p:tav>
                                        <p:tav tm="100000">
                                          <p:val>
                                            <p:strVal val="#ppt_x"/>
                                          </p:val>
                                        </p:tav>
                                      </p:tavLst>
                                    </p:anim>
                                    <p:anim calcmode="lin" valueType="num">
                                      <p:cBhvr>
                                        <p:cTn id="12" dur="500" fill="hold"/>
                                        <p:tgtEl>
                                          <p:spTgt spid="32792"/>
                                        </p:tgtEl>
                                        <p:attrNameLst>
                                          <p:attrName>ppt_y</p:attrName>
                                        </p:attrNameLst>
                                      </p:cBhvr>
                                      <p:tavLst>
                                        <p:tav tm="0">
                                          <p:val>
                                            <p:strVal val="#ppt_y+#ppt_h/2"/>
                                          </p:val>
                                        </p:tav>
                                        <p:tav tm="100000">
                                          <p:val>
                                            <p:strVal val="#ppt_y"/>
                                          </p:val>
                                        </p:tav>
                                      </p:tavLst>
                                    </p:anim>
                                    <p:anim calcmode="lin" valueType="num">
                                      <p:cBhvr>
                                        <p:cTn id="13" dur="500" fill="hold"/>
                                        <p:tgtEl>
                                          <p:spTgt spid="32792"/>
                                        </p:tgtEl>
                                        <p:attrNameLst>
                                          <p:attrName>ppt_w</p:attrName>
                                        </p:attrNameLst>
                                      </p:cBhvr>
                                      <p:tavLst>
                                        <p:tav tm="0">
                                          <p:val>
                                            <p:strVal val="#ppt_w"/>
                                          </p:val>
                                        </p:tav>
                                        <p:tav tm="100000">
                                          <p:val>
                                            <p:strVal val="#ppt_w"/>
                                          </p:val>
                                        </p:tav>
                                      </p:tavLst>
                                    </p:anim>
                                    <p:anim calcmode="lin" valueType="num">
                                      <p:cBhvr>
                                        <p:cTn id="14" dur="500" fill="hold"/>
                                        <p:tgtEl>
                                          <p:spTgt spid="3279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4" presetClass="emph" presetSubtype="0" fill="hold" grpId="0"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2858"/>
                                        </p:tgtEl>
                                        <p:attrNameLst>
                                          <p:attrName>ppt_x</p:attrName>
                                          <p:attrName>ppt_y</p:attrName>
                                        </p:attrNameLst>
                                      </p:cBhvr>
                                    </p:animMotion>
                                    <p:animRot by="1500000">
                                      <p:cBhvr>
                                        <p:cTn id="18" dur="125" fill="hold">
                                          <p:stCondLst>
                                            <p:cond delay="0"/>
                                          </p:stCondLst>
                                        </p:cTn>
                                        <p:tgtEl>
                                          <p:spTgt spid="32858"/>
                                        </p:tgtEl>
                                        <p:attrNameLst>
                                          <p:attrName>r</p:attrName>
                                        </p:attrNameLst>
                                      </p:cBhvr>
                                    </p:animRot>
                                    <p:animRot by="-1500000">
                                      <p:cBhvr>
                                        <p:cTn id="19" dur="125" fill="hold">
                                          <p:stCondLst>
                                            <p:cond delay="125"/>
                                          </p:stCondLst>
                                        </p:cTn>
                                        <p:tgtEl>
                                          <p:spTgt spid="32858"/>
                                        </p:tgtEl>
                                        <p:attrNameLst>
                                          <p:attrName>r</p:attrName>
                                        </p:attrNameLst>
                                      </p:cBhvr>
                                    </p:animRot>
                                    <p:animRot by="-1500000">
                                      <p:cBhvr>
                                        <p:cTn id="20" dur="125" fill="hold">
                                          <p:stCondLst>
                                            <p:cond delay="250"/>
                                          </p:stCondLst>
                                        </p:cTn>
                                        <p:tgtEl>
                                          <p:spTgt spid="32858"/>
                                        </p:tgtEl>
                                        <p:attrNameLst>
                                          <p:attrName>r</p:attrName>
                                        </p:attrNameLst>
                                      </p:cBhvr>
                                    </p:animRot>
                                    <p:animRot by="1500000">
                                      <p:cBhvr>
                                        <p:cTn id="21" dur="125" fill="hold">
                                          <p:stCondLst>
                                            <p:cond delay="375"/>
                                          </p:stCondLst>
                                        </p:cTn>
                                        <p:tgtEl>
                                          <p:spTgt spid="32858"/>
                                        </p:tgtEl>
                                        <p:attrNameLst>
                                          <p:attrName>r</p:attrName>
                                        </p:attrNameLst>
                                      </p:cBhvr>
                                    </p:animRot>
                                  </p:childTnLst>
                                </p:cTn>
                              </p:par>
                            </p:childTnLst>
                          </p:cTn>
                        </p:par>
                        <p:par>
                          <p:cTn id="22" fill="hold">
                            <p:stCondLst>
                              <p:cond delay="1700"/>
                            </p:stCondLst>
                            <p:childTnLst>
                              <p:par>
                                <p:cTn id="23" presetID="17" presetClass="entr" presetSubtype="8" fill="hold" grpId="0" nodeType="afterEffect">
                                  <p:stCondLst>
                                    <p:cond delay="0"/>
                                  </p:stCondLst>
                                  <p:childTnLst>
                                    <p:set>
                                      <p:cBhvr>
                                        <p:cTn id="24" dur="1" fill="hold">
                                          <p:stCondLst>
                                            <p:cond delay="0"/>
                                          </p:stCondLst>
                                        </p:cTn>
                                        <p:tgtEl>
                                          <p:spTgt spid="32783"/>
                                        </p:tgtEl>
                                        <p:attrNameLst>
                                          <p:attrName>style.visibility</p:attrName>
                                        </p:attrNameLst>
                                      </p:cBhvr>
                                      <p:to>
                                        <p:strVal val="visible"/>
                                      </p:to>
                                    </p:set>
                                    <p:anim calcmode="lin" valueType="num">
                                      <p:cBhvr>
                                        <p:cTn id="25" dur="500" fill="hold"/>
                                        <p:tgtEl>
                                          <p:spTgt spid="32783"/>
                                        </p:tgtEl>
                                        <p:attrNameLst>
                                          <p:attrName>ppt_x</p:attrName>
                                        </p:attrNameLst>
                                      </p:cBhvr>
                                      <p:tavLst>
                                        <p:tav tm="0">
                                          <p:val>
                                            <p:strVal val="#ppt_x-#ppt_w/2"/>
                                          </p:val>
                                        </p:tav>
                                        <p:tav tm="100000">
                                          <p:val>
                                            <p:strVal val="#ppt_x"/>
                                          </p:val>
                                        </p:tav>
                                      </p:tavLst>
                                    </p:anim>
                                    <p:anim calcmode="lin" valueType="num">
                                      <p:cBhvr>
                                        <p:cTn id="26" dur="500" fill="hold"/>
                                        <p:tgtEl>
                                          <p:spTgt spid="32783"/>
                                        </p:tgtEl>
                                        <p:attrNameLst>
                                          <p:attrName>ppt_y</p:attrName>
                                        </p:attrNameLst>
                                      </p:cBhvr>
                                      <p:tavLst>
                                        <p:tav tm="0">
                                          <p:val>
                                            <p:strVal val="#ppt_y"/>
                                          </p:val>
                                        </p:tav>
                                        <p:tav tm="100000">
                                          <p:val>
                                            <p:strVal val="#ppt_y"/>
                                          </p:val>
                                        </p:tav>
                                      </p:tavLst>
                                    </p:anim>
                                    <p:anim calcmode="lin" valueType="num">
                                      <p:cBhvr>
                                        <p:cTn id="27" dur="500" fill="hold"/>
                                        <p:tgtEl>
                                          <p:spTgt spid="32783"/>
                                        </p:tgtEl>
                                        <p:attrNameLst>
                                          <p:attrName>ppt_w</p:attrName>
                                        </p:attrNameLst>
                                      </p:cBhvr>
                                      <p:tavLst>
                                        <p:tav tm="0">
                                          <p:val>
                                            <p:fltVal val="0"/>
                                          </p:val>
                                        </p:tav>
                                        <p:tav tm="100000">
                                          <p:val>
                                            <p:strVal val="#ppt_w"/>
                                          </p:val>
                                        </p:tav>
                                      </p:tavLst>
                                    </p:anim>
                                    <p:anim calcmode="lin" valueType="num">
                                      <p:cBhvr>
                                        <p:cTn id="28" dur="500" fill="hold"/>
                                        <p:tgtEl>
                                          <p:spTgt spid="32783"/>
                                        </p:tgtEl>
                                        <p:attrNameLst>
                                          <p:attrName>ppt_h</p:attrName>
                                        </p:attrNameLst>
                                      </p:cBhvr>
                                      <p:tavLst>
                                        <p:tav tm="0">
                                          <p:val>
                                            <p:strVal val="#ppt_h"/>
                                          </p:val>
                                        </p:tav>
                                        <p:tav tm="100000">
                                          <p:val>
                                            <p:strVal val="#ppt_h"/>
                                          </p:val>
                                        </p:tav>
                                      </p:tavLst>
                                    </p:anim>
                                  </p:childTnLst>
                                </p:cTn>
                              </p:par>
                            </p:childTnLst>
                          </p:cTn>
                        </p:par>
                        <p:par>
                          <p:cTn id="29" fill="hold">
                            <p:stCondLst>
                              <p:cond delay="2200"/>
                            </p:stCondLst>
                            <p:childTnLst>
                              <p:par>
                                <p:cTn id="30" presetID="17" presetClass="entr" presetSubtype="1" fill="hold" grpId="0" nodeType="afterEffect">
                                  <p:stCondLst>
                                    <p:cond delay="0"/>
                                  </p:stCondLst>
                                  <p:childTnLst>
                                    <p:set>
                                      <p:cBhvr>
                                        <p:cTn id="31" dur="1" fill="hold">
                                          <p:stCondLst>
                                            <p:cond delay="0"/>
                                          </p:stCondLst>
                                        </p:cTn>
                                        <p:tgtEl>
                                          <p:spTgt spid="32784"/>
                                        </p:tgtEl>
                                        <p:attrNameLst>
                                          <p:attrName>style.visibility</p:attrName>
                                        </p:attrNameLst>
                                      </p:cBhvr>
                                      <p:to>
                                        <p:strVal val="visible"/>
                                      </p:to>
                                    </p:set>
                                    <p:anim calcmode="lin" valueType="num">
                                      <p:cBhvr>
                                        <p:cTn id="32" dur="500" fill="hold"/>
                                        <p:tgtEl>
                                          <p:spTgt spid="32784"/>
                                        </p:tgtEl>
                                        <p:attrNameLst>
                                          <p:attrName>ppt_x</p:attrName>
                                        </p:attrNameLst>
                                      </p:cBhvr>
                                      <p:tavLst>
                                        <p:tav tm="0">
                                          <p:val>
                                            <p:strVal val="#ppt_x"/>
                                          </p:val>
                                        </p:tav>
                                        <p:tav tm="100000">
                                          <p:val>
                                            <p:strVal val="#ppt_x"/>
                                          </p:val>
                                        </p:tav>
                                      </p:tavLst>
                                    </p:anim>
                                    <p:anim calcmode="lin" valueType="num">
                                      <p:cBhvr>
                                        <p:cTn id="33" dur="500" fill="hold"/>
                                        <p:tgtEl>
                                          <p:spTgt spid="32784"/>
                                        </p:tgtEl>
                                        <p:attrNameLst>
                                          <p:attrName>ppt_y</p:attrName>
                                        </p:attrNameLst>
                                      </p:cBhvr>
                                      <p:tavLst>
                                        <p:tav tm="0">
                                          <p:val>
                                            <p:strVal val="#ppt_y-#ppt_h/2"/>
                                          </p:val>
                                        </p:tav>
                                        <p:tav tm="100000">
                                          <p:val>
                                            <p:strVal val="#ppt_y"/>
                                          </p:val>
                                        </p:tav>
                                      </p:tavLst>
                                    </p:anim>
                                    <p:anim calcmode="lin" valueType="num">
                                      <p:cBhvr>
                                        <p:cTn id="34" dur="500" fill="hold"/>
                                        <p:tgtEl>
                                          <p:spTgt spid="32784"/>
                                        </p:tgtEl>
                                        <p:attrNameLst>
                                          <p:attrName>ppt_w</p:attrName>
                                        </p:attrNameLst>
                                      </p:cBhvr>
                                      <p:tavLst>
                                        <p:tav tm="0">
                                          <p:val>
                                            <p:strVal val="#ppt_w"/>
                                          </p:val>
                                        </p:tav>
                                        <p:tav tm="100000">
                                          <p:val>
                                            <p:strVal val="#ppt_w"/>
                                          </p:val>
                                        </p:tav>
                                      </p:tavLst>
                                    </p:anim>
                                    <p:anim calcmode="lin" valueType="num">
                                      <p:cBhvr>
                                        <p:cTn id="35" dur="500" fill="hold"/>
                                        <p:tgtEl>
                                          <p:spTgt spid="32784"/>
                                        </p:tgtEl>
                                        <p:attrNameLst>
                                          <p:attrName>ppt_h</p:attrName>
                                        </p:attrNameLst>
                                      </p:cBhvr>
                                      <p:tavLst>
                                        <p:tav tm="0">
                                          <p:val>
                                            <p:fltVal val="0"/>
                                          </p:val>
                                        </p:tav>
                                        <p:tav tm="100000">
                                          <p:val>
                                            <p:strVal val="#ppt_h"/>
                                          </p:val>
                                        </p:tav>
                                      </p:tavLst>
                                    </p:anim>
                                  </p:childTnLst>
                                </p:cTn>
                              </p:par>
                            </p:childTnLst>
                          </p:cTn>
                        </p:par>
                        <p:par>
                          <p:cTn id="36" fill="hold">
                            <p:stCondLst>
                              <p:cond delay="2700"/>
                            </p:stCondLst>
                            <p:childTnLst>
                              <p:par>
                                <p:cTn id="37" presetID="17" presetClass="entr" presetSubtype="2" fill="hold" nodeType="afterEffect">
                                  <p:stCondLst>
                                    <p:cond delay="0"/>
                                  </p:stCondLst>
                                  <p:childTnLst>
                                    <p:set>
                                      <p:cBhvr>
                                        <p:cTn id="38" dur="1" fill="hold">
                                          <p:stCondLst>
                                            <p:cond delay="0"/>
                                          </p:stCondLst>
                                        </p:cTn>
                                        <p:tgtEl>
                                          <p:spTgt spid="32793"/>
                                        </p:tgtEl>
                                        <p:attrNameLst>
                                          <p:attrName>style.visibility</p:attrName>
                                        </p:attrNameLst>
                                      </p:cBhvr>
                                      <p:to>
                                        <p:strVal val="visible"/>
                                      </p:to>
                                    </p:set>
                                    <p:anim calcmode="lin" valueType="num">
                                      <p:cBhvr>
                                        <p:cTn id="39" dur="500" fill="hold"/>
                                        <p:tgtEl>
                                          <p:spTgt spid="32793"/>
                                        </p:tgtEl>
                                        <p:attrNameLst>
                                          <p:attrName>ppt_x</p:attrName>
                                        </p:attrNameLst>
                                      </p:cBhvr>
                                      <p:tavLst>
                                        <p:tav tm="0">
                                          <p:val>
                                            <p:strVal val="#ppt_x+#ppt_w/2"/>
                                          </p:val>
                                        </p:tav>
                                        <p:tav tm="100000">
                                          <p:val>
                                            <p:strVal val="#ppt_x"/>
                                          </p:val>
                                        </p:tav>
                                      </p:tavLst>
                                    </p:anim>
                                    <p:anim calcmode="lin" valueType="num">
                                      <p:cBhvr>
                                        <p:cTn id="40" dur="500" fill="hold"/>
                                        <p:tgtEl>
                                          <p:spTgt spid="32793"/>
                                        </p:tgtEl>
                                        <p:attrNameLst>
                                          <p:attrName>ppt_y</p:attrName>
                                        </p:attrNameLst>
                                      </p:cBhvr>
                                      <p:tavLst>
                                        <p:tav tm="0">
                                          <p:val>
                                            <p:strVal val="#ppt_y"/>
                                          </p:val>
                                        </p:tav>
                                        <p:tav tm="100000">
                                          <p:val>
                                            <p:strVal val="#ppt_y"/>
                                          </p:val>
                                        </p:tav>
                                      </p:tavLst>
                                    </p:anim>
                                    <p:anim calcmode="lin" valueType="num">
                                      <p:cBhvr>
                                        <p:cTn id="41" dur="500" fill="hold"/>
                                        <p:tgtEl>
                                          <p:spTgt spid="32793"/>
                                        </p:tgtEl>
                                        <p:attrNameLst>
                                          <p:attrName>ppt_w</p:attrName>
                                        </p:attrNameLst>
                                      </p:cBhvr>
                                      <p:tavLst>
                                        <p:tav tm="0">
                                          <p:val>
                                            <p:fltVal val="0"/>
                                          </p:val>
                                        </p:tav>
                                        <p:tav tm="100000">
                                          <p:val>
                                            <p:strVal val="#ppt_w"/>
                                          </p:val>
                                        </p:tav>
                                      </p:tavLst>
                                    </p:anim>
                                    <p:anim calcmode="lin" valueType="num">
                                      <p:cBhvr>
                                        <p:cTn id="42" dur="500" fill="hold"/>
                                        <p:tgtEl>
                                          <p:spTgt spid="32793"/>
                                        </p:tgtEl>
                                        <p:attrNameLst>
                                          <p:attrName>ppt_h</p:attrName>
                                        </p:attrNameLst>
                                      </p:cBhvr>
                                      <p:tavLst>
                                        <p:tav tm="0">
                                          <p:val>
                                            <p:strVal val="#ppt_h"/>
                                          </p:val>
                                        </p:tav>
                                        <p:tav tm="100000">
                                          <p:val>
                                            <p:strVal val="#ppt_h"/>
                                          </p:val>
                                        </p:tav>
                                      </p:tavLst>
                                    </p:anim>
                                  </p:childTnLst>
                                </p:cTn>
                              </p:par>
                            </p:childTnLst>
                          </p:cTn>
                        </p:par>
                        <p:par>
                          <p:cTn id="43" fill="hold">
                            <p:stCondLst>
                              <p:cond delay="3200"/>
                            </p:stCondLst>
                            <p:childTnLst>
                              <p:par>
                                <p:cTn id="44" presetID="34" presetClass="emph" presetSubtype="0" fill="hold" grpId="0"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32802"/>
                                        </p:tgtEl>
                                        <p:attrNameLst>
                                          <p:attrName>ppt_x</p:attrName>
                                          <p:attrName>ppt_y</p:attrName>
                                        </p:attrNameLst>
                                      </p:cBhvr>
                                    </p:animMotion>
                                    <p:animRot by="1500000">
                                      <p:cBhvr>
                                        <p:cTn id="46" dur="125" fill="hold">
                                          <p:stCondLst>
                                            <p:cond delay="0"/>
                                          </p:stCondLst>
                                        </p:cTn>
                                        <p:tgtEl>
                                          <p:spTgt spid="32802"/>
                                        </p:tgtEl>
                                        <p:attrNameLst>
                                          <p:attrName>r</p:attrName>
                                        </p:attrNameLst>
                                      </p:cBhvr>
                                    </p:animRot>
                                    <p:animRot by="-1500000">
                                      <p:cBhvr>
                                        <p:cTn id="47" dur="125" fill="hold">
                                          <p:stCondLst>
                                            <p:cond delay="125"/>
                                          </p:stCondLst>
                                        </p:cTn>
                                        <p:tgtEl>
                                          <p:spTgt spid="32802"/>
                                        </p:tgtEl>
                                        <p:attrNameLst>
                                          <p:attrName>r</p:attrName>
                                        </p:attrNameLst>
                                      </p:cBhvr>
                                    </p:animRot>
                                    <p:animRot by="-1500000">
                                      <p:cBhvr>
                                        <p:cTn id="48" dur="125" fill="hold">
                                          <p:stCondLst>
                                            <p:cond delay="250"/>
                                          </p:stCondLst>
                                        </p:cTn>
                                        <p:tgtEl>
                                          <p:spTgt spid="32802"/>
                                        </p:tgtEl>
                                        <p:attrNameLst>
                                          <p:attrName>r</p:attrName>
                                        </p:attrNameLst>
                                      </p:cBhvr>
                                    </p:animRot>
                                    <p:animRot by="1500000">
                                      <p:cBhvr>
                                        <p:cTn id="49" dur="125" fill="hold">
                                          <p:stCondLst>
                                            <p:cond delay="375"/>
                                          </p:stCondLst>
                                        </p:cTn>
                                        <p:tgtEl>
                                          <p:spTgt spid="32802"/>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32773"/>
                                        </p:tgtEl>
                                        <p:attrNameLst>
                                          <p:attrName>style.visibility</p:attrName>
                                        </p:attrNameLst>
                                      </p:cBhvr>
                                      <p:to>
                                        <p:strVal val="visible"/>
                                      </p:to>
                                    </p:set>
                                    <p:animEffect transition="in" filter="slide(fromLeft)">
                                      <p:cBhvr>
                                        <p:cTn id="54" dur="500"/>
                                        <p:tgtEl>
                                          <p:spTgt spid="32773"/>
                                        </p:tgtEl>
                                      </p:cBhvr>
                                    </p:animEffect>
                                  </p:childTnLst>
                                </p:cTn>
                              </p:par>
                            </p:childTnLst>
                          </p:cTn>
                        </p:par>
                        <p:par>
                          <p:cTn id="55" fill="hold">
                            <p:stCondLst>
                              <p:cond delay="500"/>
                            </p:stCondLst>
                            <p:childTnLst>
                              <p:par>
                                <p:cTn id="56" presetID="17" presetClass="entr" presetSubtype="4" fill="hold" nodeType="afterEffect">
                                  <p:stCondLst>
                                    <p:cond delay="0"/>
                                  </p:stCondLst>
                                  <p:childTnLst>
                                    <p:set>
                                      <p:cBhvr>
                                        <p:cTn id="57" dur="1" fill="hold">
                                          <p:stCondLst>
                                            <p:cond delay="0"/>
                                          </p:stCondLst>
                                        </p:cTn>
                                        <p:tgtEl>
                                          <p:spTgt spid="32795"/>
                                        </p:tgtEl>
                                        <p:attrNameLst>
                                          <p:attrName>style.visibility</p:attrName>
                                        </p:attrNameLst>
                                      </p:cBhvr>
                                      <p:to>
                                        <p:strVal val="visible"/>
                                      </p:to>
                                    </p:set>
                                    <p:anim calcmode="lin" valueType="num">
                                      <p:cBhvr>
                                        <p:cTn id="58" dur="500" fill="hold"/>
                                        <p:tgtEl>
                                          <p:spTgt spid="32795"/>
                                        </p:tgtEl>
                                        <p:attrNameLst>
                                          <p:attrName>ppt_x</p:attrName>
                                        </p:attrNameLst>
                                      </p:cBhvr>
                                      <p:tavLst>
                                        <p:tav tm="0">
                                          <p:val>
                                            <p:strVal val="#ppt_x"/>
                                          </p:val>
                                        </p:tav>
                                        <p:tav tm="100000">
                                          <p:val>
                                            <p:strVal val="#ppt_x"/>
                                          </p:val>
                                        </p:tav>
                                      </p:tavLst>
                                    </p:anim>
                                    <p:anim calcmode="lin" valueType="num">
                                      <p:cBhvr>
                                        <p:cTn id="59" dur="500" fill="hold"/>
                                        <p:tgtEl>
                                          <p:spTgt spid="32795"/>
                                        </p:tgtEl>
                                        <p:attrNameLst>
                                          <p:attrName>ppt_y</p:attrName>
                                        </p:attrNameLst>
                                      </p:cBhvr>
                                      <p:tavLst>
                                        <p:tav tm="0">
                                          <p:val>
                                            <p:strVal val="#ppt_y+#ppt_h/2"/>
                                          </p:val>
                                        </p:tav>
                                        <p:tav tm="100000">
                                          <p:val>
                                            <p:strVal val="#ppt_y"/>
                                          </p:val>
                                        </p:tav>
                                      </p:tavLst>
                                    </p:anim>
                                    <p:anim calcmode="lin" valueType="num">
                                      <p:cBhvr>
                                        <p:cTn id="60" dur="500" fill="hold"/>
                                        <p:tgtEl>
                                          <p:spTgt spid="32795"/>
                                        </p:tgtEl>
                                        <p:attrNameLst>
                                          <p:attrName>ppt_w</p:attrName>
                                        </p:attrNameLst>
                                      </p:cBhvr>
                                      <p:tavLst>
                                        <p:tav tm="0">
                                          <p:val>
                                            <p:strVal val="#ppt_w"/>
                                          </p:val>
                                        </p:tav>
                                        <p:tav tm="100000">
                                          <p:val>
                                            <p:strVal val="#ppt_w"/>
                                          </p:val>
                                        </p:tav>
                                      </p:tavLst>
                                    </p:anim>
                                    <p:anim calcmode="lin" valueType="num">
                                      <p:cBhvr>
                                        <p:cTn id="61" dur="500" fill="hold"/>
                                        <p:tgtEl>
                                          <p:spTgt spid="32795"/>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34" presetClass="emph" presetSubtype="0" fill="hold" grpId="0" nodeType="after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32781"/>
                                        </p:tgtEl>
                                        <p:attrNameLst>
                                          <p:attrName>ppt_x</p:attrName>
                                          <p:attrName>ppt_y</p:attrName>
                                        </p:attrNameLst>
                                      </p:cBhvr>
                                    </p:animMotion>
                                    <p:animRot by="1500000">
                                      <p:cBhvr>
                                        <p:cTn id="65" dur="125" fill="hold">
                                          <p:stCondLst>
                                            <p:cond delay="0"/>
                                          </p:stCondLst>
                                        </p:cTn>
                                        <p:tgtEl>
                                          <p:spTgt spid="32781"/>
                                        </p:tgtEl>
                                        <p:attrNameLst>
                                          <p:attrName>r</p:attrName>
                                        </p:attrNameLst>
                                      </p:cBhvr>
                                    </p:animRot>
                                    <p:animRot by="-1500000">
                                      <p:cBhvr>
                                        <p:cTn id="66" dur="125" fill="hold">
                                          <p:stCondLst>
                                            <p:cond delay="125"/>
                                          </p:stCondLst>
                                        </p:cTn>
                                        <p:tgtEl>
                                          <p:spTgt spid="32781"/>
                                        </p:tgtEl>
                                        <p:attrNameLst>
                                          <p:attrName>r</p:attrName>
                                        </p:attrNameLst>
                                      </p:cBhvr>
                                    </p:animRot>
                                    <p:animRot by="-1500000">
                                      <p:cBhvr>
                                        <p:cTn id="67" dur="125" fill="hold">
                                          <p:stCondLst>
                                            <p:cond delay="250"/>
                                          </p:stCondLst>
                                        </p:cTn>
                                        <p:tgtEl>
                                          <p:spTgt spid="32781"/>
                                        </p:tgtEl>
                                        <p:attrNameLst>
                                          <p:attrName>r</p:attrName>
                                        </p:attrNameLst>
                                      </p:cBhvr>
                                    </p:animRot>
                                    <p:animRot by="1500000">
                                      <p:cBhvr>
                                        <p:cTn id="68" dur="125" fill="hold">
                                          <p:stCondLst>
                                            <p:cond delay="375"/>
                                          </p:stCondLst>
                                        </p:cTn>
                                        <p:tgtEl>
                                          <p:spTgt spid="32781"/>
                                        </p:tgtEl>
                                        <p:attrNameLst>
                                          <p:attrName>r</p:attrName>
                                        </p:attrNameLst>
                                      </p:cBhvr>
                                    </p:animRot>
                                  </p:childTnLst>
                                </p:cTn>
                              </p:par>
                            </p:childTnLst>
                          </p:cTn>
                        </p:par>
                        <p:par>
                          <p:cTn id="69" fill="hold">
                            <p:stCondLst>
                              <p:cond delay="1700"/>
                            </p:stCondLst>
                            <p:childTnLst>
                              <p:par>
                                <p:cTn id="70" presetID="17" presetClass="entr" presetSubtype="8" fill="hold" grpId="0" nodeType="afterEffect">
                                  <p:stCondLst>
                                    <p:cond delay="0"/>
                                  </p:stCondLst>
                                  <p:childTnLst>
                                    <p:set>
                                      <p:cBhvr>
                                        <p:cTn id="71" dur="1" fill="hold">
                                          <p:stCondLst>
                                            <p:cond delay="0"/>
                                          </p:stCondLst>
                                        </p:cTn>
                                        <p:tgtEl>
                                          <p:spTgt spid="32786"/>
                                        </p:tgtEl>
                                        <p:attrNameLst>
                                          <p:attrName>style.visibility</p:attrName>
                                        </p:attrNameLst>
                                      </p:cBhvr>
                                      <p:to>
                                        <p:strVal val="visible"/>
                                      </p:to>
                                    </p:set>
                                    <p:anim calcmode="lin" valueType="num">
                                      <p:cBhvr>
                                        <p:cTn id="72" dur="500" fill="hold"/>
                                        <p:tgtEl>
                                          <p:spTgt spid="32786"/>
                                        </p:tgtEl>
                                        <p:attrNameLst>
                                          <p:attrName>ppt_x</p:attrName>
                                        </p:attrNameLst>
                                      </p:cBhvr>
                                      <p:tavLst>
                                        <p:tav tm="0">
                                          <p:val>
                                            <p:strVal val="#ppt_x-#ppt_w/2"/>
                                          </p:val>
                                        </p:tav>
                                        <p:tav tm="100000">
                                          <p:val>
                                            <p:strVal val="#ppt_x"/>
                                          </p:val>
                                        </p:tav>
                                      </p:tavLst>
                                    </p:anim>
                                    <p:anim calcmode="lin" valueType="num">
                                      <p:cBhvr>
                                        <p:cTn id="73" dur="500" fill="hold"/>
                                        <p:tgtEl>
                                          <p:spTgt spid="32786"/>
                                        </p:tgtEl>
                                        <p:attrNameLst>
                                          <p:attrName>ppt_y</p:attrName>
                                        </p:attrNameLst>
                                      </p:cBhvr>
                                      <p:tavLst>
                                        <p:tav tm="0">
                                          <p:val>
                                            <p:strVal val="#ppt_y"/>
                                          </p:val>
                                        </p:tav>
                                        <p:tav tm="100000">
                                          <p:val>
                                            <p:strVal val="#ppt_y"/>
                                          </p:val>
                                        </p:tav>
                                      </p:tavLst>
                                    </p:anim>
                                    <p:anim calcmode="lin" valueType="num">
                                      <p:cBhvr>
                                        <p:cTn id="74" dur="500" fill="hold"/>
                                        <p:tgtEl>
                                          <p:spTgt spid="32786"/>
                                        </p:tgtEl>
                                        <p:attrNameLst>
                                          <p:attrName>ppt_w</p:attrName>
                                        </p:attrNameLst>
                                      </p:cBhvr>
                                      <p:tavLst>
                                        <p:tav tm="0">
                                          <p:val>
                                            <p:fltVal val="0"/>
                                          </p:val>
                                        </p:tav>
                                        <p:tav tm="100000">
                                          <p:val>
                                            <p:strVal val="#ppt_w"/>
                                          </p:val>
                                        </p:tav>
                                      </p:tavLst>
                                    </p:anim>
                                    <p:anim calcmode="lin" valueType="num">
                                      <p:cBhvr>
                                        <p:cTn id="75" dur="500" fill="hold"/>
                                        <p:tgtEl>
                                          <p:spTgt spid="32786"/>
                                        </p:tgtEl>
                                        <p:attrNameLst>
                                          <p:attrName>ppt_h</p:attrName>
                                        </p:attrNameLst>
                                      </p:cBhvr>
                                      <p:tavLst>
                                        <p:tav tm="0">
                                          <p:val>
                                            <p:strVal val="#ppt_h"/>
                                          </p:val>
                                        </p:tav>
                                        <p:tav tm="100000">
                                          <p:val>
                                            <p:strVal val="#ppt_h"/>
                                          </p:val>
                                        </p:tav>
                                      </p:tavLst>
                                    </p:anim>
                                  </p:childTnLst>
                                </p:cTn>
                              </p:par>
                            </p:childTnLst>
                          </p:cTn>
                        </p:par>
                        <p:par>
                          <p:cTn id="76" fill="hold">
                            <p:stCondLst>
                              <p:cond delay="2200"/>
                            </p:stCondLst>
                            <p:childTnLst>
                              <p:par>
                                <p:cTn id="77" presetID="17" presetClass="entr" presetSubtype="1" fill="hold" grpId="0" nodeType="afterEffect">
                                  <p:stCondLst>
                                    <p:cond delay="0"/>
                                  </p:stCondLst>
                                  <p:childTnLst>
                                    <p:set>
                                      <p:cBhvr>
                                        <p:cTn id="78" dur="1" fill="hold">
                                          <p:stCondLst>
                                            <p:cond delay="0"/>
                                          </p:stCondLst>
                                        </p:cTn>
                                        <p:tgtEl>
                                          <p:spTgt spid="32787"/>
                                        </p:tgtEl>
                                        <p:attrNameLst>
                                          <p:attrName>style.visibility</p:attrName>
                                        </p:attrNameLst>
                                      </p:cBhvr>
                                      <p:to>
                                        <p:strVal val="visible"/>
                                      </p:to>
                                    </p:set>
                                    <p:anim calcmode="lin" valueType="num">
                                      <p:cBhvr>
                                        <p:cTn id="79" dur="500" fill="hold"/>
                                        <p:tgtEl>
                                          <p:spTgt spid="32787"/>
                                        </p:tgtEl>
                                        <p:attrNameLst>
                                          <p:attrName>ppt_x</p:attrName>
                                        </p:attrNameLst>
                                      </p:cBhvr>
                                      <p:tavLst>
                                        <p:tav tm="0">
                                          <p:val>
                                            <p:strVal val="#ppt_x"/>
                                          </p:val>
                                        </p:tav>
                                        <p:tav tm="100000">
                                          <p:val>
                                            <p:strVal val="#ppt_x"/>
                                          </p:val>
                                        </p:tav>
                                      </p:tavLst>
                                    </p:anim>
                                    <p:anim calcmode="lin" valueType="num">
                                      <p:cBhvr>
                                        <p:cTn id="80" dur="500" fill="hold"/>
                                        <p:tgtEl>
                                          <p:spTgt spid="32787"/>
                                        </p:tgtEl>
                                        <p:attrNameLst>
                                          <p:attrName>ppt_y</p:attrName>
                                        </p:attrNameLst>
                                      </p:cBhvr>
                                      <p:tavLst>
                                        <p:tav tm="0">
                                          <p:val>
                                            <p:strVal val="#ppt_y-#ppt_h/2"/>
                                          </p:val>
                                        </p:tav>
                                        <p:tav tm="100000">
                                          <p:val>
                                            <p:strVal val="#ppt_y"/>
                                          </p:val>
                                        </p:tav>
                                      </p:tavLst>
                                    </p:anim>
                                    <p:anim calcmode="lin" valueType="num">
                                      <p:cBhvr>
                                        <p:cTn id="81" dur="500" fill="hold"/>
                                        <p:tgtEl>
                                          <p:spTgt spid="32787"/>
                                        </p:tgtEl>
                                        <p:attrNameLst>
                                          <p:attrName>ppt_w</p:attrName>
                                        </p:attrNameLst>
                                      </p:cBhvr>
                                      <p:tavLst>
                                        <p:tav tm="0">
                                          <p:val>
                                            <p:strVal val="#ppt_w"/>
                                          </p:val>
                                        </p:tav>
                                        <p:tav tm="100000">
                                          <p:val>
                                            <p:strVal val="#ppt_w"/>
                                          </p:val>
                                        </p:tav>
                                      </p:tavLst>
                                    </p:anim>
                                    <p:anim calcmode="lin" valueType="num">
                                      <p:cBhvr>
                                        <p:cTn id="82" dur="500" fill="hold"/>
                                        <p:tgtEl>
                                          <p:spTgt spid="32787"/>
                                        </p:tgtEl>
                                        <p:attrNameLst>
                                          <p:attrName>ppt_h</p:attrName>
                                        </p:attrNameLst>
                                      </p:cBhvr>
                                      <p:tavLst>
                                        <p:tav tm="0">
                                          <p:val>
                                            <p:fltVal val="0"/>
                                          </p:val>
                                        </p:tav>
                                        <p:tav tm="100000">
                                          <p:val>
                                            <p:strVal val="#ppt_h"/>
                                          </p:val>
                                        </p:tav>
                                      </p:tavLst>
                                    </p:anim>
                                  </p:childTnLst>
                                </p:cTn>
                              </p:par>
                            </p:childTnLst>
                          </p:cTn>
                        </p:par>
                        <p:par>
                          <p:cTn id="83" fill="hold">
                            <p:stCondLst>
                              <p:cond delay="2700"/>
                            </p:stCondLst>
                            <p:childTnLst>
                              <p:par>
                                <p:cTn id="84" presetID="17" presetClass="entr" presetSubtype="2" fill="hold" nodeType="afterEffect">
                                  <p:stCondLst>
                                    <p:cond delay="0"/>
                                  </p:stCondLst>
                                  <p:childTnLst>
                                    <p:set>
                                      <p:cBhvr>
                                        <p:cTn id="85" dur="1" fill="hold">
                                          <p:stCondLst>
                                            <p:cond delay="0"/>
                                          </p:stCondLst>
                                        </p:cTn>
                                        <p:tgtEl>
                                          <p:spTgt spid="32794"/>
                                        </p:tgtEl>
                                        <p:attrNameLst>
                                          <p:attrName>style.visibility</p:attrName>
                                        </p:attrNameLst>
                                      </p:cBhvr>
                                      <p:to>
                                        <p:strVal val="visible"/>
                                      </p:to>
                                    </p:set>
                                    <p:anim calcmode="lin" valueType="num">
                                      <p:cBhvr>
                                        <p:cTn id="86" dur="500" fill="hold"/>
                                        <p:tgtEl>
                                          <p:spTgt spid="32794"/>
                                        </p:tgtEl>
                                        <p:attrNameLst>
                                          <p:attrName>ppt_x</p:attrName>
                                        </p:attrNameLst>
                                      </p:cBhvr>
                                      <p:tavLst>
                                        <p:tav tm="0">
                                          <p:val>
                                            <p:strVal val="#ppt_x+#ppt_w/2"/>
                                          </p:val>
                                        </p:tav>
                                        <p:tav tm="100000">
                                          <p:val>
                                            <p:strVal val="#ppt_x"/>
                                          </p:val>
                                        </p:tav>
                                      </p:tavLst>
                                    </p:anim>
                                    <p:anim calcmode="lin" valueType="num">
                                      <p:cBhvr>
                                        <p:cTn id="87" dur="500" fill="hold"/>
                                        <p:tgtEl>
                                          <p:spTgt spid="32794"/>
                                        </p:tgtEl>
                                        <p:attrNameLst>
                                          <p:attrName>ppt_y</p:attrName>
                                        </p:attrNameLst>
                                      </p:cBhvr>
                                      <p:tavLst>
                                        <p:tav tm="0">
                                          <p:val>
                                            <p:strVal val="#ppt_y"/>
                                          </p:val>
                                        </p:tav>
                                        <p:tav tm="100000">
                                          <p:val>
                                            <p:strVal val="#ppt_y"/>
                                          </p:val>
                                        </p:tav>
                                      </p:tavLst>
                                    </p:anim>
                                    <p:anim calcmode="lin" valueType="num">
                                      <p:cBhvr>
                                        <p:cTn id="88" dur="500" fill="hold"/>
                                        <p:tgtEl>
                                          <p:spTgt spid="32794"/>
                                        </p:tgtEl>
                                        <p:attrNameLst>
                                          <p:attrName>ppt_w</p:attrName>
                                        </p:attrNameLst>
                                      </p:cBhvr>
                                      <p:tavLst>
                                        <p:tav tm="0">
                                          <p:val>
                                            <p:fltVal val="0"/>
                                          </p:val>
                                        </p:tav>
                                        <p:tav tm="100000">
                                          <p:val>
                                            <p:strVal val="#ppt_w"/>
                                          </p:val>
                                        </p:tav>
                                      </p:tavLst>
                                    </p:anim>
                                    <p:anim calcmode="lin" valueType="num">
                                      <p:cBhvr>
                                        <p:cTn id="89" dur="500" fill="hold"/>
                                        <p:tgtEl>
                                          <p:spTgt spid="32794"/>
                                        </p:tgtEl>
                                        <p:attrNameLst>
                                          <p:attrName>ppt_h</p:attrName>
                                        </p:attrNameLst>
                                      </p:cBhvr>
                                      <p:tavLst>
                                        <p:tav tm="0">
                                          <p:val>
                                            <p:strVal val="#ppt_h"/>
                                          </p:val>
                                        </p:tav>
                                        <p:tav tm="100000">
                                          <p:val>
                                            <p:strVal val="#ppt_h"/>
                                          </p:val>
                                        </p:tav>
                                      </p:tavLst>
                                    </p:anim>
                                  </p:childTnLst>
                                </p:cTn>
                              </p:par>
                            </p:childTnLst>
                          </p:cTn>
                        </p:par>
                        <p:par>
                          <p:cTn id="90" fill="hold">
                            <p:stCondLst>
                              <p:cond delay="3200"/>
                            </p:stCondLst>
                            <p:childTnLst>
                              <p:par>
                                <p:cTn id="91" presetID="34" presetClass="emph" presetSubtype="0" fill="hold" grpId="0" nodeType="afterEffect">
                                  <p:stCondLst>
                                    <p:cond delay="0"/>
                                  </p:stCondLst>
                                  <p:iterate type="lt">
                                    <p:tmPct val="10000"/>
                                  </p:iterate>
                                  <p:childTnLst>
                                    <p:animMotion origin="layout" path="M 0.0 0.0 L 0.0 -0.07213" pathEditMode="relative" ptsTypes="">
                                      <p:cBhvr>
                                        <p:cTn id="92" dur="250" accel="50000" decel="50000" autoRev="1" fill="hold">
                                          <p:stCondLst>
                                            <p:cond delay="0"/>
                                          </p:stCondLst>
                                        </p:cTn>
                                        <p:tgtEl>
                                          <p:spTgt spid="32828"/>
                                        </p:tgtEl>
                                        <p:attrNameLst>
                                          <p:attrName>ppt_x</p:attrName>
                                          <p:attrName>ppt_y</p:attrName>
                                        </p:attrNameLst>
                                      </p:cBhvr>
                                    </p:animMotion>
                                    <p:animRot by="1500000">
                                      <p:cBhvr>
                                        <p:cTn id="93" dur="125" fill="hold">
                                          <p:stCondLst>
                                            <p:cond delay="0"/>
                                          </p:stCondLst>
                                        </p:cTn>
                                        <p:tgtEl>
                                          <p:spTgt spid="32828"/>
                                        </p:tgtEl>
                                        <p:attrNameLst>
                                          <p:attrName>r</p:attrName>
                                        </p:attrNameLst>
                                      </p:cBhvr>
                                    </p:animRot>
                                    <p:animRot by="-1500000">
                                      <p:cBhvr>
                                        <p:cTn id="94" dur="125" fill="hold">
                                          <p:stCondLst>
                                            <p:cond delay="125"/>
                                          </p:stCondLst>
                                        </p:cTn>
                                        <p:tgtEl>
                                          <p:spTgt spid="32828"/>
                                        </p:tgtEl>
                                        <p:attrNameLst>
                                          <p:attrName>r</p:attrName>
                                        </p:attrNameLst>
                                      </p:cBhvr>
                                    </p:animRot>
                                    <p:animRot by="-1500000">
                                      <p:cBhvr>
                                        <p:cTn id="95" dur="125" fill="hold">
                                          <p:stCondLst>
                                            <p:cond delay="250"/>
                                          </p:stCondLst>
                                        </p:cTn>
                                        <p:tgtEl>
                                          <p:spTgt spid="32828"/>
                                        </p:tgtEl>
                                        <p:attrNameLst>
                                          <p:attrName>r</p:attrName>
                                        </p:attrNameLst>
                                      </p:cBhvr>
                                    </p:animRot>
                                    <p:animRot by="1500000">
                                      <p:cBhvr>
                                        <p:cTn id="96" dur="125" fill="hold">
                                          <p:stCondLst>
                                            <p:cond delay="375"/>
                                          </p:stCondLst>
                                        </p:cTn>
                                        <p:tgtEl>
                                          <p:spTgt spid="32828"/>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32774"/>
                                        </p:tgtEl>
                                        <p:attrNameLst>
                                          <p:attrName>style.visibility</p:attrName>
                                        </p:attrNameLst>
                                      </p:cBhvr>
                                      <p:to>
                                        <p:strVal val="visible"/>
                                      </p:to>
                                    </p:set>
                                    <p:animEffect transition="in" filter="slide(fromLeft)">
                                      <p:cBhvr>
                                        <p:cTn id="101"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81" grpId="0" animBg="1"/>
      <p:bldP spid="32783" grpId="0" animBg="1"/>
      <p:bldP spid="32784" grpId="0" animBg="1"/>
      <p:bldP spid="32786" grpId="0" animBg="1"/>
      <p:bldP spid="32787" grpId="0" animBg="1"/>
      <p:bldP spid="32802" grpId="0"/>
      <p:bldP spid="32828" grpId="0"/>
      <p:bldP spid="328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r>
              <a:rPr lang="en-US" smtClean="0"/>
              <a:t>Supply</a:t>
            </a:r>
          </a:p>
        </p:txBody>
      </p:sp>
      <p:sp>
        <p:nvSpPr>
          <p:cNvPr id="3" name="Content Placeholder 2"/>
          <p:cNvSpPr>
            <a:spLocks noGrp="1"/>
          </p:cNvSpPr>
          <p:nvPr>
            <p:ph idx="1"/>
          </p:nvPr>
        </p:nvSpPr>
        <p:spPr>
          <a:xfrm>
            <a:off x="152400" y="1219200"/>
            <a:ext cx="8839200" cy="5486400"/>
          </a:xfrm>
        </p:spPr>
        <p:txBody>
          <a:bodyPr>
            <a:normAutofit fontScale="85000" lnSpcReduction="20000"/>
          </a:bodyPr>
          <a:lstStyle/>
          <a:p>
            <a:pPr marL="274320" indent="-274320" fontAlgn="auto">
              <a:spcAft>
                <a:spcPts val="0"/>
              </a:spcAft>
              <a:buClr>
                <a:schemeClr val="accent3"/>
              </a:buClr>
              <a:buFont typeface="Wingdings 2"/>
              <a:buChar char=""/>
              <a:defRPr/>
            </a:pPr>
            <a:r>
              <a:rPr lang="en-US" b="1" u="sng" dirty="0" smtClean="0"/>
              <a:t>Supply</a:t>
            </a:r>
            <a:r>
              <a:rPr lang="en-US" u="sng" dirty="0" smtClean="0"/>
              <a:t>:</a:t>
            </a:r>
            <a:r>
              <a:rPr lang="en-US" dirty="0" smtClean="0"/>
              <a:t> The ability and willingness of suppliers to make things available for sale at set prices</a:t>
            </a:r>
          </a:p>
          <a:p>
            <a:pPr marL="274320" indent="-274320" fontAlgn="auto">
              <a:spcAft>
                <a:spcPts val="0"/>
              </a:spcAft>
              <a:buClr>
                <a:schemeClr val="accent3"/>
              </a:buClr>
              <a:buFont typeface="Wingdings 2"/>
              <a:buChar char=""/>
              <a:defRPr/>
            </a:pPr>
            <a:r>
              <a:rPr lang="en-US" dirty="0" smtClean="0"/>
              <a:t>Opposite of Demand: Buyers buy a certain number based on the price being charged.  Producers produce a certain number based on the price consumers will pay.</a:t>
            </a:r>
          </a:p>
          <a:p>
            <a:pPr marL="274320" indent="-274320" fontAlgn="auto">
              <a:spcAft>
                <a:spcPts val="0"/>
              </a:spcAft>
              <a:buClr>
                <a:schemeClr val="accent3"/>
              </a:buClr>
              <a:buFont typeface="Wingdings 2"/>
              <a:buChar char=""/>
              <a:defRPr/>
            </a:pPr>
            <a:r>
              <a:rPr lang="en-US" u="sng" dirty="0" smtClean="0"/>
              <a:t>Law of Supply</a:t>
            </a:r>
            <a:r>
              <a:rPr lang="en-US" dirty="0" smtClean="0"/>
              <a:t> - as the price of an item rises the quantity supplied will rise; as the price of an item falls quantity supplied will fall.  The higher the price of a good, the more incentive they have to sell more, so they produce more.</a:t>
            </a:r>
          </a:p>
          <a:p>
            <a:pPr marL="274320" indent="-274320" fontAlgn="auto">
              <a:spcAft>
                <a:spcPts val="0"/>
              </a:spcAft>
              <a:buClr>
                <a:schemeClr val="accent3"/>
              </a:buClr>
              <a:buFont typeface="Wingdings 2"/>
              <a:buChar char=""/>
              <a:defRPr/>
            </a:pPr>
            <a:r>
              <a:rPr lang="en-US" dirty="0" smtClean="0"/>
              <a:t>Supply Schedule - chart showing amounts of an item sellers are willing to sell at various possible prices.</a:t>
            </a:r>
          </a:p>
          <a:p>
            <a:pPr marL="274320" indent="-274320" fontAlgn="auto">
              <a:spcAft>
                <a:spcPts val="0"/>
              </a:spcAft>
              <a:buClr>
                <a:schemeClr val="accent3"/>
              </a:buClr>
              <a:buFont typeface="Wingdings 2"/>
              <a:buChar char=""/>
              <a:defRPr/>
            </a:pPr>
            <a:r>
              <a:rPr lang="en-US" dirty="0" smtClean="0"/>
              <a:t>Supply Curve - Graphical representation of a supply schedule. It generally slopes upward and to the right. This shows that at higher prices, suppliers are willing to produce more product.</a:t>
            </a:r>
          </a:p>
          <a:p>
            <a:pPr marL="274320" indent="-274320" fontAlgn="auto">
              <a:spcAft>
                <a:spcPts val="0"/>
              </a:spcAft>
              <a:buClr>
                <a:schemeClr val="accent3"/>
              </a:buClr>
              <a:buFont typeface="Wingdings 2"/>
              <a:buChar char=""/>
              <a:defRPr/>
            </a:pPr>
            <a:r>
              <a:rPr lang="en-US" dirty="0" smtClean="0"/>
              <a:t>Supply of Labor: Consider selling your own labor.  How many hours do you want to work if you are being paid $6 per hour?  What if you were being paid $20 per hour?</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81513" y="990600"/>
            <a:ext cx="1909762" cy="3089275"/>
            <a:chOff x="2823" y="624"/>
            <a:chExt cx="1203" cy="1946"/>
          </a:xfrm>
        </p:grpSpPr>
        <p:sp>
          <p:nvSpPr>
            <p:cNvPr id="30774" name="Freeform 3"/>
            <p:cNvSpPr>
              <a:spLocks/>
            </p:cNvSpPr>
            <p:nvPr/>
          </p:nvSpPr>
          <p:spPr bwMode="auto">
            <a:xfrm>
              <a:off x="2823" y="905"/>
              <a:ext cx="525" cy="1665"/>
            </a:xfrm>
            <a:custGeom>
              <a:avLst/>
              <a:gdLst>
                <a:gd name="T0" fmla="*/ 0 w 525"/>
                <a:gd name="T1" fmla="*/ 1665 h 1665"/>
                <a:gd name="T2" fmla="*/ 203 w 525"/>
                <a:gd name="T3" fmla="*/ 1329 h 1665"/>
                <a:gd name="T4" fmla="*/ 310 w 525"/>
                <a:gd name="T5" fmla="*/ 1089 h 1665"/>
                <a:gd name="T6" fmla="*/ 392 w 525"/>
                <a:gd name="T7" fmla="*/ 804 h 1665"/>
                <a:gd name="T8" fmla="*/ 487 w 525"/>
                <a:gd name="T9" fmla="*/ 336 h 1665"/>
                <a:gd name="T10" fmla="*/ 525 w 525"/>
                <a:gd name="T11" fmla="*/ 0 h 1665"/>
                <a:gd name="T12" fmla="*/ 0 60000 65536"/>
                <a:gd name="T13" fmla="*/ 0 60000 65536"/>
                <a:gd name="T14" fmla="*/ 0 60000 65536"/>
                <a:gd name="T15" fmla="*/ 0 60000 65536"/>
                <a:gd name="T16" fmla="*/ 0 60000 65536"/>
                <a:gd name="T17" fmla="*/ 0 60000 65536"/>
                <a:gd name="T18" fmla="*/ 0 w 525"/>
                <a:gd name="T19" fmla="*/ 0 h 1665"/>
                <a:gd name="T20" fmla="*/ 525 w 525"/>
                <a:gd name="T21" fmla="*/ 1665 h 1665"/>
              </a:gdLst>
              <a:ahLst/>
              <a:cxnLst>
                <a:cxn ang="T12">
                  <a:pos x="T0" y="T1"/>
                </a:cxn>
                <a:cxn ang="T13">
                  <a:pos x="T2" y="T3"/>
                </a:cxn>
                <a:cxn ang="T14">
                  <a:pos x="T4" y="T5"/>
                </a:cxn>
                <a:cxn ang="T15">
                  <a:pos x="T6" y="T7"/>
                </a:cxn>
                <a:cxn ang="T16">
                  <a:pos x="T8" y="T9"/>
                </a:cxn>
                <a:cxn ang="T17">
                  <a:pos x="T10" y="T11"/>
                </a:cxn>
              </a:cxnLst>
              <a:rect l="T18" t="T19" r="T20" b="T21"/>
              <a:pathLst>
                <a:path w="525" h="1665">
                  <a:moveTo>
                    <a:pt x="0" y="1665"/>
                  </a:moveTo>
                  <a:cubicBezTo>
                    <a:pt x="75" y="1545"/>
                    <a:pt x="151" y="1425"/>
                    <a:pt x="203" y="1329"/>
                  </a:cubicBezTo>
                  <a:cubicBezTo>
                    <a:pt x="255" y="1233"/>
                    <a:pt x="279" y="1177"/>
                    <a:pt x="310" y="1089"/>
                  </a:cubicBezTo>
                  <a:cubicBezTo>
                    <a:pt x="341" y="1001"/>
                    <a:pt x="363" y="929"/>
                    <a:pt x="392" y="804"/>
                  </a:cubicBezTo>
                  <a:cubicBezTo>
                    <a:pt x="421" y="679"/>
                    <a:pt x="465" y="470"/>
                    <a:pt x="487" y="336"/>
                  </a:cubicBezTo>
                  <a:cubicBezTo>
                    <a:pt x="509" y="202"/>
                    <a:pt x="517" y="101"/>
                    <a:pt x="525" y="0"/>
                  </a:cubicBezTo>
                </a:path>
              </a:pathLst>
            </a:custGeom>
            <a:noFill/>
            <a:ln w="57150" cmpd="sng">
              <a:solidFill>
                <a:srgbClr val="006600"/>
              </a:solidFill>
              <a:prstDash val="solid"/>
              <a:round/>
              <a:headEnd/>
              <a:tailEnd/>
            </a:ln>
          </p:spPr>
          <p:txBody>
            <a:bodyPr wrap="none"/>
            <a:lstStyle/>
            <a:p>
              <a:endParaRPr lang="en-US"/>
            </a:p>
          </p:txBody>
        </p:sp>
        <p:sp>
          <p:nvSpPr>
            <p:cNvPr id="30775" name="Text Box 4"/>
            <p:cNvSpPr txBox="1">
              <a:spLocks noChangeArrowheads="1"/>
            </p:cNvSpPr>
            <p:nvPr/>
          </p:nvSpPr>
          <p:spPr bwMode="auto">
            <a:xfrm>
              <a:off x="3366" y="624"/>
              <a:ext cx="660" cy="288"/>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rPr>
                <a:t>Supply</a:t>
              </a:r>
            </a:p>
          </p:txBody>
        </p:sp>
      </p:grpSp>
      <p:sp>
        <p:nvSpPr>
          <p:cNvPr id="76805" name="Rectangle 5"/>
          <p:cNvSpPr>
            <a:spLocks noChangeArrowheads="1"/>
          </p:cNvSpPr>
          <p:nvPr/>
        </p:nvSpPr>
        <p:spPr bwMode="auto">
          <a:xfrm>
            <a:off x="85725" y="863600"/>
            <a:ext cx="3571875" cy="3267075"/>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0723" name="Text Box 6"/>
          <p:cNvSpPr txBox="1">
            <a:spLocks noChangeArrowheads="1"/>
          </p:cNvSpPr>
          <p:nvPr/>
        </p:nvSpPr>
        <p:spPr bwMode="auto">
          <a:xfrm>
            <a:off x="1828800" y="906463"/>
            <a:ext cx="1752600" cy="1055687"/>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supplied to market</a:t>
            </a:r>
            <a:br>
              <a:rPr lang="en-US">
                <a:latin typeface="Times New Roman" pitchFamily="18" charset="0"/>
              </a:rPr>
            </a:br>
            <a:r>
              <a:rPr lang="en-US" sz="1600" i="1">
                <a:latin typeface="Times New Roman" pitchFamily="18" charset="0"/>
              </a:rPr>
              <a:t>(millions)</a:t>
            </a:r>
          </a:p>
        </p:txBody>
      </p:sp>
      <p:sp>
        <p:nvSpPr>
          <p:cNvPr id="30724" name="Line 7"/>
          <p:cNvSpPr>
            <a:spLocks noChangeShapeType="1"/>
          </p:cNvSpPr>
          <p:nvPr/>
        </p:nvSpPr>
        <p:spPr bwMode="auto">
          <a:xfrm flipH="1">
            <a:off x="238125" y="2017713"/>
            <a:ext cx="3267075" cy="0"/>
          </a:xfrm>
          <a:prstGeom prst="line">
            <a:avLst/>
          </a:prstGeom>
          <a:noFill/>
          <a:ln w="19050">
            <a:solidFill>
              <a:schemeClr val="tx1"/>
            </a:solidFill>
            <a:round/>
            <a:headEnd/>
            <a:tailEnd/>
          </a:ln>
        </p:spPr>
        <p:txBody>
          <a:bodyPr wrap="none" anchor="ctr"/>
          <a:lstStyle/>
          <a:p>
            <a:endParaRPr lang="en-US"/>
          </a:p>
        </p:txBody>
      </p:sp>
      <p:sp>
        <p:nvSpPr>
          <p:cNvPr id="76808" name="Text Box 8"/>
          <p:cNvSpPr txBox="1">
            <a:spLocks noChangeArrowheads="1"/>
          </p:cNvSpPr>
          <p:nvPr/>
        </p:nvSpPr>
        <p:spPr bwMode="auto">
          <a:xfrm>
            <a:off x="588963" y="20431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60		  5.0 </a:t>
            </a:r>
          </a:p>
        </p:txBody>
      </p:sp>
      <p:sp>
        <p:nvSpPr>
          <p:cNvPr id="76809" name="Text Box 9"/>
          <p:cNvSpPr txBox="1">
            <a:spLocks noChangeArrowheads="1"/>
          </p:cNvSpPr>
          <p:nvPr/>
        </p:nvSpPr>
        <p:spPr bwMode="auto">
          <a:xfrm>
            <a:off x="600075" y="23764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73		11.0</a:t>
            </a:r>
          </a:p>
        </p:txBody>
      </p:sp>
      <p:sp>
        <p:nvSpPr>
          <p:cNvPr id="76810" name="Text Box 10"/>
          <p:cNvSpPr txBox="1">
            <a:spLocks noChangeArrowheads="1"/>
          </p:cNvSpPr>
          <p:nvPr/>
        </p:nvSpPr>
        <p:spPr bwMode="auto">
          <a:xfrm>
            <a:off x="588963" y="27098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80	          	15.1 </a:t>
            </a:r>
          </a:p>
        </p:txBody>
      </p:sp>
      <p:sp>
        <p:nvSpPr>
          <p:cNvPr id="76811" name="Text Box 11"/>
          <p:cNvSpPr txBox="1">
            <a:spLocks noChangeArrowheads="1"/>
          </p:cNvSpPr>
          <p:nvPr/>
        </p:nvSpPr>
        <p:spPr bwMode="auto">
          <a:xfrm>
            <a:off x="600075" y="304323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91	          	18.2 </a:t>
            </a:r>
          </a:p>
        </p:txBody>
      </p:sp>
      <p:sp>
        <p:nvSpPr>
          <p:cNvPr id="76812" name="Text Box 12"/>
          <p:cNvSpPr txBox="1">
            <a:spLocks noChangeArrowheads="1"/>
          </p:cNvSpPr>
          <p:nvPr/>
        </p:nvSpPr>
        <p:spPr bwMode="auto">
          <a:xfrm>
            <a:off x="600075" y="33766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$ 107	          	21.0 </a:t>
            </a:r>
          </a:p>
        </p:txBody>
      </p:sp>
      <p:sp>
        <p:nvSpPr>
          <p:cNvPr id="76813" name="Text Box 13"/>
          <p:cNvSpPr txBox="1">
            <a:spLocks noChangeArrowheads="1"/>
          </p:cNvSpPr>
          <p:nvPr/>
        </p:nvSpPr>
        <p:spPr bwMode="auto">
          <a:xfrm>
            <a:off x="600075" y="37099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$ 120	          	22.5 </a:t>
            </a:r>
          </a:p>
        </p:txBody>
      </p:sp>
      <p:sp>
        <p:nvSpPr>
          <p:cNvPr id="30731" name="Text Box 14"/>
          <p:cNvSpPr txBox="1">
            <a:spLocks noChangeArrowheads="1"/>
          </p:cNvSpPr>
          <p:nvPr/>
        </p:nvSpPr>
        <p:spPr bwMode="auto">
          <a:xfrm>
            <a:off x="3524250" y="125730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30732" name="Text Box 15"/>
          <p:cNvSpPr txBox="1">
            <a:spLocks noChangeArrowheads="1"/>
          </p:cNvSpPr>
          <p:nvPr/>
        </p:nvSpPr>
        <p:spPr bwMode="auto">
          <a:xfrm>
            <a:off x="3524250" y="214153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30733" name="Text Box 16"/>
          <p:cNvSpPr txBox="1">
            <a:spLocks noChangeArrowheads="1"/>
          </p:cNvSpPr>
          <p:nvPr/>
        </p:nvSpPr>
        <p:spPr bwMode="auto">
          <a:xfrm>
            <a:off x="3524250" y="302577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30734" name="Text Box 17"/>
          <p:cNvSpPr txBox="1">
            <a:spLocks noChangeArrowheads="1"/>
          </p:cNvSpPr>
          <p:nvPr/>
        </p:nvSpPr>
        <p:spPr bwMode="auto">
          <a:xfrm>
            <a:off x="3524250" y="479583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30735" name="Text Box 18"/>
          <p:cNvSpPr txBox="1">
            <a:spLocks noChangeArrowheads="1"/>
          </p:cNvSpPr>
          <p:nvPr/>
        </p:nvSpPr>
        <p:spPr bwMode="auto">
          <a:xfrm>
            <a:off x="4035425" y="5368925"/>
            <a:ext cx="4286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30736" name="Text Box 19"/>
          <p:cNvSpPr txBox="1">
            <a:spLocks noChangeArrowheads="1"/>
          </p:cNvSpPr>
          <p:nvPr/>
        </p:nvSpPr>
        <p:spPr bwMode="auto">
          <a:xfrm>
            <a:off x="4940300"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30737" name="Text Box 20"/>
          <p:cNvSpPr txBox="1">
            <a:spLocks noChangeArrowheads="1"/>
          </p:cNvSpPr>
          <p:nvPr/>
        </p:nvSpPr>
        <p:spPr bwMode="auto">
          <a:xfrm>
            <a:off x="5419725" y="5368925"/>
            <a:ext cx="5334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30738" name="Text Box 21"/>
          <p:cNvSpPr txBox="1">
            <a:spLocks noChangeArrowheads="1"/>
          </p:cNvSpPr>
          <p:nvPr/>
        </p:nvSpPr>
        <p:spPr bwMode="auto">
          <a:xfrm>
            <a:off x="5902325"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30739" name="Text Box 22"/>
          <p:cNvSpPr txBox="1">
            <a:spLocks noChangeArrowheads="1"/>
          </p:cNvSpPr>
          <p:nvPr/>
        </p:nvSpPr>
        <p:spPr bwMode="auto">
          <a:xfrm>
            <a:off x="6427788" y="5368925"/>
            <a:ext cx="43021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76823" name="Oval 23"/>
          <p:cNvSpPr>
            <a:spLocks noChangeArrowheads="1"/>
          </p:cNvSpPr>
          <p:nvPr/>
        </p:nvSpPr>
        <p:spPr bwMode="auto">
          <a:xfrm>
            <a:off x="4435475" y="4025900"/>
            <a:ext cx="119063"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4" name="Oval 24"/>
          <p:cNvSpPr>
            <a:spLocks noChangeArrowheads="1"/>
          </p:cNvSpPr>
          <p:nvPr/>
        </p:nvSpPr>
        <p:spPr bwMode="auto">
          <a:xfrm>
            <a:off x="4738688" y="3486150"/>
            <a:ext cx="119062"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5" name="Oval 25"/>
          <p:cNvSpPr>
            <a:spLocks noChangeArrowheads="1"/>
          </p:cNvSpPr>
          <p:nvPr/>
        </p:nvSpPr>
        <p:spPr bwMode="auto">
          <a:xfrm>
            <a:off x="4892675" y="3148013"/>
            <a:ext cx="119063" cy="119062"/>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26" name="Oval 26"/>
          <p:cNvSpPr>
            <a:spLocks noChangeArrowheads="1"/>
          </p:cNvSpPr>
          <p:nvPr/>
        </p:nvSpPr>
        <p:spPr bwMode="auto">
          <a:xfrm>
            <a:off x="5035550" y="2673350"/>
            <a:ext cx="119063"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30744" name="Text Box 27"/>
          <p:cNvSpPr txBox="1">
            <a:spLocks noChangeArrowheads="1"/>
          </p:cNvSpPr>
          <p:nvPr/>
        </p:nvSpPr>
        <p:spPr bwMode="auto">
          <a:xfrm>
            <a:off x="3725863" y="658813"/>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30745" name="Text Box 28"/>
          <p:cNvSpPr txBox="1">
            <a:spLocks noChangeArrowheads="1"/>
          </p:cNvSpPr>
          <p:nvPr/>
        </p:nvSpPr>
        <p:spPr bwMode="auto">
          <a:xfrm>
            <a:off x="7905750" y="5124450"/>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30746" name="Line 29"/>
          <p:cNvSpPr>
            <a:spLocks noChangeShapeType="1"/>
          </p:cNvSpPr>
          <p:nvPr/>
        </p:nvSpPr>
        <p:spPr bwMode="auto">
          <a:xfrm>
            <a:off x="4248150" y="1143000"/>
            <a:ext cx="0" cy="3962400"/>
          </a:xfrm>
          <a:prstGeom prst="line">
            <a:avLst/>
          </a:prstGeom>
          <a:noFill/>
          <a:ln w="28575">
            <a:solidFill>
              <a:schemeClr val="tx1"/>
            </a:solidFill>
            <a:round/>
            <a:headEnd/>
            <a:tailEnd/>
          </a:ln>
        </p:spPr>
        <p:txBody>
          <a:bodyPr wrap="none" anchor="ctr"/>
          <a:lstStyle/>
          <a:p>
            <a:endParaRPr lang="en-US"/>
          </a:p>
        </p:txBody>
      </p:sp>
      <p:sp>
        <p:nvSpPr>
          <p:cNvPr id="30747" name="Line 30"/>
          <p:cNvSpPr>
            <a:spLocks noChangeShapeType="1"/>
          </p:cNvSpPr>
          <p:nvPr/>
        </p:nvSpPr>
        <p:spPr bwMode="auto">
          <a:xfrm>
            <a:off x="4237038" y="5286375"/>
            <a:ext cx="3602037" cy="0"/>
          </a:xfrm>
          <a:prstGeom prst="line">
            <a:avLst/>
          </a:prstGeom>
          <a:noFill/>
          <a:ln w="28575">
            <a:solidFill>
              <a:schemeClr val="tx1"/>
            </a:solidFill>
            <a:round/>
            <a:headEnd/>
            <a:tailEnd/>
          </a:ln>
        </p:spPr>
        <p:txBody>
          <a:bodyPr wrap="none" anchor="ctr"/>
          <a:lstStyle/>
          <a:p>
            <a:endParaRPr lang="en-US"/>
          </a:p>
        </p:txBody>
      </p:sp>
      <p:sp>
        <p:nvSpPr>
          <p:cNvPr id="30748" name="Text Box 31"/>
          <p:cNvSpPr txBox="1">
            <a:spLocks noChangeArrowheads="1"/>
          </p:cNvSpPr>
          <p:nvPr/>
        </p:nvSpPr>
        <p:spPr bwMode="auto">
          <a:xfrm>
            <a:off x="3524250" y="39100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30749" name="Line 32"/>
          <p:cNvSpPr>
            <a:spLocks noChangeShapeType="1"/>
          </p:cNvSpPr>
          <p:nvPr/>
        </p:nvSpPr>
        <p:spPr bwMode="auto">
          <a:xfrm>
            <a:off x="4152900" y="1447800"/>
            <a:ext cx="92075" cy="0"/>
          </a:xfrm>
          <a:prstGeom prst="line">
            <a:avLst/>
          </a:prstGeom>
          <a:noFill/>
          <a:ln w="28575">
            <a:solidFill>
              <a:schemeClr val="bg2"/>
            </a:solidFill>
            <a:round/>
            <a:headEnd/>
            <a:tailEnd/>
          </a:ln>
        </p:spPr>
        <p:txBody>
          <a:bodyPr wrap="none"/>
          <a:lstStyle/>
          <a:p>
            <a:endParaRPr lang="en-US"/>
          </a:p>
        </p:txBody>
      </p:sp>
      <p:sp>
        <p:nvSpPr>
          <p:cNvPr id="30750" name="Line 33"/>
          <p:cNvSpPr>
            <a:spLocks noChangeShapeType="1"/>
          </p:cNvSpPr>
          <p:nvPr/>
        </p:nvSpPr>
        <p:spPr bwMode="auto">
          <a:xfrm>
            <a:off x="4152900" y="2330450"/>
            <a:ext cx="92075" cy="0"/>
          </a:xfrm>
          <a:prstGeom prst="line">
            <a:avLst/>
          </a:prstGeom>
          <a:noFill/>
          <a:ln w="28575">
            <a:solidFill>
              <a:schemeClr val="bg2"/>
            </a:solidFill>
            <a:round/>
            <a:headEnd/>
            <a:tailEnd/>
          </a:ln>
        </p:spPr>
        <p:txBody>
          <a:bodyPr wrap="none"/>
          <a:lstStyle/>
          <a:p>
            <a:endParaRPr lang="en-US"/>
          </a:p>
        </p:txBody>
      </p:sp>
      <p:sp>
        <p:nvSpPr>
          <p:cNvPr id="30751" name="Line 34"/>
          <p:cNvSpPr>
            <a:spLocks noChangeShapeType="1"/>
          </p:cNvSpPr>
          <p:nvPr/>
        </p:nvSpPr>
        <p:spPr bwMode="auto">
          <a:xfrm>
            <a:off x="4152900" y="3206750"/>
            <a:ext cx="92075" cy="0"/>
          </a:xfrm>
          <a:prstGeom prst="line">
            <a:avLst/>
          </a:prstGeom>
          <a:noFill/>
          <a:ln w="28575">
            <a:solidFill>
              <a:schemeClr val="bg2"/>
            </a:solidFill>
            <a:round/>
            <a:headEnd/>
            <a:tailEnd/>
          </a:ln>
        </p:spPr>
        <p:txBody>
          <a:bodyPr wrap="none"/>
          <a:lstStyle/>
          <a:p>
            <a:endParaRPr lang="en-US"/>
          </a:p>
        </p:txBody>
      </p:sp>
      <p:sp>
        <p:nvSpPr>
          <p:cNvPr id="30752" name="Line 35"/>
          <p:cNvSpPr>
            <a:spLocks noChangeShapeType="1"/>
          </p:cNvSpPr>
          <p:nvPr/>
        </p:nvSpPr>
        <p:spPr bwMode="auto">
          <a:xfrm>
            <a:off x="4152900" y="4089400"/>
            <a:ext cx="92075" cy="0"/>
          </a:xfrm>
          <a:prstGeom prst="line">
            <a:avLst/>
          </a:prstGeom>
          <a:noFill/>
          <a:ln w="28575">
            <a:solidFill>
              <a:schemeClr val="bg2"/>
            </a:solidFill>
            <a:round/>
            <a:headEnd/>
            <a:tailEnd/>
          </a:ln>
        </p:spPr>
        <p:txBody>
          <a:bodyPr wrap="none"/>
          <a:lstStyle/>
          <a:p>
            <a:endParaRPr lang="en-US"/>
          </a:p>
        </p:txBody>
      </p:sp>
      <p:sp>
        <p:nvSpPr>
          <p:cNvPr id="30753" name="Text Box 36"/>
          <p:cNvSpPr txBox="1">
            <a:spLocks noChangeArrowheads="1"/>
          </p:cNvSpPr>
          <p:nvPr/>
        </p:nvSpPr>
        <p:spPr bwMode="auto">
          <a:xfrm>
            <a:off x="6916738" y="5368925"/>
            <a:ext cx="43656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30754" name="Text Box 37"/>
          <p:cNvSpPr txBox="1">
            <a:spLocks noChangeArrowheads="1"/>
          </p:cNvSpPr>
          <p:nvPr/>
        </p:nvSpPr>
        <p:spPr bwMode="auto">
          <a:xfrm>
            <a:off x="7400925" y="5368925"/>
            <a:ext cx="42545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30755" name="Line 38"/>
          <p:cNvSpPr>
            <a:spLocks noChangeShapeType="1"/>
          </p:cNvSpPr>
          <p:nvPr/>
        </p:nvSpPr>
        <p:spPr bwMode="auto">
          <a:xfrm>
            <a:off x="5205413" y="5276850"/>
            <a:ext cx="0" cy="92075"/>
          </a:xfrm>
          <a:prstGeom prst="line">
            <a:avLst/>
          </a:prstGeom>
          <a:noFill/>
          <a:ln w="28575">
            <a:solidFill>
              <a:schemeClr val="bg2"/>
            </a:solidFill>
            <a:round/>
            <a:headEnd/>
            <a:tailEnd/>
          </a:ln>
        </p:spPr>
        <p:txBody>
          <a:bodyPr wrap="none"/>
          <a:lstStyle/>
          <a:p>
            <a:endParaRPr lang="en-US"/>
          </a:p>
        </p:txBody>
      </p:sp>
      <p:sp>
        <p:nvSpPr>
          <p:cNvPr id="30756" name="Line 39"/>
          <p:cNvSpPr>
            <a:spLocks noChangeShapeType="1"/>
          </p:cNvSpPr>
          <p:nvPr/>
        </p:nvSpPr>
        <p:spPr bwMode="auto">
          <a:xfrm>
            <a:off x="5686425" y="5276850"/>
            <a:ext cx="0" cy="92075"/>
          </a:xfrm>
          <a:prstGeom prst="line">
            <a:avLst/>
          </a:prstGeom>
          <a:noFill/>
          <a:ln w="28575">
            <a:solidFill>
              <a:schemeClr val="bg2"/>
            </a:solidFill>
            <a:round/>
            <a:headEnd/>
            <a:tailEnd/>
          </a:ln>
        </p:spPr>
        <p:txBody>
          <a:bodyPr wrap="none"/>
          <a:lstStyle/>
          <a:p>
            <a:endParaRPr lang="en-US"/>
          </a:p>
        </p:txBody>
      </p:sp>
      <p:sp>
        <p:nvSpPr>
          <p:cNvPr id="30757" name="Line 40"/>
          <p:cNvSpPr>
            <a:spLocks noChangeShapeType="1"/>
          </p:cNvSpPr>
          <p:nvPr/>
        </p:nvSpPr>
        <p:spPr bwMode="auto">
          <a:xfrm>
            <a:off x="6167438" y="5276850"/>
            <a:ext cx="0" cy="92075"/>
          </a:xfrm>
          <a:prstGeom prst="line">
            <a:avLst/>
          </a:prstGeom>
          <a:noFill/>
          <a:ln w="28575">
            <a:solidFill>
              <a:schemeClr val="bg2"/>
            </a:solidFill>
            <a:round/>
            <a:headEnd/>
            <a:tailEnd/>
          </a:ln>
        </p:spPr>
        <p:txBody>
          <a:bodyPr wrap="none"/>
          <a:lstStyle/>
          <a:p>
            <a:endParaRPr lang="en-US"/>
          </a:p>
        </p:txBody>
      </p:sp>
      <p:sp>
        <p:nvSpPr>
          <p:cNvPr id="30758" name="Line 41"/>
          <p:cNvSpPr>
            <a:spLocks noChangeShapeType="1"/>
          </p:cNvSpPr>
          <p:nvPr/>
        </p:nvSpPr>
        <p:spPr bwMode="auto">
          <a:xfrm>
            <a:off x="6648450" y="5276850"/>
            <a:ext cx="0" cy="92075"/>
          </a:xfrm>
          <a:prstGeom prst="line">
            <a:avLst/>
          </a:prstGeom>
          <a:noFill/>
          <a:ln w="28575">
            <a:solidFill>
              <a:schemeClr val="bg2"/>
            </a:solidFill>
            <a:round/>
            <a:headEnd/>
            <a:tailEnd/>
          </a:ln>
        </p:spPr>
        <p:txBody>
          <a:bodyPr wrap="none"/>
          <a:lstStyle/>
          <a:p>
            <a:endParaRPr lang="en-US"/>
          </a:p>
        </p:txBody>
      </p:sp>
      <p:sp>
        <p:nvSpPr>
          <p:cNvPr id="30759" name="Line 42"/>
          <p:cNvSpPr>
            <a:spLocks noChangeShapeType="1"/>
          </p:cNvSpPr>
          <p:nvPr/>
        </p:nvSpPr>
        <p:spPr bwMode="auto">
          <a:xfrm>
            <a:off x="7129463" y="5276850"/>
            <a:ext cx="0" cy="92075"/>
          </a:xfrm>
          <a:prstGeom prst="line">
            <a:avLst/>
          </a:prstGeom>
          <a:noFill/>
          <a:ln w="28575">
            <a:solidFill>
              <a:schemeClr val="bg2"/>
            </a:solidFill>
            <a:round/>
            <a:headEnd/>
            <a:tailEnd/>
          </a:ln>
        </p:spPr>
        <p:txBody>
          <a:bodyPr wrap="none"/>
          <a:lstStyle/>
          <a:p>
            <a:endParaRPr lang="en-US"/>
          </a:p>
        </p:txBody>
      </p:sp>
      <p:sp>
        <p:nvSpPr>
          <p:cNvPr id="30760" name="Line 43"/>
          <p:cNvSpPr>
            <a:spLocks noChangeShapeType="1"/>
          </p:cNvSpPr>
          <p:nvPr/>
        </p:nvSpPr>
        <p:spPr bwMode="auto">
          <a:xfrm>
            <a:off x="7610475" y="5276850"/>
            <a:ext cx="0" cy="92075"/>
          </a:xfrm>
          <a:prstGeom prst="line">
            <a:avLst/>
          </a:prstGeom>
          <a:noFill/>
          <a:ln w="28575">
            <a:solidFill>
              <a:schemeClr val="bg2"/>
            </a:solidFill>
            <a:round/>
            <a:headEnd/>
            <a:tailEnd/>
          </a:ln>
        </p:spPr>
        <p:txBody>
          <a:bodyPr wrap="none"/>
          <a:lstStyle/>
          <a:p>
            <a:endParaRPr lang="en-US"/>
          </a:p>
        </p:txBody>
      </p:sp>
      <p:sp>
        <p:nvSpPr>
          <p:cNvPr id="30761" name="Text Box 44"/>
          <p:cNvSpPr txBox="1">
            <a:spLocks noChangeArrowheads="1"/>
          </p:cNvSpPr>
          <p:nvPr/>
        </p:nvSpPr>
        <p:spPr bwMode="auto">
          <a:xfrm>
            <a:off x="4454525" y="5368925"/>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30762" name="Line 45"/>
          <p:cNvSpPr>
            <a:spLocks noChangeShapeType="1"/>
          </p:cNvSpPr>
          <p:nvPr/>
        </p:nvSpPr>
        <p:spPr bwMode="auto">
          <a:xfrm>
            <a:off x="4724400" y="5276850"/>
            <a:ext cx="0" cy="92075"/>
          </a:xfrm>
          <a:prstGeom prst="line">
            <a:avLst/>
          </a:prstGeom>
          <a:noFill/>
          <a:ln w="28575">
            <a:solidFill>
              <a:schemeClr val="bg2"/>
            </a:solidFill>
            <a:round/>
            <a:headEnd/>
            <a:tailEnd/>
          </a:ln>
        </p:spPr>
        <p:txBody>
          <a:bodyPr wrap="none"/>
          <a:lstStyle/>
          <a:p>
            <a:endParaRPr lang="en-US"/>
          </a:p>
        </p:txBody>
      </p:sp>
      <p:sp>
        <p:nvSpPr>
          <p:cNvPr id="76846" name="Oval 46"/>
          <p:cNvSpPr>
            <a:spLocks noChangeArrowheads="1"/>
          </p:cNvSpPr>
          <p:nvPr/>
        </p:nvSpPr>
        <p:spPr bwMode="auto">
          <a:xfrm>
            <a:off x="5189538" y="1943100"/>
            <a:ext cx="119062" cy="119063"/>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76847" name="Oval 47"/>
          <p:cNvSpPr>
            <a:spLocks noChangeArrowheads="1"/>
          </p:cNvSpPr>
          <p:nvPr/>
        </p:nvSpPr>
        <p:spPr bwMode="auto">
          <a:xfrm>
            <a:off x="5267325" y="1389063"/>
            <a:ext cx="119063" cy="119062"/>
          </a:xfrm>
          <a:prstGeom prst="ellipse">
            <a:avLst/>
          </a:prstGeom>
          <a:solidFill>
            <a:srgbClr val="FF0000"/>
          </a:solidFill>
          <a:ln w="38100">
            <a:solidFill>
              <a:schemeClr val="bg2"/>
            </a:solidFill>
            <a:round/>
            <a:headEnd/>
            <a:tailEnd/>
          </a:ln>
        </p:spPr>
        <p:txBody>
          <a:bodyPr wrap="none" anchor="ctr"/>
          <a:lstStyle/>
          <a:p>
            <a:endParaRPr lang="en-US">
              <a:latin typeface="Constantia" pitchFamily="18" charset="0"/>
            </a:endParaRPr>
          </a:p>
        </p:txBody>
      </p:sp>
      <p:sp>
        <p:nvSpPr>
          <p:cNvPr id="30765" name="Line 48"/>
          <p:cNvSpPr>
            <a:spLocks noChangeShapeType="1"/>
          </p:cNvSpPr>
          <p:nvPr/>
        </p:nvSpPr>
        <p:spPr bwMode="auto">
          <a:xfrm>
            <a:off x="4152900" y="4991100"/>
            <a:ext cx="92075" cy="0"/>
          </a:xfrm>
          <a:prstGeom prst="line">
            <a:avLst/>
          </a:prstGeom>
          <a:noFill/>
          <a:ln w="28575">
            <a:solidFill>
              <a:schemeClr val="bg2"/>
            </a:solidFill>
            <a:round/>
            <a:headEnd/>
            <a:tailEnd/>
          </a:ln>
        </p:spPr>
        <p:txBody>
          <a:bodyPr wrap="none"/>
          <a:lstStyle/>
          <a:p>
            <a:endParaRPr lang="en-US"/>
          </a:p>
        </p:txBody>
      </p:sp>
      <p:sp>
        <p:nvSpPr>
          <p:cNvPr id="30766" name="Rectangle 49"/>
          <p:cNvSpPr>
            <a:spLocks noChangeArrowheads="1"/>
          </p:cNvSpPr>
          <p:nvPr/>
        </p:nvSpPr>
        <p:spPr bwMode="auto">
          <a:xfrm>
            <a:off x="1600200" y="142875"/>
            <a:ext cx="73152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accent1"/>
              </a:buClr>
              <a:buFont typeface="Wingdings" pitchFamily="2" charset="2"/>
              <a:buNone/>
            </a:pPr>
            <a:r>
              <a:rPr lang="en-US" sz="3800">
                <a:solidFill>
                  <a:schemeClr val="tx2"/>
                </a:solidFill>
                <a:latin typeface="Constantia" pitchFamily="18" charset="0"/>
              </a:rPr>
              <a:t> Supply Schedule/ Curve</a:t>
            </a:r>
          </a:p>
        </p:txBody>
      </p:sp>
      <p:sp>
        <p:nvSpPr>
          <p:cNvPr id="30767" name="Text Box 50"/>
          <p:cNvSpPr txBox="1">
            <a:spLocks noChangeArrowheads="1"/>
          </p:cNvSpPr>
          <p:nvPr/>
        </p:nvSpPr>
        <p:spPr bwMode="auto">
          <a:xfrm>
            <a:off x="285750" y="1162050"/>
            <a:ext cx="1743075"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price</a:t>
            </a:r>
            <a:br>
              <a:rPr lang="en-US">
                <a:latin typeface="Times New Roman" pitchFamily="18" charset="0"/>
              </a:rPr>
            </a:br>
            <a:r>
              <a:rPr lang="en-US" sz="1600" i="1">
                <a:latin typeface="Times New Roman" pitchFamily="18" charset="0"/>
              </a:rPr>
              <a:t>(monthly bill)</a:t>
            </a:r>
            <a:endParaRPr lang="en-US" sz="1600">
              <a:latin typeface="Times New Roman" pitchFamily="18" charset="0"/>
            </a:endParaRPr>
          </a:p>
        </p:txBody>
      </p:sp>
      <p:grpSp>
        <p:nvGrpSpPr>
          <p:cNvPr id="30768" name="Group 51"/>
          <p:cNvGrpSpPr>
            <a:grpSpLocks/>
          </p:cNvGrpSpPr>
          <p:nvPr/>
        </p:nvGrpSpPr>
        <p:grpSpPr bwMode="auto">
          <a:xfrm>
            <a:off x="4152900" y="5067300"/>
            <a:ext cx="168275" cy="301625"/>
            <a:chOff x="2616" y="3192"/>
            <a:chExt cx="106" cy="190"/>
          </a:xfrm>
        </p:grpSpPr>
        <p:sp>
          <p:nvSpPr>
            <p:cNvPr id="30769" name="Line 52"/>
            <p:cNvSpPr>
              <a:spLocks noChangeShapeType="1"/>
            </p:cNvSpPr>
            <p:nvPr/>
          </p:nvSpPr>
          <p:spPr bwMode="auto">
            <a:xfrm>
              <a:off x="2676" y="3324"/>
              <a:ext cx="0" cy="58"/>
            </a:xfrm>
            <a:prstGeom prst="line">
              <a:avLst/>
            </a:prstGeom>
            <a:noFill/>
            <a:ln w="28575">
              <a:solidFill>
                <a:schemeClr val="tx1"/>
              </a:solidFill>
              <a:round/>
              <a:headEnd/>
              <a:tailEnd/>
            </a:ln>
          </p:spPr>
          <p:txBody>
            <a:bodyPr wrap="none"/>
            <a:lstStyle/>
            <a:p>
              <a:endParaRPr lang="en-US"/>
            </a:p>
          </p:txBody>
        </p:sp>
        <p:sp>
          <p:nvSpPr>
            <p:cNvPr id="30770" name="Line 53"/>
            <p:cNvSpPr>
              <a:spLocks noChangeShapeType="1"/>
            </p:cNvSpPr>
            <p:nvPr/>
          </p:nvSpPr>
          <p:spPr bwMode="auto">
            <a:xfrm>
              <a:off x="2676" y="3264"/>
              <a:ext cx="0" cy="84"/>
            </a:xfrm>
            <a:prstGeom prst="line">
              <a:avLst/>
            </a:prstGeom>
            <a:noFill/>
            <a:ln w="28575">
              <a:solidFill>
                <a:schemeClr val="tx1"/>
              </a:solidFill>
              <a:round/>
              <a:headEnd/>
              <a:tailEnd/>
            </a:ln>
          </p:spPr>
          <p:txBody>
            <a:bodyPr wrap="none"/>
            <a:lstStyle/>
            <a:p>
              <a:endParaRPr lang="en-US"/>
            </a:p>
          </p:txBody>
        </p:sp>
        <p:sp>
          <p:nvSpPr>
            <p:cNvPr id="30771" name="Line 54"/>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30772" name="Line 55"/>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30773" name="Line 56"/>
            <p:cNvSpPr>
              <a:spLocks noChangeShapeType="1"/>
            </p:cNvSpPr>
            <p:nvPr/>
          </p:nvSpPr>
          <p:spPr bwMode="auto">
            <a:xfrm>
              <a:off x="2616" y="3328"/>
              <a:ext cx="58" cy="0"/>
            </a:xfrm>
            <a:prstGeom prst="line">
              <a:avLst/>
            </a:prstGeom>
            <a:noFill/>
            <a:ln w="28575">
              <a:solidFill>
                <a:schemeClr val="tx1"/>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dissolve">
                                      <p:cBhvr>
                                        <p:cTn id="7" dur="500"/>
                                        <p:tgtEl>
                                          <p:spTgt spid="76808"/>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76823"/>
                                        </p:tgtEl>
                                        <p:attrNameLst>
                                          <p:attrName>style.visibility</p:attrName>
                                        </p:attrNameLst>
                                      </p:cBhvr>
                                      <p:to>
                                        <p:strVal val="visible"/>
                                      </p:to>
                                    </p:set>
                                    <p:anim calcmode="lin" valueType="num">
                                      <p:cBhvr>
                                        <p:cTn id="11" dur="500" fill="hold"/>
                                        <p:tgtEl>
                                          <p:spTgt spid="76823"/>
                                        </p:tgtEl>
                                        <p:attrNameLst>
                                          <p:attrName>ppt_w</p:attrName>
                                        </p:attrNameLst>
                                      </p:cBhvr>
                                      <p:tavLst>
                                        <p:tav tm="0">
                                          <p:val>
                                            <p:strVal val="2/3*#ppt_w"/>
                                          </p:val>
                                        </p:tav>
                                        <p:tav tm="100000">
                                          <p:val>
                                            <p:strVal val="#ppt_w"/>
                                          </p:val>
                                        </p:tav>
                                      </p:tavLst>
                                    </p:anim>
                                    <p:anim calcmode="lin" valueType="num">
                                      <p:cBhvr>
                                        <p:cTn id="12" dur="500" fill="hold"/>
                                        <p:tgtEl>
                                          <p:spTgt spid="76823"/>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9"/>
                                        </p:tgtEl>
                                        <p:attrNameLst>
                                          <p:attrName>style.visibility</p:attrName>
                                        </p:attrNameLst>
                                      </p:cBhvr>
                                      <p:to>
                                        <p:strVal val="visible"/>
                                      </p:to>
                                    </p:set>
                                    <p:animEffect transition="in" filter="dissolve">
                                      <p:cBhvr>
                                        <p:cTn id="17" dur="500"/>
                                        <p:tgtEl>
                                          <p:spTgt spid="76809"/>
                                        </p:tgtEl>
                                      </p:cBhvr>
                                    </p:animEffect>
                                  </p:childTnLst>
                                </p:cTn>
                              </p:par>
                            </p:childTnLst>
                          </p:cTn>
                        </p:par>
                        <p:par>
                          <p:cTn id="18" fill="hold">
                            <p:stCondLst>
                              <p:cond delay="500"/>
                            </p:stCondLst>
                            <p:childTnLst>
                              <p:par>
                                <p:cTn id="19" presetID="23" presetClass="entr" presetSubtype="272" fill="hold" grpId="0" nodeType="afterEffect">
                                  <p:stCondLst>
                                    <p:cond delay="0"/>
                                  </p:stCondLst>
                                  <p:childTnLst>
                                    <p:set>
                                      <p:cBhvr>
                                        <p:cTn id="20" dur="1" fill="hold">
                                          <p:stCondLst>
                                            <p:cond delay="0"/>
                                          </p:stCondLst>
                                        </p:cTn>
                                        <p:tgtEl>
                                          <p:spTgt spid="76824"/>
                                        </p:tgtEl>
                                        <p:attrNameLst>
                                          <p:attrName>style.visibility</p:attrName>
                                        </p:attrNameLst>
                                      </p:cBhvr>
                                      <p:to>
                                        <p:strVal val="visible"/>
                                      </p:to>
                                    </p:set>
                                    <p:anim calcmode="lin" valueType="num">
                                      <p:cBhvr>
                                        <p:cTn id="21" dur="500" fill="hold"/>
                                        <p:tgtEl>
                                          <p:spTgt spid="76824"/>
                                        </p:tgtEl>
                                        <p:attrNameLst>
                                          <p:attrName>ppt_w</p:attrName>
                                        </p:attrNameLst>
                                      </p:cBhvr>
                                      <p:tavLst>
                                        <p:tav tm="0">
                                          <p:val>
                                            <p:strVal val="2/3*#ppt_w"/>
                                          </p:val>
                                        </p:tav>
                                        <p:tav tm="100000">
                                          <p:val>
                                            <p:strVal val="#ppt_w"/>
                                          </p:val>
                                        </p:tav>
                                      </p:tavLst>
                                    </p:anim>
                                    <p:anim calcmode="lin" valueType="num">
                                      <p:cBhvr>
                                        <p:cTn id="22" dur="500" fill="hold"/>
                                        <p:tgtEl>
                                          <p:spTgt spid="76824"/>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10"/>
                                        </p:tgtEl>
                                        <p:attrNameLst>
                                          <p:attrName>style.visibility</p:attrName>
                                        </p:attrNameLst>
                                      </p:cBhvr>
                                      <p:to>
                                        <p:strVal val="visible"/>
                                      </p:to>
                                    </p:set>
                                    <p:animEffect transition="in" filter="dissolve">
                                      <p:cBhvr>
                                        <p:cTn id="27" dur="500"/>
                                        <p:tgtEl>
                                          <p:spTgt spid="76810"/>
                                        </p:tgtEl>
                                      </p:cBhvr>
                                    </p:animEffect>
                                  </p:childTnLst>
                                </p:cTn>
                              </p:par>
                            </p:childTnLst>
                          </p:cTn>
                        </p:par>
                        <p:par>
                          <p:cTn id="28" fill="hold">
                            <p:stCondLst>
                              <p:cond delay="500"/>
                            </p:stCondLst>
                            <p:childTnLst>
                              <p:par>
                                <p:cTn id="29" presetID="23" presetClass="entr" presetSubtype="272" fill="hold" grpId="0" nodeType="afterEffect">
                                  <p:stCondLst>
                                    <p:cond delay="0"/>
                                  </p:stCondLst>
                                  <p:childTnLst>
                                    <p:set>
                                      <p:cBhvr>
                                        <p:cTn id="30" dur="1" fill="hold">
                                          <p:stCondLst>
                                            <p:cond delay="0"/>
                                          </p:stCondLst>
                                        </p:cTn>
                                        <p:tgtEl>
                                          <p:spTgt spid="76825"/>
                                        </p:tgtEl>
                                        <p:attrNameLst>
                                          <p:attrName>style.visibility</p:attrName>
                                        </p:attrNameLst>
                                      </p:cBhvr>
                                      <p:to>
                                        <p:strVal val="visible"/>
                                      </p:to>
                                    </p:set>
                                    <p:anim calcmode="lin" valueType="num">
                                      <p:cBhvr>
                                        <p:cTn id="31" dur="500" fill="hold"/>
                                        <p:tgtEl>
                                          <p:spTgt spid="76825"/>
                                        </p:tgtEl>
                                        <p:attrNameLst>
                                          <p:attrName>ppt_w</p:attrName>
                                        </p:attrNameLst>
                                      </p:cBhvr>
                                      <p:tavLst>
                                        <p:tav tm="0">
                                          <p:val>
                                            <p:strVal val="2/3*#ppt_w"/>
                                          </p:val>
                                        </p:tav>
                                        <p:tav tm="100000">
                                          <p:val>
                                            <p:strVal val="#ppt_w"/>
                                          </p:val>
                                        </p:tav>
                                      </p:tavLst>
                                    </p:anim>
                                    <p:anim calcmode="lin" valueType="num">
                                      <p:cBhvr>
                                        <p:cTn id="32" dur="500" fill="hold"/>
                                        <p:tgtEl>
                                          <p:spTgt spid="76825"/>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11"/>
                                        </p:tgtEl>
                                        <p:attrNameLst>
                                          <p:attrName>style.visibility</p:attrName>
                                        </p:attrNameLst>
                                      </p:cBhvr>
                                      <p:to>
                                        <p:strVal val="visible"/>
                                      </p:to>
                                    </p:set>
                                    <p:animEffect transition="in" filter="dissolve">
                                      <p:cBhvr>
                                        <p:cTn id="37" dur="500"/>
                                        <p:tgtEl>
                                          <p:spTgt spid="76811"/>
                                        </p:tgtEl>
                                      </p:cBhvr>
                                    </p:animEffect>
                                  </p:childTnLst>
                                </p:cTn>
                              </p:par>
                            </p:childTnLst>
                          </p:cTn>
                        </p:par>
                        <p:par>
                          <p:cTn id="38" fill="hold">
                            <p:stCondLst>
                              <p:cond delay="500"/>
                            </p:stCondLst>
                            <p:childTnLst>
                              <p:par>
                                <p:cTn id="39" presetID="23" presetClass="entr" presetSubtype="272" fill="hold" grpId="0" nodeType="afterEffect">
                                  <p:stCondLst>
                                    <p:cond delay="0"/>
                                  </p:stCondLst>
                                  <p:childTnLst>
                                    <p:set>
                                      <p:cBhvr>
                                        <p:cTn id="40" dur="1" fill="hold">
                                          <p:stCondLst>
                                            <p:cond delay="0"/>
                                          </p:stCondLst>
                                        </p:cTn>
                                        <p:tgtEl>
                                          <p:spTgt spid="76826"/>
                                        </p:tgtEl>
                                        <p:attrNameLst>
                                          <p:attrName>style.visibility</p:attrName>
                                        </p:attrNameLst>
                                      </p:cBhvr>
                                      <p:to>
                                        <p:strVal val="visible"/>
                                      </p:to>
                                    </p:set>
                                    <p:anim calcmode="lin" valueType="num">
                                      <p:cBhvr>
                                        <p:cTn id="41" dur="500" fill="hold"/>
                                        <p:tgtEl>
                                          <p:spTgt spid="76826"/>
                                        </p:tgtEl>
                                        <p:attrNameLst>
                                          <p:attrName>ppt_w</p:attrName>
                                        </p:attrNameLst>
                                      </p:cBhvr>
                                      <p:tavLst>
                                        <p:tav tm="0">
                                          <p:val>
                                            <p:strVal val="2/3*#ppt_w"/>
                                          </p:val>
                                        </p:tav>
                                        <p:tav tm="100000">
                                          <p:val>
                                            <p:strVal val="#ppt_w"/>
                                          </p:val>
                                        </p:tav>
                                      </p:tavLst>
                                    </p:anim>
                                    <p:anim calcmode="lin" valueType="num">
                                      <p:cBhvr>
                                        <p:cTn id="42" dur="500" fill="hold"/>
                                        <p:tgtEl>
                                          <p:spTgt spid="76826"/>
                                        </p:tgtEl>
                                        <p:attrNameLst>
                                          <p:attrName>ppt_h</p:attrName>
                                        </p:attrNameLst>
                                      </p:cBhvr>
                                      <p:tavLst>
                                        <p:tav tm="0">
                                          <p:val>
                                            <p:strVal val="2/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812"/>
                                        </p:tgtEl>
                                        <p:attrNameLst>
                                          <p:attrName>style.visibility</p:attrName>
                                        </p:attrNameLst>
                                      </p:cBhvr>
                                      <p:to>
                                        <p:strVal val="visible"/>
                                      </p:to>
                                    </p:set>
                                    <p:animEffect transition="in" filter="dissolve">
                                      <p:cBhvr>
                                        <p:cTn id="47" dur="500"/>
                                        <p:tgtEl>
                                          <p:spTgt spid="76812"/>
                                        </p:tgtEl>
                                      </p:cBhvr>
                                    </p:animEffect>
                                  </p:childTnLst>
                                </p:cTn>
                              </p:par>
                            </p:childTnLst>
                          </p:cTn>
                        </p:par>
                        <p:par>
                          <p:cTn id="48" fill="hold">
                            <p:stCondLst>
                              <p:cond delay="500"/>
                            </p:stCondLst>
                            <p:childTnLst>
                              <p:par>
                                <p:cTn id="49" presetID="23" presetClass="entr" presetSubtype="272" fill="hold" grpId="0" nodeType="afterEffect">
                                  <p:stCondLst>
                                    <p:cond delay="0"/>
                                  </p:stCondLst>
                                  <p:childTnLst>
                                    <p:set>
                                      <p:cBhvr>
                                        <p:cTn id="50" dur="1" fill="hold">
                                          <p:stCondLst>
                                            <p:cond delay="0"/>
                                          </p:stCondLst>
                                        </p:cTn>
                                        <p:tgtEl>
                                          <p:spTgt spid="76846"/>
                                        </p:tgtEl>
                                        <p:attrNameLst>
                                          <p:attrName>style.visibility</p:attrName>
                                        </p:attrNameLst>
                                      </p:cBhvr>
                                      <p:to>
                                        <p:strVal val="visible"/>
                                      </p:to>
                                    </p:set>
                                    <p:anim calcmode="lin" valueType="num">
                                      <p:cBhvr>
                                        <p:cTn id="51" dur="500" fill="hold"/>
                                        <p:tgtEl>
                                          <p:spTgt spid="76846"/>
                                        </p:tgtEl>
                                        <p:attrNameLst>
                                          <p:attrName>ppt_w</p:attrName>
                                        </p:attrNameLst>
                                      </p:cBhvr>
                                      <p:tavLst>
                                        <p:tav tm="0">
                                          <p:val>
                                            <p:strVal val="2/3*#ppt_w"/>
                                          </p:val>
                                        </p:tav>
                                        <p:tav tm="100000">
                                          <p:val>
                                            <p:strVal val="#ppt_w"/>
                                          </p:val>
                                        </p:tav>
                                      </p:tavLst>
                                    </p:anim>
                                    <p:anim calcmode="lin" valueType="num">
                                      <p:cBhvr>
                                        <p:cTn id="52" dur="500" fill="hold"/>
                                        <p:tgtEl>
                                          <p:spTgt spid="76846"/>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6813"/>
                                        </p:tgtEl>
                                        <p:attrNameLst>
                                          <p:attrName>style.visibility</p:attrName>
                                        </p:attrNameLst>
                                      </p:cBhvr>
                                      <p:to>
                                        <p:strVal val="visible"/>
                                      </p:to>
                                    </p:set>
                                    <p:animEffect transition="in" filter="dissolve">
                                      <p:cBhvr>
                                        <p:cTn id="57" dur="500"/>
                                        <p:tgtEl>
                                          <p:spTgt spid="76813"/>
                                        </p:tgtEl>
                                      </p:cBhvr>
                                    </p:animEffect>
                                  </p:childTnLst>
                                </p:cTn>
                              </p:par>
                            </p:childTnLst>
                          </p:cTn>
                        </p:par>
                        <p:par>
                          <p:cTn id="58" fill="hold">
                            <p:stCondLst>
                              <p:cond delay="500"/>
                            </p:stCondLst>
                            <p:childTnLst>
                              <p:par>
                                <p:cTn id="59" presetID="23" presetClass="entr" presetSubtype="272" fill="hold" grpId="0" nodeType="afterEffect">
                                  <p:stCondLst>
                                    <p:cond delay="0"/>
                                  </p:stCondLst>
                                  <p:childTnLst>
                                    <p:set>
                                      <p:cBhvr>
                                        <p:cTn id="60" dur="1" fill="hold">
                                          <p:stCondLst>
                                            <p:cond delay="0"/>
                                          </p:stCondLst>
                                        </p:cTn>
                                        <p:tgtEl>
                                          <p:spTgt spid="76847"/>
                                        </p:tgtEl>
                                        <p:attrNameLst>
                                          <p:attrName>style.visibility</p:attrName>
                                        </p:attrNameLst>
                                      </p:cBhvr>
                                      <p:to>
                                        <p:strVal val="visible"/>
                                      </p:to>
                                    </p:set>
                                    <p:anim calcmode="lin" valueType="num">
                                      <p:cBhvr>
                                        <p:cTn id="61" dur="500" fill="hold"/>
                                        <p:tgtEl>
                                          <p:spTgt spid="76847"/>
                                        </p:tgtEl>
                                        <p:attrNameLst>
                                          <p:attrName>ppt_w</p:attrName>
                                        </p:attrNameLst>
                                      </p:cBhvr>
                                      <p:tavLst>
                                        <p:tav tm="0">
                                          <p:val>
                                            <p:strVal val="2/3*#ppt_w"/>
                                          </p:val>
                                        </p:tav>
                                        <p:tav tm="100000">
                                          <p:val>
                                            <p:strVal val="#ppt_w"/>
                                          </p:val>
                                        </p:tav>
                                      </p:tavLst>
                                    </p:anim>
                                    <p:anim calcmode="lin" valueType="num">
                                      <p:cBhvr>
                                        <p:cTn id="62" dur="500" fill="hold"/>
                                        <p:tgtEl>
                                          <p:spTgt spid="76847"/>
                                        </p:tgtEl>
                                        <p:attrNameLst>
                                          <p:attrName>ppt_h</p:attrName>
                                        </p:attrNameLst>
                                      </p:cBhvr>
                                      <p:tavLst>
                                        <p:tav tm="0">
                                          <p:val>
                                            <p:strVal val="2/3*#ppt_h"/>
                                          </p:val>
                                        </p:tav>
                                        <p:tav tm="100000">
                                          <p:val>
                                            <p:strVal val="#ppt_h"/>
                                          </p:val>
                                        </p:tav>
                                      </p:tavLst>
                                    </p:anim>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utoUpdateAnimBg="0"/>
      <p:bldP spid="76809" grpId="0" autoUpdateAnimBg="0"/>
      <p:bldP spid="76810" grpId="0" autoUpdateAnimBg="0"/>
      <p:bldP spid="76811" grpId="0" autoUpdateAnimBg="0"/>
      <p:bldP spid="76812" grpId="0" autoUpdateAnimBg="0"/>
      <p:bldP spid="76813" grpId="0" autoUpdateAnimBg="0"/>
      <p:bldP spid="76823" grpId="0" animBg="1"/>
      <p:bldP spid="76824" grpId="0" animBg="1"/>
      <p:bldP spid="76825" grpId="0" animBg="1"/>
      <p:bldP spid="76826" grpId="0" animBg="1"/>
      <p:bldP spid="76846" grpId="0" animBg="1"/>
      <p:bldP spid="768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r>
              <a:rPr lang="en-US" smtClean="0"/>
              <a:t>Changes in Supply</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274320" indent="-274320" fontAlgn="auto">
              <a:spcAft>
                <a:spcPts val="0"/>
              </a:spcAft>
              <a:buClr>
                <a:schemeClr val="accent3"/>
              </a:buClr>
              <a:buFont typeface="Wingdings 2"/>
              <a:buChar char=""/>
              <a:defRPr/>
            </a:pPr>
            <a:r>
              <a:rPr lang="en-US" dirty="0" smtClean="0"/>
              <a:t>Supply can change just like demand can.  Like demand, the curve shifts right if supply goes up and shifts left if supply goes down.</a:t>
            </a:r>
          </a:p>
          <a:p>
            <a:pPr marL="274320" indent="-274320" fontAlgn="auto">
              <a:spcAft>
                <a:spcPts val="0"/>
              </a:spcAft>
              <a:buClr>
                <a:schemeClr val="accent3"/>
              </a:buClr>
              <a:buFont typeface="Wingdings 2"/>
              <a:buChar char=""/>
              <a:defRPr/>
            </a:pPr>
            <a:r>
              <a:rPr lang="en-US" dirty="0" smtClean="0"/>
              <a:t>Based on Cost: changes in supply are mostly based on the costs of production because businesses want to make as much money as possible.  If they can reduce costs, they supply more.  Supply always moves in the opposite direction of cost.</a:t>
            </a:r>
          </a:p>
          <a:p>
            <a:pPr marL="274320" indent="-274320" fontAlgn="auto">
              <a:spcAft>
                <a:spcPts val="0"/>
              </a:spcAft>
              <a:buClr>
                <a:schemeClr val="accent3"/>
              </a:buClr>
              <a:buFont typeface="Wingdings 2"/>
              <a:buChar char=""/>
              <a:defRPr/>
            </a:pPr>
            <a:r>
              <a:rPr lang="en-US" dirty="0" smtClean="0"/>
              <a:t>1. Changes in costs of resources	</a:t>
            </a:r>
          </a:p>
          <a:p>
            <a:pPr marL="274320" indent="-274320" fontAlgn="auto">
              <a:spcAft>
                <a:spcPts val="0"/>
              </a:spcAft>
              <a:buClr>
                <a:schemeClr val="accent3"/>
              </a:buClr>
              <a:buFont typeface="Wingdings 2"/>
              <a:buChar char=""/>
              <a:defRPr/>
            </a:pPr>
            <a:r>
              <a:rPr lang="en-US" dirty="0" smtClean="0"/>
              <a:t>2. Changes in productivity</a:t>
            </a:r>
          </a:p>
          <a:p>
            <a:pPr marL="274320" indent="-274320" fontAlgn="auto">
              <a:spcAft>
                <a:spcPts val="0"/>
              </a:spcAft>
              <a:buClr>
                <a:schemeClr val="accent3"/>
              </a:buClr>
              <a:buFont typeface="Wingdings 2"/>
              <a:buChar char=""/>
              <a:defRPr/>
            </a:pPr>
            <a:r>
              <a:rPr lang="en-US" dirty="0" smtClean="0"/>
              <a:t>3. New technology</a:t>
            </a:r>
          </a:p>
          <a:p>
            <a:pPr marL="274320" indent="-274320" fontAlgn="auto">
              <a:spcAft>
                <a:spcPts val="0"/>
              </a:spcAft>
              <a:buClr>
                <a:schemeClr val="accent3"/>
              </a:buClr>
              <a:buFont typeface="Wingdings 2"/>
              <a:buChar char=""/>
              <a:defRPr/>
            </a:pPr>
            <a:r>
              <a:rPr lang="en-US" dirty="0" smtClean="0"/>
              <a:t>4. Change in govt. policy:  More govt. regulation (minimum wage, safety/environmental standards) increases costs, which lowers supply.  Less regulation does the opposite.</a:t>
            </a:r>
          </a:p>
          <a:p>
            <a:pPr marL="274320" indent="-274320" fontAlgn="auto">
              <a:spcAft>
                <a:spcPts val="0"/>
              </a:spcAft>
              <a:buClr>
                <a:schemeClr val="accent3"/>
              </a:buClr>
              <a:buFont typeface="Wingdings 2"/>
              <a:buChar char=""/>
              <a:defRPr/>
            </a:pPr>
            <a:r>
              <a:rPr lang="en-US" dirty="0" smtClean="0"/>
              <a:t>5. Changes in taxes and subsidies:  Taxes increase costs, subsidies lower them</a:t>
            </a:r>
          </a:p>
          <a:p>
            <a:pPr marL="274320" indent="-274320" fontAlgn="auto">
              <a:spcAft>
                <a:spcPts val="0"/>
              </a:spcAft>
              <a:buClr>
                <a:schemeClr val="accent3"/>
              </a:buClr>
              <a:buFont typeface="Wingdings 2"/>
              <a:buNone/>
              <a:defRPr/>
            </a:pPr>
            <a:r>
              <a:rPr lang="en-US" dirty="0" smtClean="0"/>
              <a:t>      - </a:t>
            </a:r>
            <a:r>
              <a:rPr lang="en-US" u="sng" dirty="0" smtClean="0"/>
              <a:t>Subsidy:</a:t>
            </a:r>
            <a:r>
              <a:rPr lang="en-US" dirty="0" smtClean="0"/>
              <a:t> payment to an individual or business for a specific action Ex: corn farming</a:t>
            </a:r>
          </a:p>
          <a:p>
            <a:pPr marL="274320" indent="-274320" fontAlgn="auto">
              <a:spcAft>
                <a:spcPts val="0"/>
              </a:spcAft>
              <a:buClr>
                <a:schemeClr val="accent3"/>
              </a:buClr>
              <a:buFont typeface="Wingdings 2"/>
              <a:buChar char=""/>
              <a:defRPr/>
            </a:pPr>
            <a:r>
              <a:rPr lang="en-US" dirty="0" smtClean="0"/>
              <a:t>6. Changes in producer expectations</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Changes in Supply</a:t>
            </a:r>
          </a:p>
        </p:txBody>
      </p:sp>
      <p:sp>
        <p:nvSpPr>
          <p:cNvPr id="33794" name="Line 3"/>
          <p:cNvSpPr>
            <a:spLocks noChangeShapeType="1"/>
          </p:cNvSpPr>
          <p:nvPr/>
        </p:nvSpPr>
        <p:spPr bwMode="auto">
          <a:xfrm>
            <a:off x="2438400" y="1905000"/>
            <a:ext cx="0" cy="3352800"/>
          </a:xfrm>
          <a:prstGeom prst="line">
            <a:avLst/>
          </a:prstGeom>
          <a:noFill/>
          <a:ln w="44450">
            <a:solidFill>
              <a:schemeClr val="tx1"/>
            </a:solidFill>
            <a:round/>
            <a:headEnd/>
            <a:tailEnd/>
          </a:ln>
        </p:spPr>
        <p:txBody>
          <a:bodyPr/>
          <a:lstStyle/>
          <a:p>
            <a:endParaRPr lang="en-US"/>
          </a:p>
        </p:txBody>
      </p:sp>
      <p:sp>
        <p:nvSpPr>
          <p:cNvPr id="33795" name="Line 4"/>
          <p:cNvSpPr>
            <a:spLocks noChangeShapeType="1"/>
          </p:cNvSpPr>
          <p:nvPr/>
        </p:nvSpPr>
        <p:spPr bwMode="auto">
          <a:xfrm flipV="1">
            <a:off x="2895600" y="2514600"/>
            <a:ext cx="2743200" cy="2362200"/>
          </a:xfrm>
          <a:prstGeom prst="line">
            <a:avLst/>
          </a:prstGeom>
          <a:noFill/>
          <a:ln w="44450">
            <a:solidFill>
              <a:srgbClr val="FF0000"/>
            </a:solidFill>
            <a:round/>
            <a:headEnd/>
            <a:tailEnd/>
          </a:ln>
        </p:spPr>
        <p:txBody>
          <a:bodyPr/>
          <a:lstStyle/>
          <a:p>
            <a:endParaRPr lang="en-US"/>
          </a:p>
        </p:txBody>
      </p:sp>
      <p:sp>
        <p:nvSpPr>
          <p:cNvPr id="64517" name="Line 5"/>
          <p:cNvSpPr>
            <a:spLocks noChangeShapeType="1"/>
          </p:cNvSpPr>
          <p:nvPr/>
        </p:nvSpPr>
        <p:spPr bwMode="auto">
          <a:xfrm flipV="1">
            <a:off x="2438400" y="3886200"/>
            <a:ext cx="2133600" cy="0"/>
          </a:xfrm>
          <a:prstGeom prst="line">
            <a:avLst/>
          </a:prstGeom>
          <a:noFill/>
          <a:ln w="9525">
            <a:solidFill>
              <a:schemeClr val="tx1"/>
            </a:solidFill>
            <a:prstDash val="dash"/>
            <a:round/>
            <a:headEnd/>
            <a:tailEnd/>
          </a:ln>
        </p:spPr>
        <p:txBody>
          <a:bodyPr/>
          <a:lstStyle/>
          <a:p>
            <a:endParaRPr lang="en-US"/>
          </a:p>
        </p:txBody>
      </p:sp>
      <p:sp>
        <p:nvSpPr>
          <p:cNvPr id="33797" name="Line 6"/>
          <p:cNvSpPr>
            <a:spLocks noChangeShapeType="1"/>
          </p:cNvSpPr>
          <p:nvPr/>
        </p:nvSpPr>
        <p:spPr bwMode="auto">
          <a:xfrm>
            <a:off x="4038600" y="3962400"/>
            <a:ext cx="0" cy="1371600"/>
          </a:xfrm>
          <a:prstGeom prst="line">
            <a:avLst/>
          </a:prstGeom>
          <a:noFill/>
          <a:ln w="9525">
            <a:solidFill>
              <a:schemeClr val="tx1"/>
            </a:solidFill>
            <a:prstDash val="dash"/>
            <a:round/>
            <a:headEnd/>
            <a:tailEnd/>
          </a:ln>
        </p:spPr>
        <p:txBody>
          <a:bodyPr/>
          <a:lstStyle/>
          <a:p>
            <a:endParaRPr lang="en-US"/>
          </a:p>
        </p:txBody>
      </p:sp>
      <p:sp>
        <p:nvSpPr>
          <p:cNvPr id="33798" name="Line 7"/>
          <p:cNvSpPr>
            <a:spLocks noChangeShapeType="1"/>
          </p:cNvSpPr>
          <p:nvPr/>
        </p:nvSpPr>
        <p:spPr bwMode="auto">
          <a:xfrm>
            <a:off x="2438400" y="5257800"/>
            <a:ext cx="4419600" cy="0"/>
          </a:xfrm>
          <a:prstGeom prst="line">
            <a:avLst/>
          </a:prstGeom>
          <a:noFill/>
          <a:ln w="44450">
            <a:solidFill>
              <a:schemeClr val="tx1"/>
            </a:solidFill>
            <a:round/>
            <a:headEnd/>
            <a:tailEnd/>
          </a:ln>
        </p:spPr>
        <p:txBody>
          <a:bodyPr/>
          <a:lstStyle/>
          <a:p>
            <a:endParaRPr lang="en-US"/>
          </a:p>
        </p:txBody>
      </p:sp>
      <p:sp>
        <p:nvSpPr>
          <p:cNvPr id="33799" name="Text Box 8"/>
          <p:cNvSpPr txBox="1">
            <a:spLocks noChangeArrowheads="1"/>
          </p:cNvSpPr>
          <p:nvPr/>
        </p:nvSpPr>
        <p:spPr bwMode="auto">
          <a:xfrm>
            <a:off x="1676400" y="1676400"/>
            <a:ext cx="457200" cy="519113"/>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P</a:t>
            </a:r>
          </a:p>
        </p:txBody>
      </p:sp>
      <p:sp>
        <p:nvSpPr>
          <p:cNvPr id="33800" name="Text Box 9"/>
          <p:cNvSpPr txBox="1">
            <a:spLocks noChangeArrowheads="1"/>
          </p:cNvSpPr>
          <p:nvPr/>
        </p:nvSpPr>
        <p:spPr bwMode="auto">
          <a:xfrm>
            <a:off x="6477000" y="5486400"/>
            <a:ext cx="457200" cy="519113"/>
          </a:xfrm>
          <a:prstGeom prst="rect">
            <a:avLst/>
          </a:prstGeom>
          <a:noFill/>
          <a:ln w="9525">
            <a:noFill/>
            <a:miter lim="800000"/>
            <a:headEnd/>
            <a:tailEnd/>
          </a:ln>
        </p:spPr>
        <p:txBody>
          <a:bodyPr>
            <a:spAutoFit/>
          </a:bodyPr>
          <a:lstStyle/>
          <a:p>
            <a:pPr>
              <a:spcBef>
                <a:spcPct val="50000"/>
              </a:spcBef>
            </a:pPr>
            <a:r>
              <a:rPr lang="en-US" sz="2800">
                <a:latin typeface="Constantia" pitchFamily="18" charset="0"/>
              </a:rPr>
              <a:t>Q</a:t>
            </a:r>
          </a:p>
        </p:txBody>
      </p:sp>
      <p:sp>
        <p:nvSpPr>
          <p:cNvPr id="33801" name="Text Box 10"/>
          <p:cNvSpPr txBox="1">
            <a:spLocks noChangeArrowheads="1"/>
          </p:cNvSpPr>
          <p:nvPr/>
        </p:nvSpPr>
        <p:spPr bwMode="auto">
          <a:xfrm>
            <a:off x="1752600" y="3657600"/>
            <a:ext cx="685800" cy="366713"/>
          </a:xfrm>
          <a:prstGeom prst="rect">
            <a:avLst/>
          </a:prstGeom>
          <a:noFill/>
          <a:ln w="9525">
            <a:noFill/>
            <a:miter lim="800000"/>
            <a:headEnd/>
            <a:tailEnd/>
          </a:ln>
        </p:spPr>
        <p:txBody>
          <a:bodyPr>
            <a:spAutoFit/>
          </a:bodyPr>
          <a:lstStyle/>
          <a:p>
            <a:pPr>
              <a:spcBef>
                <a:spcPct val="50000"/>
              </a:spcBef>
            </a:pPr>
            <a:endParaRPr lang="en-US">
              <a:latin typeface="Constantia" pitchFamily="18" charset="0"/>
            </a:endParaRPr>
          </a:p>
        </p:txBody>
      </p:sp>
      <p:sp>
        <p:nvSpPr>
          <p:cNvPr id="33802" name="Text Box 11"/>
          <p:cNvSpPr txBox="1">
            <a:spLocks noChangeArrowheads="1"/>
          </p:cNvSpPr>
          <p:nvPr/>
        </p:nvSpPr>
        <p:spPr bwMode="auto">
          <a:xfrm>
            <a:off x="1752600" y="36576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$3</a:t>
            </a:r>
          </a:p>
        </p:txBody>
      </p:sp>
      <p:sp>
        <p:nvSpPr>
          <p:cNvPr id="33803" name="Text Box 12"/>
          <p:cNvSpPr txBox="1">
            <a:spLocks noChangeArrowheads="1"/>
          </p:cNvSpPr>
          <p:nvPr/>
        </p:nvSpPr>
        <p:spPr bwMode="auto">
          <a:xfrm>
            <a:off x="3810000" y="54102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13</a:t>
            </a:r>
          </a:p>
        </p:txBody>
      </p:sp>
      <p:sp>
        <p:nvSpPr>
          <p:cNvPr id="64525" name="Line 13"/>
          <p:cNvSpPr>
            <a:spLocks noChangeShapeType="1"/>
          </p:cNvSpPr>
          <p:nvPr/>
        </p:nvSpPr>
        <p:spPr bwMode="auto">
          <a:xfrm flipV="1">
            <a:off x="3429000" y="2667000"/>
            <a:ext cx="2590800" cy="2209800"/>
          </a:xfrm>
          <a:prstGeom prst="line">
            <a:avLst/>
          </a:prstGeom>
          <a:noFill/>
          <a:ln w="44450">
            <a:solidFill>
              <a:srgbClr val="FF0000"/>
            </a:solidFill>
            <a:round/>
            <a:headEnd/>
            <a:tailEnd/>
          </a:ln>
        </p:spPr>
        <p:txBody>
          <a:bodyPr/>
          <a:lstStyle/>
          <a:p>
            <a:endParaRPr lang="en-US"/>
          </a:p>
        </p:txBody>
      </p:sp>
      <p:sp>
        <p:nvSpPr>
          <p:cNvPr id="64527" name="Line 15"/>
          <p:cNvSpPr>
            <a:spLocks noChangeShapeType="1"/>
          </p:cNvSpPr>
          <p:nvPr/>
        </p:nvSpPr>
        <p:spPr bwMode="auto">
          <a:xfrm>
            <a:off x="4572000" y="3886200"/>
            <a:ext cx="0" cy="1371600"/>
          </a:xfrm>
          <a:prstGeom prst="line">
            <a:avLst/>
          </a:prstGeom>
          <a:noFill/>
          <a:ln w="9525">
            <a:solidFill>
              <a:schemeClr val="tx1"/>
            </a:solidFill>
            <a:prstDash val="dash"/>
            <a:round/>
            <a:headEnd/>
            <a:tailEnd/>
          </a:ln>
        </p:spPr>
        <p:txBody>
          <a:bodyPr/>
          <a:lstStyle/>
          <a:p>
            <a:endParaRPr lang="en-US"/>
          </a:p>
        </p:txBody>
      </p:sp>
      <p:sp>
        <p:nvSpPr>
          <p:cNvPr id="64528" name="Text Box 16"/>
          <p:cNvSpPr txBox="1">
            <a:spLocks noChangeArrowheads="1"/>
          </p:cNvSpPr>
          <p:nvPr/>
        </p:nvSpPr>
        <p:spPr bwMode="auto">
          <a:xfrm>
            <a:off x="4343400" y="5410200"/>
            <a:ext cx="6096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18</a:t>
            </a:r>
          </a:p>
        </p:txBody>
      </p:sp>
      <p:sp>
        <p:nvSpPr>
          <p:cNvPr id="64529" name="AutoShape 17"/>
          <p:cNvSpPr>
            <a:spLocks noChangeArrowheads="1"/>
          </p:cNvSpPr>
          <p:nvPr/>
        </p:nvSpPr>
        <p:spPr bwMode="auto">
          <a:xfrm>
            <a:off x="3429000" y="44196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64530" name="AutoShape 18"/>
          <p:cNvSpPr>
            <a:spLocks noChangeArrowheads="1"/>
          </p:cNvSpPr>
          <p:nvPr/>
        </p:nvSpPr>
        <p:spPr bwMode="auto">
          <a:xfrm>
            <a:off x="4648200" y="33528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3809" name="Line 19"/>
          <p:cNvSpPr>
            <a:spLocks noChangeShapeType="1"/>
          </p:cNvSpPr>
          <p:nvPr/>
        </p:nvSpPr>
        <p:spPr bwMode="auto">
          <a:xfrm flipV="1">
            <a:off x="2438400" y="3886200"/>
            <a:ext cx="1600200" cy="0"/>
          </a:xfrm>
          <a:prstGeom prst="line">
            <a:avLst/>
          </a:prstGeom>
          <a:noFill/>
          <a:ln w="9525">
            <a:solidFill>
              <a:schemeClr val="tx1"/>
            </a:solidFill>
            <a:prstDash val="dash"/>
            <a:round/>
            <a:headEnd/>
            <a:tailEnd/>
          </a:ln>
        </p:spPr>
        <p:txBody>
          <a:bodyPr/>
          <a:lstStyle/>
          <a:p>
            <a:endParaRPr lang="en-US"/>
          </a:p>
        </p:txBody>
      </p:sp>
      <p:sp>
        <p:nvSpPr>
          <p:cNvPr id="33810" name="Text Box 20"/>
          <p:cNvSpPr txBox="1">
            <a:spLocks noChangeArrowheads="1"/>
          </p:cNvSpPr>
          <p:nvPr/>
        </p:nvSpPr>
        <p:spPr bwMode="auto">
          <a:xfrm>
            <a:off x="5715000" y="21336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1</a:t>
            </a:r>
            <a:endParaRPr lang="en-US" sz="2400">
              <a:latin typeface="Constantia" pitchFamily="18" charset="0"/>
            </a:endParaRPr>
          </a:p>
        </p:txBody>
      </p:sp>
      <p:sp>
        <p:nvSpPr>
          <p:cNvPr id="64533" name="Text Box 21"/>
          <p:cNvSpPr txBox="1">
            <a:spLocks noChangeArrowheads="1"/>
          </p:cNvSpPr>
          <p:nvPr/>
        </p:nvSpPr>
        <p:spPr bwMode="auto">
          <a:xfrm>
            <a:off x="6096000" y="25908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2</a:t>
            </a:r>
            <a:endParaRPr lang="en-US" sz="2400">
              <a:latin typeface="Constantia" pitchFamily="18" charset="0"/>
            </a:endParaRPr>
          </a:p>
        </p:txBody>
      </p:sp>
      <p:sp>
        <p:nvSpPr>
          <p:cNvPr id="33812" name="Text Box 22"/>
          <p:cNvSpPr txBox="1">
            <a:spLocks noChangeArrowheads="1"/>
          </p:cNvSpPr>
          <p:nvPr/>
        </p:nvSpPr>
        <p:spPr bwMode="auto">
          <a:xfrm>
            <a:off x="5638800" y="1371600"/>
            <a:ext cx="2971800" cy="82232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Increase in Supply (Outward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30"/>
                                        </p:tgtEl>
                                        <p:attrNameLst>
                                          <p:attrName>style.visibility</p:attrName>
                                        </p:attrNameLst>
                                      </p:cBhvr>
                                      <p:to>
                                        <p:strVal val="visible"/>
                                      </p:to>
                                    </p:set>
                                    <p:anim calcmode="lin" valueType="num">
                                      <p:cBhvr>
                                        <p:cTn id="7" dur="1000" fill="hold"/>
                                        <p:tgtEl>
                                          <p:spTgt spid="64530"/>
                                        </p:tgtEl>
                                        <p:attrNameLst>
                                          <p:attrName>ppt_w</p:attrName>
                                        </p:attrNameLst>
                                      </p:cBhvr>
                                      <p:tavLst>
                                        <p:tav tm="0">
                                          <p:val>
                                            <p:strVal val="#ppt_w*0.70"/>
                                          </p:val>
                                        </p:tav>
                                        <p:tav tm="100000">
                                          <p:val>
                                            <p:strVal val="#ppt_w"/>
                                          </p:val>
                                        </p:tav>
                                      </p:tavLst>
                                    </p:anim>
                                    <p:anim calcmode="lin" valueType="num">
                                      <p:cBhvr>
                                        <p:cTn id="8" dur="1000" fill="hold"/>
                                        <p:tgtEl>
                                          <p:spTgt spid="64530"/>
                                        </p:tgtEl>
                                        <p:attrNameLst>
                                          <p:attrName>ppt_h</p:attrName>
                                        </p:attrNameLst>
                                      </p:cBhvr>
                                      <p:tavLst>
                                        <p:tav tm="0">
                                          <p:val>
                                            <p:strVal val="#ppt_h"/>
                                          </p:val>
                                        </p:tav>
                                        <p:tav tm="100000">
                                          <p:val>
                                            <p:strVal val="#ppt_h"/>
                                          </p:val>
                                        </p:tav>
                                      </p:tavLst>
                                    </p:anim>
                                    <p:animEffect transition="in" filter="fade">
                                      <p:cBhvr>
                                        <p:cTn id="9" dur="1000"/>
                                        <p:tgtEl>
                                          <p:spTgt spid="645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4529"/>
                                        </p:tgtEl>
                                        <p:attrNameLst>
                                          <p:attrName>style.visibility</p:attrName>
                                        </p:attrNameLst>
                                      </p:cBhvr>
                                      <p:to>
                                        <p:strVal val="visible"/>
                                      </p:to>
                                    </p:set>
                                    <p:anim calcmode="lin" valueType="num">
                                      <p:cBhvr>
                                        <p:cTn id="12" dur="1000" fill="hold"/>
                                        <p:tgtEl>
                                          <p:spTgt spid="64529"/>
                                        </p:tgtEl>
                                        <p:attrNameLst>
                                          <p:attrName>ppt_w</p:attrName>
                                        </p:attrNameLst>
                                      </p:cBhvr>
                                      <p:tavLst>
                                        <p:tav tm="0">
                                          <p:val>
                                            <p:strVal val="#ppt_w*0.70"/>
                                          </p:val>
                                        </p:tav>
                                        <p:tav tm="100000">
                                          <p:val>
                                            <p:strVal val="#ppt_w"/>
                                          </p:val>
                                        </p:tav>
                                      </p:tavLst>
                                    </p:anim>
                                    <p:anim calcmode="lin" valueType="num">
                                      <p:cBhvr>
                                        <p:cTn id="13" dur="1000" fill="hold"/>
                                        <p:tgtEl>
                                          <p:spTgt spid="64529"/>
                                        </p:tgtEl>
                                        <p:attrNameLst>
                                          <p:attrName>ppt_h</p:attrName>
                                        </p:attrNameLst>
                                      </p:cBhvr>
                                      <p:tavLst>
                                        <p:tav tm="0">
                                          <p:val>
                                            <p:strVal val="#ppt_h"/>
                                          </p:val>
                                        </p:tav>
                                        <p:tav tm="100000">
                                          <p:val>
                                            <p:strVal val="#ppt_h"/>
                                          </p:val>
                                        </p:tav>
                                      </p:tavLst>
                                    </p:anim>
                                    <p:animEffect transition="in" filter="fade">
                                      <p:cBhvr>
                                        <p:cTn id="14" dur="1000"/>
                                        <p:tgtEl>
                                          <p:spTgt spid="64529"/>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4525"/>
                                        </p:tgtEl>
                                        <p:attrNameLst>
                                          <p:attrName>style.visibility</p:attrName>
                                        </p:attrNameLst>
                                      </p:cBhvr>
                                      <p:to>
                                        <p:strVal val="visible"/>
                                      </p:to>
                                    </p:set>
                                    <p:animEffect transition="in" filter="blinds(horizontal)">
                                      <p:cBhvr>
                                        <p:cTn id="18" dur="500"/>
                                        <p:tgtEl>
                                          <p:spTgt spid="64525"/>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645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5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45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25" grpId="0" animBg="1"/>
      <p:bldP spid="64527" grpId="0" animBg="1"/>
      <p:bldP spid="64528" grpId="0"/>
      <p:bldP spid="64529" grpId="0" animBg="1"/>
      <p:bldP spid="64530" grpId="0" animBg="1"/>
      <p:bldP spid="645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 Changes in Supply</a:t>
            </a:r>
          </a:p>
        </p:txBody>
      </p:sp>
      <p:sp>
        <p:nvSpPr>
          <p:cNvPr id="35842" name="Line 3"/>
          <p:cNvSpPr>
            <a:spLocks noChangeShapeType="1"/>
          </p:cNvSpPr>
          <p:nvPr/>
        </p:nvSpPr>
        <p:spPr bwMode="auto">
          <a:xfrm>
            <a:off x="2438400" y="1676400"/>
            <a:ext cx="0" cy="3581400"/>
          </a:xfrm>
          <a:prstGeom prst="line">
            <a:avLst/>
          </a:prstGeom>
          <a:noFill/>
          <a:ln w="44450">
            <a:solidFill>
              <a:schemeClr val="tx1"/>
            </a:solidFill>
            <a:round/>
            <a:headEnd/>
            <a:tailEnd/>
          </a:ln>
        </p:spPr>
        <p:txBody>
          <a:bodyPr/>
          <a:lstStyle/>
          <a:p>
            <a:endParaRPr lang="en-US"/>
          </a:p>
        </p:txBody>
      </p:sp>
      <p:sp>
        <p:nvSpPr>
          <p:cNvPr id="35843" name="Line 4"/>
          <p:cNvSpPr>
            <a:spLocks noChangeShapeType="1"/>
          </p:cNvSpPr>
          <p:nvPr/>
        </p:nvSpPr>
        <p:spPr bwMode="auto">
          <a:xfrm flipV="1">
            <a:off x="2971800" y="2590800"/>
            <a:ext cx="2819400" cy="2362200"/>
          </a:xfrm>
          <a:prstGeom prst="line">
            <a:avLst/>
          </a:prstGeom>
          <a:noFill/>
          <a:ln w="44450">
            <a:solidFill>
              <a:srgbClr val="FF0000"/>
            </a:solidFill>
            <a:round/>
            <a:headEnd/>
            <a:tailEnd/>
          </a:ln>
        </p:spPr>
        <p:txBody>
          <a:bodyPr/>
          <a:lstStyle/>
          <a:p>
            <a:endParaRPr lang="en-US"/>
          </a:p>
        </p:txBody>
      </p:sp>
      <p:sp>
        <p:nvSpPr>
          <p:cNvPr id="35844" name="Line 5"/>
          <p:cNvSpPr>
            <a:spLocks noChangeShapeType="1"/>
          </p:cNvSpPr>
          <p:nvPr/>
        </p:nvSpPr>
        <p:spPr bwMode="auto">
          <a:xfrm flipV="1">
            <a:off x="2438400" y="3886200"/>
            <a:ext cx="1752600" cy="0"/>
          </a:xfrm>
          <a:prstGeom prst="line">
            <a:avLst/>
          </a:prstGeom>
          <a:noFill/>
          <a:ln w="9525">
            <a:solidFill>
              <a:schemeClr val="tx1"/>
            </a:solidFill>
            <a:prstDash val="dash"/>
            <a:round/>
            <a:headEnd/>
            <a:tailEnd/>
          </a:ln>
        </p:spPr>
        <p:txBody>
          <a:bodyPr/>
          <a:lstStyle/>
          <a:p>
            <a:endParaRPr lang="en-US"/>
          </a:p>
        </p:txBody>
      </p:sp>
      <p:sp>
        <p:nvSpPr>
          <p:cNvPr id="35845" name="Line 6"/>
          <p:cNvSpPr>
            <a:spLocks noChangeShapeType="1"/>
          </p:cNvSpPr>
          <p:nvPr/>
        </p:nvSpPr>
        <p:spPr bwMode="auto">
          <a:xfrm>
            <a:off x="4191000" y="3886200"/>
            <a:ext cx="0" cy="1371600"/>
          </a:xfrm>
          <a:prstGeom prst="line">
            <a:avLst/>
          </a:prstGeom>
          <a:noFill/>
          <a:ln w="9525">
            <a:solidFill>
              <a:schemeClr val="tx1"/>
            </a:solidFill>
            <a:prstDash val="dash"/>
            <a:round/>
            <a:headEnd/>
            <a:tailEnd/>
          </a:ln>
        </p:spPr>
        <p:txBody>
          <a:bodyPr/>
          <a:lstStyle/>
          <a:p>
            <a:endParaRPr lang="en-US"/>
          </a:p>
        </p:txBody>
      </p:sp>
      <p:sp>
        <p:nvSpPr>
          <p:cNvPr id="35846" name="Line 7"/>
          <p:cNvSpPr>
            <a:spLocks noChangeShapeType="1"/>
          </p:cNvSpPr>
          <p:nvPr/>
        </p:nvSpPr>
        <p:spPr bwMode="auto">
          <a:xfrm>
            <a:off x="2438400" y="5257800"/>
            <a:ext cx="3962400" cy="0"/>
          </a:xfrm>
          <a:prstGeom prst="line">
            <a:avLst/>
          </a:prstGeom>
          <a:noFill/>
          <a:ln w="44450">
            <a:solidFill>
              <a:schemeClr val="tx1"/>
            </a:solidFill>
            <a:round/>
            <a:headEnd/>
            <a:tailEnd/>
          </a:ln>
        </p:spPr>
        <p:txBody>
          <a:bodyPr/>
          <a:lstStyle/>
          <a:p>
            <a:endParaRPr lang="en-US"/>
          </a:p>
        </p:txBody>
      </p:sp>
      <p:sp>
        <p:nvSpPr>
          <p:cNvPr id="35847" name="Text Box 8"/>
          <p:cNvSpPr txBox="1">
            <a:spLocks noChangeArrowheads="1"/>
          </p:cNvSpPr>
          <p:nvPr/>
        </p:nvSpPr>
        <p:spPr bwMode="auto">
          <a:xfrm>
            <a:off x="1828800" y="16002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P</a:t>
            </a:r>
          </a:p>
        </p:txBody>
      </p:sp>
      <p:sp>
        <p:nvSpPr>
          <p:cNvPr id="35848" name="Text Box 9"/>
          <p:cNvSpPr txBox="1">
            <a:spLocks noChangeArrowheads="1"/>
          </p:cNvSpPr>
          <p:nvPr/>
        </p:nvSpPr>
        <p:spPr bwMode="auto">
          <a:xfrm>
            <a:off x="6019800" y="54102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Q</a:t>
            </a:r>
          </a:p>
        </p:txBody>
      </p:sp>
      <p:sp>
        <p:nvSpPr>
          <p:cNvPr id="35849" name="Text Box 10"/>
          <p:cNvSpPr txBox="1">
            <a:spLocks noChangeArrowheads="1"/>
          </p:cNvSpPr>
          <p:nvPr/>
        </p:nvSpPr>
        <p:spPr bwMode="auto">
          <a:xfrm>
            <a:off x="1752600" y="3657600"/>
            <a:ext cx="685800" cy="366713"/>
          </a:xfrm>
          <a:prstGeom prst="rect">
            <a:avLst/>
          </a:prstGeom>
          <a:noFill/>
          <a:ln w="9525">
            <a:noFill/>
            <a:miter lim="800000"/>
            <a:headEnd/>
            <a:tailEnd/>
          </a:ln>
        </p:spPr>
        <p:txBody>
          <a:bodyPr>
            <a:spAutoFit/>
          </a:bodyPr>
          <a:lstStyle/>
          <a:p>
            <a:pPr>
              <a:spcBef>
                <a:spcPct val="50000"/>
              </a:spcBef>
            </a:pPr>
            <a:endParaRPr lang="en-US">
              <a:latin typeface="Constantia" pitchFamily="18" charset="0"/>
            </a:endParaRPr>
          </a:p>
        </p:txBody>
      </p:sp>
      <p:sp>
        <p:nvSpPr>
          <p:cNvPr id="35850" name="Text Box 11"/>
          <p:cNvSpPr txBox="1">
            <a:spLocks noChangeArrowheads="1"/>
          </p:cNvSpPr>
          <p:nvPr/>
        </p:nvSpPr>
        <p:spPr bwMode="auto">
          <a:xfrm>
            <a:off x="1752600" y="36576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$3</a:t>
            </a:r>
          </a:p>
        </p:txBody>
      </p:sp>
      <p:sp>
        <p:nvSpPr>
          <p:cNvPr id="35851" name="Text Box 12"/>
          <p:cNvSpPr txBox="1">
            <a:spLocks noChangeArrowheads="1"/>
          </p:cNvSpPr>
          <p:nvPr/>
        </p:nvSpPr>
        <p:spPr bwMode="auto">
          <a:xfrm>
            <a:off x="3886200" y="54102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13</a:t>
            </a:r>
          </a:p>
        </p:txBody>
      </p:sp>
      <p:sp>
        <p:nvSpPr>
          <p:cNvPr id="66573" name="Line 13"/>
          <p:cNvSpPr>
            <a:spLocks noChangeShapeType="1"/>
          </p:cNvSpPr>
          <p:nvPr/>
        </p:nvSpPr>
        <p:spPr bwMode="auto">
          <a:xfrm flipV="1">
            <a:off x="2667000" y="2362200"/>
            <a:ext cx="2667000" cy="2286000"/>
          </a:xfrm>
          <a:prstGeom prst="line">
            <a:avLst/>
          </a:prstGeom>
          <a:noFill/>
          <a:ln w="44450">
            <a:solidFill>
              <a:srgbClr val="FF0000"/>
            </a:solidFill>
            <a:round/>
            <a:headEnd/>
            <a:tailEnd/>
          </a:ln>
        </p:spPr>
        <p:txBody>
          <a:bodyPr/>
          <a:lstStyle/>
          <a:p>
            <a:endParaRPr lang="en-US"/>
          </a:p>
        </p:txBody>
      </p:sp>
      <p:sp>
        <p:nvSpPr>
          <p:cNvPr id="66574" name="Line 14"/>
          <p:cNvSpPr>
            <a:spLocks noChangeShapeType="1"/>
          </p:cNvSpPr>
          <p:nvPr/>
        </p:nvSpPr>
        <p:spPr bwMode="auto">
          <a:xfrm>
            <a:off x="3505200" y="3962400"/>
            <a:ext cx="0" cy="1295400"/>
          </a:xfrm>
          <a:prstGeom prst="line">
            <a:avLst/>
          </a:prstGeom>
          <a:noFill/>
          <a:ln w="9525">
            <a:solidFill>
              <a:schemeClr val="tx1"/>
            </a:solidFill>
            <a:prstDash val="dash"/>
            <a:round/>
            <a:headEnd/>
            <a:tailEnd/>
          </a:ln>
        </p:spPr>
        <p:txBody>
          <a:bodyPr/>
          <a:lstStyle/>
          <a:p>
            <a:endParaRPr lang="en-US"/>
          </a:p>
        </p:txBody>
      </p:sp>
      <p:sp>
        <p:nvSpPr>
          <p:cNvPr id="66575" name="Text Box 15"/>
          <p:cNvSpPr txBox="1">
            <a:spLocks noChangeArrowheads="1"/>
          </p:cNvSpPr>
          <p:nvPr/>
        </p:nvSpPr>
        <p:spPr bwMode="auto">
          <a:xfrm>
            <a:off x="3276600" y="54102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9</a:t>
            </a:r>
          </a:p>
        </p:txBody>
      </p:sp>
      <p:sp>
        <p:nvSpPr>
          <p:cNvPr id="66576" name="AutoShape 16"/>
          <p:cNvSpPr>
            <a:spLocks noChangeArrowheads="1"/>
          </p:cNvSpPr>
          <p:nvPr/>
        </p:nvSpPr>
        <p:spPr bwMode="auto">
          <a:xfrm rot="10800000">
            <a:off x="3048000" y="43434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66577" name="AutoShape 17"/>
          <p:cNvSpPr>
            <a:spLocks noChangeArrowheads="1"/>
          </p:cNvSpPr>
          <p:nvPr/>
        </p:nvSpPr>
        <p:spPr bwMode="auto">
          <a:xfrm rot="10800000">
            <a:off x="4191000" y="3352800"/>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5857" name="Text Box 18"/>
          <p:cNvSpPr txBox="1">
            <a:spLocks noChangeArrowheads="1"/>
          </p:cNvSpPr>
          <p:nvPr/>
        </p:nvSpPr>
        <p:spPr bwMode="auto">
          <a:xfrm>
            <a:off x="5486400" y="22098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1</a:t>
            </a:r>
            <a:endParaRPr lang="en-US" sz="2400">
              <a:latin typeface="Constantia" pitchFamily="18" charset="0"/>
            </a:endParaRPr>
          </a:p>
        </p:txBody>
      </p:sp>
      <p:sp>
        <p:nvSpPr>
          <p:cNvPr id="66579" name="Text Box 19"/>
          <p:cNvSpPr txBox="1">
            <a:spLocks noChangeArrowheads="1"/>
          </p:cNvSpPr>
          <p:nvPr/>
        </p:nvSpPr>
        <p:spPr bwMode="auto">
          <a:xfrm>
            <a:off x="4876800" y="1905000"/>
            <a:ext cx="9144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S</a:t>
            </a:r>
            <a:r>
              <a:rPr lang="en-US" sz="2400" baseline="-25000">
                <a:latin typeface="Constantia" pitchFamily="18" charset="0"/>
              </a:rPr>
              <a:t>3</a:t>
            </a:r>
            <a:endParaRPr lang="en-US" sz="2400">
              <a:latin typeface="Constantia" pitchFamily="18" charset="0"/>
            </a:endParaRPr>
          </a:p>
        </p:txBody>
      </p:sp>
      <p:sp>
        <p:nvSpPr>
          <p:cNvPr id="35859" name="Text Box 20"/>
          <p:cNvSpPr txBox="1">
            <a:spLocks noChangeArrowheads="1"/>
          </p:cNvSpPr>
          <p:nvPr/>
        </p:nvSpPr>
        <p:spPr bwMode="auto">
          <a:xfrm>
            <a:off x="5638800" y="1371600"/>
            <a:ext cx="2971800" cy="822325"/>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Decrease in Supply (Inward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77"/>
                                        </p:tgtEl>
                                        <p:attrNameLst>
                                          <p:attrName>style.visibility</p:attrName>
                                        </p:attrNameLst>
                                      </p:cBhvr>
                                      <p:to>
                                        <p:strVal val="visible"/>
                                      </p:to>
                                    </p:set>
                                    <p:anim calcmode="lin" valueType="num">
                                      <p:cBhvr>
                                        <p:cTn id="7" dur="1000" fill="hold"/>
                                        <p:tgtEl>
                                          <p:spTgt spid="66577"/>
                                        </p:tgtEl>
                                        <p:attrNameLst>
                                          <p:attrName>ppt_w</p:attrName>
                                        </p:attrNameLst>
                                      </p:cBhvr>
                                      <p:tavLst>
                                        <p:tav tm="0">
                                          <p:val>
                                            <p:strVal val="#ppt_w*0.70"/>
                                          </p:val>
                                        </p:tav>
                                        <p:tav tm="100000">
                                          <p:val>
                                            <p:strVal val="#ppt_w"/>
                                          </p:val>
                                        </p:tav>
                                      </p:tavLst>
                                    </p:anim>
                                    <p:anim calcmode="lin" valueType="num">
                                      <p:cBhvr>
                                        <p:cTn id="8" dur="1000" fill="hold"/>
                                        <p:tgtEl>
                                          <p:spTgt spid="66577"/>
                                        </p:tgtEl>
                                        <p:attrNameLst>
                                          <p:attrName>ppt_h</p:attrName>
                                        </p:attrNameLst>
                                      </p:cBhvr>
                                      <p:tavLst>
                                        <p:tav tm="0">
                                          <p:val>
                                            <p:strVal val="#ppt_h"/>
                                          </p:val>
                                        </p:tav>
                                        <p:tav tm="100000">
                                          <p:val>
                                            <p:strVal val="#ppt_h"/>
                                          </p:val>
                                        </p:tav>
                                      </p:tavLst>
                                    </p:anim>
                                    <p:animEffect transition="in" filter="fade">
                                      <p:cBhvr>
                                        <p:cTn id="9" dur="1000"/>
                                        <p:tgtEl>
                                          <p:spTgt spid="6657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6576"/>
                                        </p:tgtEl>
                                        <p:attrNameLst>
                                          <p:attrName>style.visibility</p:attrName>
                                        </p:attrNameLst>
                                      </p:cBhvr>
                                      <p:to>
                                        <p:strVal val="visible"/>
                                      </p:to>
                                    </p:set>
                                    <p:anim calcmode="lin" valueType="num">
                                      <p:cBhvr>
                                        <p:cTn id="12" dur="1000" fill="hold"/>
                                        <p:tgtEl>
                                          <p:spTgt spid="66576"/>
                                        </p:tgtEl>
                                        <p:attrNameLst>
                                          <p:attrName>ppt_w</p:attrName>
                                        </p:attrNameLst>
                                      </p:cBhvr>
                                      <p:tavLst>
                                        <p:tav tm="0">
                                          <p:val>
                                            <p:strVal val="#ppt_w*0.70"/>
                                          </p:val>
                                        </p:tav>
                                        <p:tav tm="100000">
                                          <p:val>
                                            <p:strVal val="#ppt_w"/>
                                          </p:val>
                                        </p:tav>
                                      </p:tavLst>
                                    </p:anim>
                                    <p:anim calcmode="lin" valueType="num">
                                      <p:cBhvr>
                                        <p:cTn id="13" dur="1000" fill="hold"/>
                                        <p:tgtEl>
                                          <p:spTgt spid="66576"/>
                                        </p:tgtEl>
                                        <p:attrNameLst>
                                          <p:attrName>ppt_h</p:attrName>
                                        </p:attrNameLst>
                                      </p:cBhvr>
                                      <p:tavLst>
                                        <p:tav tm="0">
                                          <p:val>
                                            <p:strVal val="#ppt_h"/>
                                          </p:val>
                                        </p:tav>
                                        <p:tav tm="100000">
                                          <p:val>
                                            <p:strVal val="#ppt_h"/>
                                          </p:val>
                                        </p:tav>
                                      </p:tavLst>
                                    </p:anim>
                                    <p:animEffect transition="in" filter="fade">
                                      <p:cBhvr>
                                        <p:cTn id="14" dur="1000"/>
                                        <p:tgtEl>
                                          <p:spTgt spid="66576"/>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6573"/>
                                        </p:tgtEl>
                                        <p:attrNameLst>
                                          <p:attrName>style.visibility</p:attrName>
                                        </p:attrNameLst>
                                      </p:cBhvr>
                                      <p:to>
                                        <p:strVal val="visible"/>
                                      </p:to>
                                    </p:set>
                                    <p:animEffect transition="in" filter="blinds(horizontal)">
                                      <p:cBhvr>
                                        <p:cTn id="18" dur="500"/>
                                        <p:tgtEl>
                                          <p:spTgt spid="6657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6657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657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animBg="1"/>
      <p:bldP spid="66574" grpId="0" animBg="1"/>
      <p:bldP spid="66576" grpId="0" animBg="1"/>
      <p:bldP spid="66577" grpId="0" animBg="1"/>
      <p:bldP spid="665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fontAlgn="auto">
              <a:spcAft>
                <a:spcPts val="0"/>
              </a:spcAft>
              <a:defRPr/>
            </a:pPr>
            <a:r>
              <a:rPr lang="en-US" dirty="0" smtClean="0"/>
              <a:t>Demand, Supply and Market Equilibrium</a:t>
            </a:r>
            <a:endParaRPr lang="en-US" dirty="0"/>
          </a:p>
        </p:txBody>
      </p:sp>
      <p:sp>
        <p:nvSpPr>
          <p:cNvPr id="16386" name="Subtitle 2"/>
          <p:cNvSpPr>
            <a:spLocks noGrp="1"/>
          </p:cNvSpPr>
          <p:nvPr>
            <p:ph type="subTitle" idx="1"/>
          </p:nvPr>
        </p:nvSpPr>
        <p:spPr>
          <a:xfrm>
            <a:off x="533400" y="3228975"/>
            <a:ext cx="7854950" cy="1752600"/>
          </a:xfrm>
        </p:spPr>
        <p:txBody>
          <a:bodyPr/>
          <a:lstStyle/>
          <a:p>
            <a:pPr marR="0" algn="l"/>
            <a:r>
              <a:rPr lang="en-US" smtClean="0"/>
              <a:t>What are “demand” and “supply” and how do they work together to determine the prices of goods and services?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52400" y="914400"/>
            <a:ext cx="3819525" cy="5638800"/>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80899" name="Text Box 3"/>
          <p:cNvSpPr txBox="1">
            <a:spLocks noChangeArrowheads="1"/>
          </p:cNvSpPr>
          <p:nvPr/>
        </p:nvSpPr>
        <p:spPr bwMode="auto">
          <a:xfrm>
            <a:off x="163513" y="4362450"/>
            <a:ext cx="3884612"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Consider the case where the </a:t>
            </a:r>
            <a:br>
              <a:rPr lang="en-US" sz="2100">
                <a:latin typeface="Times New Roman" pitchFamily="18" charset="0"/>
              </a:rPr>
            </a:br>
            <a:r>
              <a:rPr lang="en-US" sz="2100">
                <a:latin typeface="Times New Roman" pitchFamily="18" charset="0"/>
              </a:rPr>
              <a:t>  cost of crude oil (an input in   </a:t>
            </a:r>
            <a:br>
              <a:rPr lang="en-US" sz="2100">
                <a:latin typeface="Times New Roman" pitchFamily="18" charset="0"/>
              </a:rPr>
            </a:br>
            <a:r>
              <a:rPr lang="en-US" sz="2100">
                <a:latin typeface="Times New Roman" pitchFamily="18" charset="0"/>
              </a:rPr>
              <a:t>  gasoline production) increases</a:t>
            </a:r>
            <a:r>
              <a:rPr lang="en-US" sz="2100">
                <a:solidFill>
                  <a:schemeClr val="bg2"/>
                </a:solidFill>
                <a:latin typeface="Times New Roman" pitchFamily="18" charset="0"/>
              </a:rPr>
              <a:t>.  </a:t>
            </a:r>
          </a:p>
        </p:txBody>
      </p:sp>
      <p:sp>
        <p:nvSpPr>
          <p:cNvPr id="37891" name="Text Box 4"/>
          <p:cNvSpPr txBox="1">
            <a:spLocks noChangeArrowheads="1"/>
          </p:cNvSpPr>
          <p:nvPr/>
        </p:nvSpPr>
        <p:spPr bwMode="auto">
          <a:xfrm>
            <a:off x="4276725" y="877888"/>
            <a:ext cx="925513"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(dollars)</a:t>
            </a:r>
            <a:endParaRPr lang="en-US" sz="1600">
              <a:latin typeface="Times New Roman" pitchFamily="18" charset="0"/>
            </a:endParaRPr>
          </a:p>
        </p:txBody>
      </p:sp>
      <p:sp>
        <p:nvSpPr>
          <p:cNvPr id="37892" name="Text Box 5"/>
          <p:cNvSpPr txBox="1">
            <a:spLocks noChangeArrowheads="1"/>
          </p:cNvSpPr>
          <p:nvPr/>
        </p:nvSpPr>
        <p:spPr bwMode="auto">
          <a:xfrm>
            <a:off x="7705725" y="5089525"/>
            <a:ext cx="1360488" cy="896938"/>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(units of</a:t>
            </a:r>
            <a:br>
              <a:rPr lang="en-US" sz="1600" i="1">
                <a:latin typeface="Times New Roman" pitchFamily="18" charset="0"/>
              </a:rPr>
            </a:br>
            <a:r>
              <a:rPr lang="en-US" sz="1600" i="1">
                <a:latin typeface="Times New Roman" pitchFamily="18" charset="0"/>
              </a:rPr>
              <a:t> gasoline </a:t>
            </a:r>
            <a:br>
              <a:rPr lang="en-US" sz="1600" i="1">
                <a:latin typeface="Times New Roman" pitchFamily="18" charset="0"/>
              </a:rPr>
            </a:br>
            <a:r>
              <a:rPr lang="en-US" sz="1600" i="1">
                <a:latin typeface="Times New Roman" pitchFamily="18" charset="0"/>
              </a:rPr>
              <a:t> per year)</a:t>
            </a:r>
            <a:endParaRPr lang="en-US" sz="1600">
              <a:latin typeface="Times New Roman" pitchFamily="18" charset="0"/>
            </a:endParaRPr>
          </a:p>
        </p:txBody>
      </p:sp>
      <p:sp>
        <p:nvSpPr>
          <p:cNvPr id="37893" name="Line 6"/>
          <p:cNvSpPr>
            <a:spLocks noChangeShapeType="1"/>
          </p:cNvSpPr>
          <p:nvPr/>
        </p:nvSpPr>
        <p:spPr bwMode="auto">
          <a:xfrm>
            <a:off x="4773613" y="1352550"/>
            <a:ext cx="0" cy="3886200"/>
          </a:xfrm>
          <a:prstGeom prst="line">
            <a:avLst/>
          </a:prstGeom>
          <a:noFill/>
          <a:ln w="28575">
            <a:solidFill>
              <a:schemeClr val="tx1"/>
            </a:solidFill>
            <a:round/>
            <a:headEnd/>
            <a:tailEnd/>
          </a:ln>
        </p:spPr>
        <p:txBody>
          <a:bodyPr wrap="none" anchor="ctr"/>
          <a:lstStyle/>
          <a:p>
            <a:endParaRPr lang="en-US"/>
          </a:p>
        </p:txBody>
      </p:sp>
      <p:sp>
        <p:nvSpPr>
          <p:cNvPr id="37894" name="Text Box 7"/>
          <p:cNvSpPr txBox="1">
            <a:spLocks noChangeArrowheads="1"/>
          </p:cNvSpPr>
          <p:nvPr/>
        </p:nvSpPr>
        <p:spPr bwMode="auto">
          <a:xfrm>
            <a:off x="3962400" y="1543050"/>
            <a:ext cx="733425"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$2.00</a:t>
            </a:r>
          </a:p>
        </p:txBody>
      </p:sp>
      <p:sp>
        <p:nvSpPr>
          <p:cNvPr id="37895" name="Text Box 8"/>
          <p:cNvSpPr txBox="1">
            <a:spLocks noChangeArrowheads="1"/>
          </p:cNvSpPr>
          <p:nvPr/>
        </p:nvSpPr>
        <p:spPr bwMode="auto">
          <a:xfrm>
            <a:off x="3962400" y="2713038"/>
            <a:ext cx="7334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$1.50</a:t>
            </a:r>
          </a:p>
        </p:txBody>
      </p:sp>
      <p:sp>
        <p:nvSpPr>
          <p:cNvPr id="37896" name="Text Box 9"/>
          <p:cNvSpPr txBox="1">
            <a:spLocks noChangeArrowheads="1"/>
          </p:cNvSpPr>
          <p:nvPr/>
        </p:nvSpPr>
        <p:spPr bwMode="auto">
          <a:xfrm>
            <a:off x="3962400" y="3881438"/>
            <a:ext cx="733425"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80906" name="Text Box 10"/>
          <p:cNvSpPr txBox="1">
            <a:spLocks noChangeArrowheads="1"/>
          </p:cNvSpPr>
          <p:nvPr/>
        </p:nvSpPr>
        <p:spPr bwMode="auto">
          <a:xfrm>
            <a:off x="5734050"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3</a:t>
            </a:r>
          </a:p>
        </p:txBody>
      </p:sp>
      <p:sp>
        <p:nvSpPr>
          <p:cNvPr id="80907" name="Text Box 11"/>
          <p:cNvSpPr txBox="1">
            <a:spLocks noChangeArrowheads="1"/>
          </p:cNvSpPr>
          <p:nvPr/>
        </p:nvSpPr>
        <p:spPr bwMode="auto">
          <a:xfrm>
            <a:off x="161925" y="963613"/>
            <a:ext cx="3733800"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market price for gasoline </a:t>
            </a:r>
            <a:br>
              <a:rPr kumimoji="1" lang="en-US" sz="2100">
                <a:latin typeface="Times New Roman" pitchFamily="18" charset="0"/>
              </a:rPr>
            </a:br>
            <a:r>
              <a:rPr kumimoji="1" lang="en-US" sz="2100">
                <a:latin typeface="Times New Roman" pitchFamily="18" charset="0"/>
              </a:rPr>
              <a:t>  is $2.00 a gallon, the supply </a:t>
            </a:r>
            <a:br>
              <a:rPr kumimoji="1" lang="en-US" sz="2100">
                <a:latin typeface="Times New Roman" pitchFamily="18" charset="0"/>
              </a:rPr>
            </a:br>
            <a:r>
              <a:rPr kumimoji="1" lang="en-US" sz="2100">
                <a:latin typeface="Times New Roman" pitchFamily="18" charset="0"/>
              </a:rPr>
              <a:t>  curve for gasoline </a:t>
            </a:r>
            <a:r>
              <a:rPr kumimoji="1" lang="en-US" sz="2100" b="1" i="1">
                <a:latin typeface="Times New Roman" pitchFamily="18" charset="0"/>
              </a:rPr>
              <a:t>S</a:t>
            </a:r>
            <a:r>
              <a:rPr kumimoji="1" lang="en-US" sz="2100" b="1" i="1" baseline="-25000">
                <a:latin typeface="Times New Roman" pitchFamily="18" charset="0"/>
              </a:rPr>
              <a:t>1</a:t>
            </a:r>
            <a:r>
              <a:rPr kumimoji="1" lang="en-US" sz="2100">
                <a:latin typeface="Times New Roman" pitchFamily="18" charset="0"/>
              </a:rPr>
              <a:t> indicates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units would be supplied. </a:t>
            </a:r>
          </a:p>
        </p:txBody>
      </p:sp>
      <p:sp>
        <p:nvSpPr>
          <p:cNvPr id="80908" name="Text Box 12"/>
          <p:cNvSpPr txBox="1">
            <a:spLocks noChangeArrowheads="1"/>
          </p:cNvSpPr>
          <p:nvPr/>
        </p:nvSpPr>
        <p:spPr bwMode="auto">
          <a:xfrm>
            <a:off x="163513" y="3162300"/>
            <a:ext cx="37322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If, somehow, the </a:t>
            </a:r>
            <a:r>
              <a:rPr lang="en-US" sz="2100" b="1" i="1">
                <a:latin typeface="Times New Roman" pitchFamily="18" charset="0"/>
              </a:rPr>
              <a:t>opportunity</a:t>
            </a:r>
            <a:br>
              <a:rPr lang="en-US" sz="2100" b="1" i="1">
                <a:latin typeface="Times New Roman" pitchFamily="18" charset="0"/>
              </a:rPr>
            </a:br>
            <a:r>
              <a:rPr lang="en-US" sz="2100" b="1" i="1">
                <a:latin typeface="Times New Roman" pitchFamily="18" charset="0"/>
              </a:rPr>
              <a:t>  costs</a:t>
            </a:r>
            <a:r>
              <a:rPr lang="en-US" sz="2100">
                <a:latin typeface="Times New Roman" pitchFamily="18" charset="0"/>
              </a:rPr>
              <a:t> for gas manufacturers </a:t>
            </a:r>
            <a:br>
              <a:rPr lang="en-US" sz="2100">
                <a:latin typeface="Times New Roman" pitchFamily="18" charset="0"/>
              </a:rPr>
            </a:br>
            <a:r>
              <a:rPr lang="en-US" sz="2100">
                <a:latin typeface="Times New Roman" pitchFamily="18" charset="0"/>
              </a:rPr>
              <a:t>  changed then the </a:t>
            </a:r>
            <a:r>
              <a:rPr lang="en-US" sz="2100" b="1" i="1">
                <a:latin typeface="Times New Roman" pitchFamily="18" charset="0"/>
              </a:rPr>
              <a:t>supply</a:t>
            </a:r>
            <a:r>
              <a:rPr lang="en-US" sz="2100">
                <a:latin typeface="Times New Roman" pitchFamily="18" charset="0"/>
              </a:rPr>
              <a:t> of gas</a:t>
            </a:r>
            <a:br>
              <a:rPr lang="en-US" sz="2100">
                <a:latin typeface="Times New Roman" pitchFamily="18" charset="0"/>
              </a:rPr>
            </a:br>
            <a:r>
              <a:rPr lang="en-US" sz="2100">
                <a:latin typeface="Times New Roman" pitchFamily="18" charset="0"/>
              </a:rPr>
              <a:t>  would </a:t>
            </a:r>
            <a:r>
              <a:rPr lang="en-US" sz="2100" b="1" i="1">
                <a:latin typeface="Times New Roman" pitchFamily="18" charset="0"/>
              </a:rPr>
              <a:t>change</a:t>
            </a:r>
            <a:r>
              <a:rPr lang="en-US" sz="2100">
                <a:latin typeface="Times New Roman" pitchFamily="18" charset="0"/>
              </a:rPr>
              <a:t>. </a:t>
            </a:r>
          </a:p>
        </p:txBody>
      </p:sp>
      <p:sp>
        <p:nvSpPr>
          <p:cNvPr id="80909" name="Text Box 13"/>
          <p:cNvSpPr txBox="1">
            <a:spLocks noChangeArrowheads="1"/>
          </p:cNvSpPr>
          <p:nvPr/>
        </p:nvSpPr>
        <p:spPr bwMode="auto">
          <a:xfrm>
            <a:off x="163513" y="5248275"/>
            <a:ext cx="3884612" cy="12477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The supply of gasoline at all </a:t>
            </a:r>
            <a:br>
              <a:rPr lang="en-US" sz="2100">
                <a:latin typeface="Times New Roman" pitchFamily="18" charset="0"/>
              </a:rPr>
            </a:br>
            <a:r>
              <a:rPr lang="en-US" sz="2100">
                <a:latin typeface="Times New Roman" pitchFamily="18" charset="0"/>
              </a:rPr>
              <a:t>  potential market prices would </a:t>
            </a:r>
            <a:br>
              <a:rPr lang="en-US" sz="2100">
                <a:latin typeface="Times New Roman" pitchFamily="18" charset="0"/>
              </a:rPr>
            </a:br>
            <a:r>
              <a:rPr lang="en-US" sz="2100">
                <a:latin typeface="Times New Roman" pitchFamily="18" charset="0"/>
              </a:rPr>
              <a:t>  fall. Now at $1.50,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units are </a:t>
            </a:r>
            <a:br>
              <a:rPr lang="en-US" sz="2100">
                <a:latin typeface="Times New Roman" pitchFamily="18" charset="0"/>
              </a:rPr>
            </a:br>
            <a:r>
              <a:rPr lang="en-US" sz="2100">
                <a:latin typeface="Times New Roman" pitchFamily="18" charset="0"/>
              </a:rPr>
              <a:t>  supplied (where </a:t>
            </a:r>
            <a:r>
              <a:rPr lang="en-US" sz="2100" b="1" i="1">
                <a:latin typeface="Times New Roman" pitchFamily="18" charset="0"/>
              </a:rPr>
              <a:t>Q</a:t>
            </a:r>
            <a:r>
              <a:rPr lang="en-US" sz="2100" b="1" i="1" baseline="-25000">
                <a:latin typeface="Times New Roman" pitchFamily="18" charset="0"/>
              </a:rPr>
              <a:t>3</a:t>
            </a:r>
            <a:r>
              <a:rPr lang="en-US" sz="2100">
                <a:latin typeface="Times New Roman" pitchFamily="18" charset="0"/>
              </a:rPr>
              <a:t> </a:t>
            </a:r>
            <a:r>
              <a:rPr lang="en-US" sz="2100" b="1">
                <a:latin typeface="Times New Roman" pitchFamily="18" charset="0"/>
              </a:rPr>
              <a:t>&lt;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2</a:t>
            </a:r>
            <a:r>
              <a:rPr lang="en-US" sz="2100">
                <a:latin typeface="Times New Roman" pitchFamily="18" charset="0"/>
              </a:rPr>
              <a:t> </a:t>
            </a:r>
            <a:r>
              <a:rPr lang="en-US" sz="2100" b="1">
                <a:latin typeface="Times New Roman" pitchFamily="18" charset="0"/>
              </a:rPr>
              <a:t>&lt;</a:t>
            </a:r>
            <a:r>
              <a:rPr lang="en-US" sz="2100">
                <a:latin typeface="Times New Roman" pitchFamily="18" charset="0"/>
              </a:rPr>
              <a:t>  </a:t>
            </a:r>
            <a:r>
              <a:rPr lang="en-US" sz="2100" b="1" i="1">
                <a:latin typeface="Times New Roman" pitchFamily="18" charset="0"/>
              </a:rPr>
              <a:t>Q</a:t>
            </a:r>
            <a:r>
              <a:rPr lang="en-US" sz="2100" b="1" i="1" baseline="-25000">
                <a:latin typeface="Times New Roman" pitchFamily="18" charset="0"/>
              </a:rPr>
              <a:t>1</a:t>
            </a:r>
            <a:r>
              <a:rPr lang="en-US" sz="2100">
                <a:latin typeface="Times New Roman" pitchFamily="18" charset="0"/>
              </a:rPr>
              <a:t>).</a:t>
            </a:r>
          </a:p>
        </p:txBody>
      </p:sp>
      <p:sp>
        <p:nvSpPr>
          <p:cNvPr id="80910" name="Line 14"/>
          <p:cNvSpPr>
            <a:spLocks noChangeShapeType="1"/>
          </p:cNvSpPr>
          <p:nvPr/>
        </p:nvSpPr>
        <p:spPr bwMode="auto">
          <a:xfrm>
            <a:off x="6067425" y="2895600"/>
            <a:ext cx="0" cy="2319338"/>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7902" name="Line 15"/>
          <p:cNvSpPr>
            <a:spLocks noChangeShapeType="1"/>
          </p:cNvSpPr>
          <p:nvPr/>
        </p:nvSpPr>
        <p:spPr bwMode="auto">
          <a:xfrm>
            <a:off x="4762500" y="1733550"/>
            <a:ext cx="2552700" cy="0"/>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80912" name="Line 16"/>
          <p:cNvSpPr>
            <a:spLocks noChangeShapeType="1"/>
          </p:cNvSpPr>
          <p:nvPr/>
        </p:nvSpPr>
        <p:spPr bwMode="auto">
          <a:xfrm>
            <a:off x="4752975" y="2895600"/>
            <a:ext cx="2085975"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80913" name="Line 17"/>
          <p:cNvSpPr>
            <a:spLocks noChangeShapeType="1"/>
          </p:cNvSpPr>
          <p:nvPr/>
        </p:nvSpPr>
        <p:spPr bwMode="auto">
          <a:xfrm>
            <a:off x="4810125" y="2895600"/>
            <a:ext cx="1238250" cy="0"/>
          </a:xfrm>
          <a:prstGeom prst="line">
            <a:avLst/>
          </a:prstGeom>
          <a:noFill/>
          <a:ln w="31750" cap="rnd">
            <a:solidFill>
              <a:schemeClr val="tx1"/>
            </a:solidFill>
            <a:prstDash val="sysDot"/>
            <a:round/>
            <a:headEnd/>
            <a:tailEnd type="stealth" w="lg" len="lg"/>
          </a:ln>
        </p:spPr>
        <p:txBody>
          <a:bodyPr wrap="none" anchor="ctr"/>
          <a:lstStyle/>
          <a:p>
            <a:endParaRPr lang="en-US"/>
          </a:p>
        </p:txBody>
      </p:sp>
      <p:sp>
        <p:nvSpPr>
          <p:cNvPr id="37905" name="Line 18"/>
          <p:cNvSpPr>
            <a:spLocks noChangeShapeType="1"/>
          </p:cNvSpPr>
          <p:nvPr/>
        </p:nvSpPr>
        <p:spPr bwMode="auto">
          <a:xfrm>
            <a:off x="7343775" y="1752600"/>
            <a:ext cx="0" cy="3457575"/>
          </a:xfrm>
          <a:prstGeom prst="line">
            <a:avLst/>
          </a:prstGeom>
          <a:noFill/>
          <a:ln w="31750" cap="rnd">
            <a:solidFill>
              <a:schemeClr val="tx1"/>
            </a:solidFill>
            <a:prstDash val="sysDot"/>
            <a:round/>
            <a:headEnd/>
            <a:tailEnd type="none" w="lg" len="lg"/>
          </a:ln>
        </p:spPr>
        <p:txBody>
          <a:bodyPr wrap="none" anchor="ctr"/>
          <a:lstStyle/>
          <a:p>
            <a:endParaRPr lang="en-US"/>
          </a:p>
        </p:txBody>
      </p:sp>
      <p:sp>
        <p:nvSpPr>
          <p:cNvPr id="80915" name="Text Box 19"/>
          <p:cNvSpPr txBox="1">
            <a:spLocks noChangeArrowheads="1"/>
          </p:cNvSpPr>
          <p:nvPr/>
        </p:nvSpPr>
        <p:spPr bwMode="auto">
          <a:xfrm>
            <a:off x="161925" y="2209800"/>
            <a:ext cx="3733800"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If the price fell to $1.50, the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quantity supplied</a:t>
            </a:r>
            <a:r>
              <a:rPr kumimoji="1" lang="en-US" sz="2100">
                <a:latin typeface="Times New Roman" pitchFamily="18" charset="0"/>
              </a:rPr>
              <a:t> would fall to </a:t>
            </a:r>
            <a:br>
              <a:rPr kumimoji="1" lang="en-US" sz="2100">
                <a:latin typeface="Times New Roman" pitchFamily="18" charset="0"/>
              </a:rPr>
            </a:b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2</a:t>
            </a:r>
            <a:r>
              <a:rPr kumimoji="1" lang="en-US" sz="2100" baseline="-25000">
                <a:latin typeface="Times New Roman" pitchFamily="18" charset="0"/>
              </a:rPr>
              <a:t>  </a:t>
            </a:r>
            <a:r>
              <a:rPr kumimoji="1" lang="en-US" sz="2100">
                <a:latin typeface="Times New Roman" pitchFamily="18" charset="0"/>
              </a:rPr>
              <a:t>units</a:t>
            </a:r>
            <a:r>
              <a:rPr kumimoji="1" lang="en-US" sz="2100" baseline="-25000">
                <a:latin typeface="Times New Roman" pitchFamily="18" charset="0"/>
              </a:rPr>
              <a:t> </a:t>
            </a:r>
            <a:r>
              <a:rPr kumimoji="1" lang="en-US" sz="2100">
                <a:latin typeface="Times New Roman" pitchFamily="18" charset="0"/>
              </a:rPr>
              <a:t>(where </a:t>
            </a:r>
            <a:r>
              <a:rPr kumimoji="1" lang="en-US" sz="2100" b="1" i="1">
                <a:latin typeface="Times New Roman" pitchFamily="18" charset="0"/>
              </a:rPr>
              <a:t>Q</a:t>
            </a:r>
            <a:r>
              <a:rPr kumimoji="1" lang="en-US" sz="2100" b="1" i="1" baseline="-25000">
                <a:latin typeface="Times New Roman" pitchFamily="18" charset="0"/>
              </a:rPr>
              <a:t>2</a:t>
            </a:r>
            <a:r>
              <a:rPr kumimoji="1" lang="en-US" sz="2100">
                <a:latin typeface="Times New Roman" pitchFamily="18" charset="0"/>
              </a:rPr>
              <a:t> </a:t>
            </a:r>
            <a:r>
              <a:rPr kumimoji="1" lang="en-US" sz="2100" b="1">
                <a:latin typeface="Times New Roman" pitchFamily="18" charset="0"/>
              </a:rPr>
              <a:t>&lt;</a:t>
            </a:r>
            <a:r>
              <a:rPr kumimoji="1" lang="en-US" sz="2100">
                <a:latin typeface="Times New Roman" pitchFamily="18" charset="0"/>
              </a:rPr>
              <a:t>  </a:t>
            </a:r>
            <a:r>
              <a:rPr kumimoji="1" lang="en-US" sz="2100" b="1" i="1">
                <a:latin typeface="Times New Roman" pitchFamily="18" charset="0"/>
              </a:rPr>
              <a:t>Q</a:t>
            </a:r>
            <a:r>
              <a:rPr kumimoji="1" lang="en-US" sz="2100" b="1" i="1" baseline="-25000">
                <a:latin typeface="Times New Roman" pitchFamily="18" charset="0"/>
              </a:rPr>
              <a:t>1</a:t>
            </a:r>
            <a:r>
              <a:rPr kumimoji="1" lang="en-US" sz="2100">
                <a:latin typeface="Times New Roman" pitchFamily="18" charset="0"/>
              </a:rPr>
              <a:t>). </a:t>
            </a:r>
          </a:p>
        </p:txBody>
      </p:sp>
      <p:sp>
        <p:nvSpPr>
          <p:cNvPr id="37907" name="Line 20"/>
          <p:cNvSpPr>
            <a:spLocks noChangeShapeType="1"/>
          </p:cNvSpPr>
          <p:nvPr/>
        </p:nvSpPr>
        <p:spPr bwMode="auto">
          <a:xfrm>
            <a:off x="4762500" y="5238750"/>
            <a:ext cx="2971800" cy="0"/>
          </a:xfrm>
          <a:prstGeom prst="line">
            <a:avLst/>
          </a:prstGeom>
          <a:noFill/>
          <a:ln w="28575">
            <a:solidFill>
              <a:schemeClr val="tx1"/>
            </a:solidFill>
            <a:round/>
            <a:headEnd/>
            <a:tailEnd/>
          </a:ln>
        </p:spPr>
        <p:txBody>
          <a:bodyPr wrap="none" anchor="ctr"/>
          <a:lstStyle/>
          <a:p>
            <a:endParaRPr lang="en-US"/>
          </a:p>
        </p:txBody>
      </p:sp>
      <p:sp>
        <p:nvSpPr>
          <p:cNvPr id="37908" name="Rectangle 21"/>
          <p:cNvSpPr>
            <a:spLocks noChangeArrowheads="1"/>
          </p:cNvSpPr>
          <p:nvPr/>
        </p:nvSpPr>
        <p:spPr bwMode="auto">
          <a:xfrm>
            <a:off x="1600200" y="142875"/>
            <a:ext cx="7315200" cy="4667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accent1"/>
              </a:buClr>
              <a:buFont typeface="Wingdings" pitchFamily="2" charset="2"/>
              <a:buNone/>
            </a:pPr>
            <a:r>
              <a:rPr lang="en-US" sz="4200">
                <a:solidFill>
                  <a:srgbClr val="030387"/>
                </a:solidFill>
                <a:latin typeface="Constantia" pitchFamily="18" charset="0"/>
              </a:rPr>
              <a:t>A Change in Supply</a:t>
            </a:r>
          </a:p>
        </p:txBody>
      </p:sp>
      <p:sp>
        <p:nvSpPr>
          <p:cNvPr id="37909" name="Line 22"/>
          <p:cNvSpPr>
            <a:spLocks noChangeShapeType="1"/>
          </p:cNvSpPr>
          <p:nvPr/>
        </p:nvSpPr>
        <p:spPr bwMode="auto">
          <a:xfrm>
            <a:off x="4686300" y="4070350"/>
            <a:ext cx="92075" cy="0"/>
          </a:xfrm>
          <a:prstGeom prst="line">
            <a:avLst/>
          </a:prstGeom>
          <a:noFill/>
          <a:ln w="28575">
            <a:solidFill>
              <a:schemeClr val="bg2"/>
            </a:solidFill>
            <a:round/>
            <a:headEnd/>
            <a:tailEnd/>
          </a:ln>
        </p:spPr>
        <p:txBody>
          <a:bodyPr wrap="none"/>
          <a:lstStyle/>
          <a:p>
            <a:endParaRPr lang="en-US"/>
          </a:p>
        </p:txBody>
      </p:sp>
      <p:sp>
        <p:nvSpPr>
          <p:cNvPr id="37910" name="Line 23"/>
          <p:cNvSpPr>
            <a:spLocks noChangeShapeType="1"/>
          </p:cNvSpPr>
          <p:nvPr/>
        </p:nvSpPr>
        <p:spPr bwMode="auto">
          <a:xfrm>
            <a:off x="4686300" y="2901950"/>
            <a:ext cx="92075" cy="0"/>
          </a:xfrm>
          <a:prstGeom prst="line">
            <a:avLst/>
          </a:prstGeom>
          <a:noFill/>
          <a:ln w="28575">
            <a:solidFill>
              <a:schemeClr val="bg2"/>
            </a:solidFill>
            <a:round/>
            <a:headEnd/>
            <a:tailEnd/>
          </a:ln>
        </p:spPr>
        <p:txBody>
          <a:bodyPr wrap="none"/>
          <a:lstStyle/>
          <a:p>
            <a:endParaRPr lang="en-US"/>
          </a:p>
        </p:txBody>
      </p:sp>
      <p:sp>
        <p:nvSpPr>
          <p:cNvPr id="37911" name="Line 24"/>
          <p:cNvSpPr>
            <a:spLocks noChangeShapeType="1"/>
          </p:cNvSpPr>
          <p:nvPr/>
        </p:nvSpPr>
        <p:spPr bwMode="auto">
          <a:xfrm>
            <a:off x="4686300" y="1733550"/>
            <a:ext cx="92075" cy="0"/>
          </a:xfrm>
          <a:prstGeom prst="line">
            <a:avLst/>
          </a:prstGeom>
          <a:noFill/>
          <a:ln w="28575">
            <a:solidFill>
              <a:schemeClr val="bg2"/>
            </a:solidFill>
            <a:round/>
            <a:headEnd/>
            <a:tailEnd/>
          </a:ln>
        </p:spPr>
        <p:txBody>
          <a:bodyPr wrap="none"/>
          <a:lstStyle/>
          <a:p>
            <a:endParaRPr lang="en-US"/>
          </a:p>
        </p:txBody>
      </p:sp>
      <p:sp>
        <p:nvSpPr>
          <p:cNvPr id="80921" name="Text Box 25"/>
          <p:cNvSpPr txBox="1">
            <a:spLocks noChangeArrowheads="1"/>
          </p:cNvSpPr>
          <p:nvPr/>
        </p:nvSpPr>
        <p:spPr bwMode="auto">
          <a:xfrm>
            <a:off x="6505575"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2</a:t>
            </a:r>
          </a:p>
        </p:txBody>
      </p:sp>
      <p:sp>
        <p:nvSpPr>
          <p:cNvPr id="37913" name="Text Box 26"/>
          <p:cNvSpPr txBox="1">
            <a:spLocks noChangeArrowheads="1"/>
          </p:cNvSpPr>
          <p:nvPr/>
        </p:nvSpPr>
        <p:spPr bwMode="auto">
          <a:xfrm>
            <a:off x="7000875" y="5197475"/>
            <a:ext cx="685800" cy="366713"/>
          </a:xfrm>
          <a:prstGeom prst="rect">
            <a:avLst/>
          </a:prstGeom>
          <a:noFill/>
          <a:ln w="9525">
            <a:noFill/>
            <a:miter lim="800000"/>
            <a:headEnd/>
            <a:tailEnd/>
          </a:ln>
        </p:spPr>
        <p:txBody>
          <a:bodyPr>
            <a:spAutoFit/>
          </a:bodyPr>
          <a:lstStyle/>
          <a:p>
            <a:pPr algn="ctr">
              <a:spcBef>
                <a:spcPct val="50000"/>
              </a:spcBef>
            </a:pPr>
            <a:r>
              <a:rPr lang="en-US" b="1" i="1">
                <a:latin typeface="Times New Roman" pitchFamily="18" charset="0"/>
              </a:rPr>
              <a:t>Q</a:t>
            </a:r>
            <a:r>
              <a:rPr lang="en-US" b="1" i="1" baseline="-25000">
                <a:latin typeface="Times New Roman" pitchFamily="18" charset="0"/>
              </a:rPr>
              <a:t>1</a:t>
            </a:r>
          </a:p>
        </p:txBody>
      </p:sp>
      <p:grpSp>
        <p:nvGrpSpPr>
          <p:cNvPr id="2" name="Group 27"/>
          <p:cNvGrpSpPr>
            <a:grpSpLocks/>
          </p:cNvGrpSpPr>
          <p:nvPr/>
        </p:nvGrpSpPr>
        <p:grpSpPr bwMode="auto">
          <a:xfrm>
            <a:off x="5334000" y="962025"/>
            <a:ext cx="1819275" cy="3762375"/>
            <a:chOff x="3360" y="606"/>
            <a:chExt cx="1146" cy="2370"/>
          </a:xfrm>
        </p:grpSpPr>
        <p:sp>
          <p:nvSpPr>
            <p:cNvPr id="37921" name="Text Box 28"/>
            <p:cNvSpPr txBox="1">
              <a:spLocks noChangeArrowheads="1"/>
            </p:cNvSpPr>
            <p:nvPr/>
          </p:nvSpPr>
          <p:spPr bwMode="auto">
            <a:xfrm>
              <a:off x="4074" y="606"/>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06600"/>
                  </a:solidFill>
                  <a:latin typeface="Times New Roman" pitchFamily="18" charset="0"/>
                </a:rPr>
                <a:t>S</a:t>
              </a:r>
              <a:r>
                <a:rPr lang="en-US" sz="2400" b="1" i="1" baseline="-25000">
                  <a:solidFill>
                    <a:srgbClr val="006600"/>
                  </a:solidFill>
                  <a:latin typeface="Times New Roman" pitchFamily="18" charset="0"/>
                </a:rPr>
                <a:t>2</a:t>
              </a:r>
              <a:endParaRPr lang="en-US" sz="2400" b="1" i="1">
                <a:solidFill>
                  <a:srgbClr val="006600"/>
                </a:solidFill>
                <a:latin typeface="Times New Roman" pitchFamily="18" charset="0"/>
              </a:endParaRPr>
            </a:p>
          </p:txBody>
        </p:sp>
        <p:sp>
          <p:nvSpPr>
            <p:cNvPr id="37922" name="Line 29"/>
            <p:cNvSpPr>
              <a:spLocks noChangeShapeType="1"/>
            </p:cNvSpPr>
            <p:nvPr/>
          </p:nvSpPr>
          <p:spPr bwMode="auto">
            <a:xfrm flipV="1">
              <a:off x="3360" y="864"/>
              <a:ext cx="864" cy="2112"/>
            </a:xfrm>
            <a:prstGeom prst="line">
              <a:avLst/>
            </a:prstGeom>
            <a:noFill/>
            <a:ln w="57150">
              <a:solidFill>
                <a:srgbClr val="006600"/>
              </a:solidFill>
              <a:round/>
              <a:headEnd/>
              <a:tailEnd/>
            </a:ln>
          </p:spPr>
          <p:txBody>
            <a:bodyPr wrap="none"/>
            <a:lstStyle/>
            <a:p>
              <a:endParaRPr lang="en-US"/>
            </a:p>
          </p:txBody>
        </p:sp>
      </p:grpSp>
      <p:grpSp>
        <p:nvGrpSpPr>
          <p:cNvPr id="37915" name="Group 30"/>
          <p:cNvGrpSpPr>
            <a:grpSpLocks/>
          </p:cNvGrpSpPr>
          <p:nvPr/>
        </p:nvGrpSpPr>
        <p:grpSpPr bwMode="auto">
          <a:xfrm>
            <a:off x="6096000" y="990600"/>
            <a:ext cx="1828800" cy="3771900"/>
            <a:chOff x="3840" y="624"/>
            <a:chExt cx="1152" cy="2376"/>
          </a:xfrm>
        </p:grpSpPr>
        <p:sp>
          <p:nvSpPr>
            <p:cNvPr id="37919" name="Text Box 31"/>
            <p:cNvSpPr txBox="1">
              <a:spLocks noChangeArrowheads="1"/>
            </p:cNvSpPr>
            <p:nvPr/>
          </p:nvSpPr>
          <p:spPr bwMode="auto">
            <a:xfrm>
              <a:off x="4560" y="624"/>
              <a:ext cx="432" cy="288"/>
            </a:xfrm>
            <a:prstGeom prst="rect">
              <a:avLst/>
            </a:prstGeom>
            <a:noFill/>
            <a:ln w="9525">
              <a:noFill/>
              <a:miter lim="800000"/>
              <a:headEnd/>
              <a:tailEnd/>
            </a:ln>
          </p:spPr>
          <p:txBody>
            <a:bodyPr>
              <a:spAutoFit/>
            </a:bodyPr>
            <a:lstStyle/>
            <a:p>
              <a:pPr algn="ctr">
                <a:spcBef>
                  <a:spcPct val="50000"/>
                </a:spcBef>
              </a:pPr>
              <a:r>
                <a:rPr lang="en-US" sz="2400" b="1" i="1">
                  <a:solidFill>
                    <a:srgbClr val="006600"/>
                  </a:solidFill>
                  <a:latin typeface="Times New Roman" pitchFamily="18" charset="0"/>
                </a:rPr>
                <a:t>S</a:t>
              </a:r>
              <a:r>
                <a:rPr lang="en-US" sz="2400" b="1" i="1" baseline="-25000">
                  <a:solidFill>
                    <a:srgbClr val="006600"/>
                  </a:solidFill>
                  <a:latin typeface="Times New Roman" pitchFamily="18" charset="0"/>
                </a:rPr>
                <a:t>1</a:t>
              </a:r>
              <a:endParaRPr lang="en-US" sz="2400" b="1" i="1">
                <a:solidFill>
                  <a:srgbClr val="006600"/>
                </a:solidFill>
                <a:latin typeface="Times New Roman" pitchFamily="18" charset="0"/>
              </a:endParaRPr>
            </a:p>
          </p:txBody>
        </p:sp>
        <p:sp>
          <p:nvSpPr>
            <p:cNvPr id="37920" name="Line 32"/>
            <p:cNvSpPr>
              <a:spLocks noChangeShapeType="1"/>
            </p:cNvSpPr>
            <p:nvPr/>
          </p:nvSpPr>
          <p:spPr bwMode="auto">
            <a:xfrm flipV="1">
              <a:off x="3840" y="888"/>
              <a:ext cx="864" cy="2112"/>
            </a:xfrm>
            <a:prstGeom prst="line">
              <a:avLst/>
            </a:prstGeom>
            <a:noFill/>
            <a:ln w="57150">
              <a:solidFill>
                <a:srgbClr val="006600"/>
              </a:solidFill>
              <a:round/>
              <a:headEnd/>
              <a:tailEnd/>
            </a:ln>
          </p:spPr>
          <p:txBody>
            <a:bodyPr wrap="none"/>
            <a:lstStyle/>
            <a:p>
              <a:endParaRPr lang="en-US"/>
            </a:p>
          </p:txBody>
        </p:sp>
      </p:grpSp>
      <p:sp>
        <p:nvSpPr>
          <p:cNvPr id="80929" name="Line 33"/>
          <p:cNvSpPr>
            <a:spLocks noChangeShapeType="1"/>
          </p:cNvSpPr>
          <p:nvPr/>
        </p:nvSpPr>
        <p:spPr bwMode="auto">
          <a:xfrm flipV="1">
            <a:off x="6848475" y="2895600"/>
            <a:ext cx="0" cy="2333625"/>
          </a:xfrm>
          <a:prstGeom prst="line">
            <a:avLst/>
          </a:prstGeom>
          <a:noFill/>
          <a:ln w="31750" cap="rnd">
            <a:solidFill>
              <a:schemeClr val="tx1"/>
            </a:solidFill>
            <a:prstDash val="sysDot"/>
            <a:round/>
            <a:headEnd type="stealth" w="lg" len="lg"/>
            <a:tailEnd type="none" w="lg" len="lg"/>
          </a:ln>
        </p:spPr>
        <p:txBody>
          <a:bodyPr wrap="none" anchor="ctr"/>
          <a:lstStyle/>
          <a:p>
            <a:endParaRPr lang="en-US"/>
          </a:p>
        </p:txBody>
      </p:sp>
      <p:sp>
        <p:nvSpPr>
          <p:cNvPr id="80930" name="AutoShape 34"/>
          <p:cNvSpPr>
            <a:spLocks noChangeArrowheads="1"/>
          </p:cNvSpPr>
          <p:nvPr/>
        </p:nvSpPr>
        <p:spPr bwMode="auto">
          <a:xfrm flipH="1">
            <a:off x="6477000" y="2133600"/>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
        <p:nvSpPr>
          <p:cNvPr id="80931" name="AutoShape 35"/>
          <p:cNvSpPr>
            <a:spLocks noChangeArrowheads="1"/>
          </p:cNvSpPr>
          <p:nvPr/>
        </p:nvSpPr>
        <p:spPr bwMode="auto">
          <a:xfrm flipH="1">
            <a:off x="6134100" y="2971800"/>
            <a:ext cx="533400" cy="228600"/>
          </a:xfrm>
          <a:prstGeom prst="rightArrow">
            <a:avLst>
              <a:gd name="adj1" fmla="val 50000"/>
              <a:gd name="adj2" fmla="val 94446"/>
            </a:avLst>
          </a:prstGeom>
          <a:solidFill>
            <a:srgbClr val="FFFF66"/>
          </a:solidFill>
          <a:ln w="28575">
            <a:solidFill>
              <a:schemeClr val="tx1"/>
            </a:solidFill>
            <a:miter lim="800000"/>
            <a:headEnd/>
            <a:tailEnd/>
          </a:ln>
        </p:spPr>
        <p:txBody>
          <a:bodyPr wrap="none" anchor="ctr"/>
          <a:lstStyle/>
          <a:p>
            <a:endParaRPr lang="en-US">
              <a:latin typeface="Constantia"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0907"/>
                                        </p:tgtEl>
                                        <p:attrNameLst>
                                          <p:attrName>style.visibility</p:attrName>
                                        </p:attrNameLst>
                                      </p:cBhvr>
                                      <p:to>
                                        <p:strVal val="visible"/>
                                      </p:to>
                                    </p:set>
                                    <p:animEffect transition="in" filter="slide(fromBottom)">
                                      <p:cBhvr>
                                        <p:cTn id="7" dur="500"/>
                                        <p:tgtEl>
                                          <p:spTgt spid="809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0915"/>
                                        </p:tgtEl>
                                        <p:attrNameLst>
                                          <p:attrName>style.visibility</p:attrName>
                                        </p:attrNameLst>
                                      </p:cBhvr>
                                      <p:to>
                                        <p:strVal val="visible"/>
                                      </p:to>
                                    </p:set>
                                    <p:animEffect transition="in" filter="slide(fromBottom)">
                                      <p:cBhvr>
                                        <p:cTn id="12" dur="500"/>
                                        <p:tgtEl>
                                          <p:spTgt spid="80915"/>
                                        </p:tgtEl>
                                      </p:cBhvr>
                                    </p:animEffect>
                                  </p:childTnLst>
                                </p:cTn>
                              </p:par>
                            </p:childTnLst>
                          </p:cTn>
                        </p:par>
                        <p:par>
                          <p:cTn id="13" fill="hold">
                            <p:stCondLst>
                              <p:cond delay="500"/>
                            </p:stCondLst>
                            <p:childTnLst>
                              <p:par>
                                <p:cTn id="14" presetID="17" presetClass="entr" presetSubtype="8" fill="hold" grpId="0" nodeType="afterEffect">
                                  <p:stCondLst>
                                    <p:cond delay="0"/>
                                  </p:stCondLst>
                                  <p:childTnLst>
                                    <p:set>
                                      <p:cBhvr>
                                        <p:cTn id="15" dur="1" fill="hold">
                                          <p:stCondLst>
                                            <p:cond delay="0"/>
                                          </p:stCondLst>
                                        </p:cTn>
                                        <p:tgtEl>
                                          <p:spTgt spid="80912"/>
                                        </p:tgtEl>
                                        <p:attrNameLst>
                                          <p:attrName>style.visibility</p:attrName>
                                        </p:attrNameLst>
                                      </p:cBhvr>
                                      <p:to>
                                        <p:strVal val="visible"/>
                                      </p:to>
                                    </p:set>
                                    <p:anim calcmode="lin" valueType="num">
                                      <p:cBhvr>
                                        <p:cTn id="16" dur="500" fill="hold"/>
                                        <p:tgtEl>
                                          <p:spTgt spid="80912"/>
                                        </p:tgtEl>
                                        <p:attrNameLst>
                                          <p:attrName>ppt_x</p:attrName>
                                        </p:attrNameLst>
                                      </p:cBhvr>
                                      <p:tavLst>
                                        <p:tav tm="0">
                                          <p:val>
                                            <p:strVal val="#ppt_x-#ppt_w/2"/>
                                          </p:val>
                                        </p:tav>
                                        <p:tav tm="100000">
                                          <p:val>
                                            <p:strVal val="#ppt_x"/>
                                          </p:val>
                                        </p:tav>
                                      </p:tavLst>
                                    </p:anim>
                                    <p:anim calcmode="lin" valueType="num">
                                      <p:cBhvr>
                                        <p:cTn id="17" dur="500" fill="hold"/>
                                        <p:tgtEl>
                                          <p:spTgt spid="80912"/>
                                        </p:tgtEl>
                                        <p:attrNameLst>
                                          <p:attrName>ppt_y</p:attrName>
                                        </p:attrNameLst>
                                      </p:cBhvr>
                                      <p:tavLst>
                                        <p:tav tm="0">
                                          <p:val>
                                            <p:strVal val="#ppt_y"/>
                                          </p:val>
                                        </p:tav>
                                        <p:tav tm="100000">
                                          <p:val>
                                            <p:strVal val="#ppt_y"/>
                                          </p:val>
                                        </p:tav>
                                      </p:tavLst>
                                    </p:anim>
                                    <p:anim calcmode="lin" valueType="num">
                                      <p:cBhvr>
                                        <p:cTn id="18" dur="500" fill="hold"/>
                                        <p:tgtEl>
                                          <p:spTgt spid="80912"/>
                                        </p:tgtEl>
                                        <p:attrNameLst>
                                          <p:attrName>ppt_w</p:attrName>
                                        </p:attrNameLst>
                                      </p:cBhvr>
                                      <p:tavLst>
                                        <p:tav tm="0">
                                          <p:val>
                                            <p:fltVal val="0"/>
                                          </p:val>
                                        </p:tav>
                                        <p:tav tm="100000">
                                          <p:val>
                                            <p:strVal val="#ppt_w"/>
                                          </p:val>
                                        </p:tav>
                                      </p:tavLst>
                                    </p:anim>
                                    <p:anim calcmode="lin" valueType="num">
                                      <p:cBhvr>
                                        <p:cTn id="19" dur="500" fill="hold"/>
                                        <p:tgtEl>
                                          <p:spTgt spid="809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 fill="hold" grpId="0" nodeType="afterEffect">
                                  <p:stCondLst>
                                    <p:cond delay="0"/>
                                  </p:stCondLst>
                                  <p:childTnLst>
                                    <p:set>
                                      <p:cBhvr>
                                        <p:cTn id="22" dur="1" fill="hold">
                                          <p:stCondLst>
                                            <p:cond delay="0"/>
                                          </p:stCondLst>
                                        </p:cTn>
                                        <p:tgtEl>
                                          <p:spTgt spid="80929"/>
                                        </p:tgtEl>
                                        <p:attrNameLst>
                                          <p:attrName>style.visibility</p:attrName>
                                        </p:attrNameLst>
                                      </p:cBhvr>
                                      <p:to>
                                        <p:strVal val="visible"/>
                                      </p:to>
                                    </p:set>
                                    <p:anim calcmode="lin" valueType="num">
                                      <p:cBhvr>
                                        <p:cTn id="23" dur="500" fill="hold"/>
                                        <p:tgtEl>
                                          <p:spTgt spid="80929"/>
                                        </p:tgtEl>
                                        <p:attrNameLst>
                                          <p:attrName>ppt_x</p:attrName>
                                        </p:attrNameLst>
                                      </p:cBhvr>
                                      <p:tavLst>
                                        <p:tav tm="0">
                                          <p:val>
                                            <p:strVal val="#ppt_x"/>
                                          </p:val>
                                        </p:tav>
                                        <p:tav tm="100000">
                                          <p:val>
                                            <p:strVal val="#ppt_x"/>
                                          </p:val>
                                        </p:tav>
                                      </p:tavLst>
                                    </p:anim>
                                    <p:anim calcmode="lin" valueType="num">
                                      <p:cBhvr>
                                        <p:cTn id="24" dur="500" fill="hold"/>
                                        <p:tgtEl>
                                          <p:spTgt spid="80929"/>
                                        </p:tgtEl>
                                        <p:attrNameLst>
                                          <p:attrName>ppt_y</p:attrName>
                                        </p:attrNameLst>
                                      </p:cBhvr>
                                      <p:tavLst>
                                        <p:tav tm="0">
                                          <p:val>
                                            <p:strVal val="#ppt_y-#ppt_h/2"/>
                                          </p:val>
                                        </p:tav>
                                        <p:tav tm="100000">
                                          <p:val>
                                            <p:strVal val="#ppt_y"/>
                                          </p:val>
                                        </p:tav>
                                      </p:tavLst>
                                    </p:anim>
                                    <p:anim calcmode="lin" valueType="num">
                                      <p:cBhvr>
                                        <p:cTn id="25" dur="500" fill="hold"/>
                                        <p:tgtEl>
                                          <p:spTgt spid="80929"/>
                                        </p:tgtEl>
                                        <p:attrNameLst>
                                          <p:attrName>ppt_w</p:attrName>
                                        </p:attrNameLst>
                                      </p:cBhvr>
                                      <p:tavLst>
                                        <p:tav tm="0">
                                          <p:val>
                                            <p:strVal val="#ppt_w"/>
                                          </p:val>
                                        </p:tav>
                                        <p:tav tm="100000">
                                          <p:val>
                                            <p:strVal val="#ppt_w"/>
                                          </p:val>
                                        </p:tav>
                                      </p:tavLst>
                                    </p:anim>
                                    <p:anim calcmode="lin" valueType="num">
                                      <p:cBhvr>
                                        <p:cTn id="26" dur="500" fill="hold"/>
                                        <p:tgtEl>
                                          <p:spTgt spid="80929"/>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272" fill="hold" grpId="0" nodeType="afterEffect">
                                  <p:stCondLst>
                                    <p:cond delay="0"/>
                                  </p:stCondLst>
                                  <p:childTnLst>
                                    <p:set>
                                      <p:cBhvr>
                                        <p:cTn id="29" dur="1" fill="hold">
                                          <p:stCondLst>
                                            <p:cond delay="0"/>
                                          </p:stCondLst>
                                        </p:cTn>
                                        <p:tgtEl>
                                          <p:spTgt spid="80921"/>
                                        </p:tgtEl>
                                        <p:attrNameLst>
                                          <p:attrName>style.visibility</p:attrName>
                                        </p:attrNameLst>
                                      </p:cBhvr>
                                      <p:to>
                                        <p:strVal val="visible"/>
                                      </p:to>
                                    </p:set>
                                    <p:anim calcmode="lin" valueType="num">
                                      <p:cBhvr>
                                        <p:cTn id="30" dur="500" fill="hold"/>
                                        <p:tgtEl>
                                          <p:spTgt spid="80921"/>
                                        </p:tgtEl>
                                        <p:attrNameLst>
                                          <p:attrName>ppt_w</p:attrName>
                                        </p:attrNameLst>
                                      </p:cBhvr>
                                      <p:tavLst>
                                        <p:tav tm="0">
                                          <p:val>
                                            <p:strVal val="2/3*#ppt_w"/>
                                          </p:val>
                                        </p:tav>
                                        <p:tav tm="100000">
                                          <p:val>
                                            <p:strVal val="#ppt_w"/>
                                          </p:val>
                                        </p:tav>
                                      </p:tavLst>
                                    </p:anim>
                                    <p:anim calcmode="lin" valueType="num">
                                      <p:cBhvr>
                                        <p:cTn id="31" dur="500" fill="hold"/>
                                        <p:tgtEl>
                                          <p:spTgt spid="80921"/>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0908"/>
                                        </p:tgtEl>
                                        <p:attrNameLst>
                                          <p:attrName>style.visibility</p:attrName>
                                        </p:attrNameLst>
                                      </p:cBhvr>
                                      <p:to>
                                        <p:strVal val="visible"/>
                                      </p:to>
                                    </p:set>
                                    <p:animEffect transition="in" filter="slide(fromBottom)">
                                      <p:cBhvr>
                                        <p:cTn id="36" dur="500"/>
                                        <p:tgtEl>
                                          <p:spTgt spid="8090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0899"/>
                                        </p:tgtEl>
                                        <p:attrNameLst>
                                          <p:attrName>style.visibility</p:attrName>
                                        </p:attrNameLst>
                                      </p:cBhvr>
                                      <p:to>
                                        <p:strVal val="visible"/>
                                      </p:to>
                                    </p:set>
                                    <p:animEffect transition="in" filter="slide(fromBottom)">
                                      <p:cBhvr>
                                        <p:cTn id="41" dur="500"/>
                                        <p:tgtEl>
                                          <p:spTgt spid="80899"/>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80909"/>
                                        </p:tgtEl>
                                        <p:attrNameLst>
                                          <p:attrName>style.visibility</p:attrName>
                                        </p:attrNameLst>
                                      </p:cBhvr>
                                      <p:to>
                                        <p:strVal val="visible"/>
                                      </p:to>
                                    </p:set>
                                    <p:animEffect transition="in" filter="slide(fromBottom)">
                                      <p:cBhvr>
                                        <p:cTn id="45" dur="500"/>
                                        <p:tgtEl>
                                          <p:spTgt spid="80909"/>
                                        </p:tgtEl>
                                      </p:cBhvr>
                                    </p:animEffect>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80930"/>
                                        </p:tgtEl>
                                        <p:attrNameLst>
                                          <p:attrName>style.visibility</p:attrName>
                                        </p:attrNameLst>
                                      </p:cBhvr>
                                      <p:to>
                                        <p:strVal val="visible"/>
                                      </p:to>
                                    </p:set>
                                    <p:anim calcmode="lin" valueType="num">
                                      <p:cBhvr>
                                        <p:cTn id="49" dur="500" fill="hold"/>
                                        <p:tgtEl>
                                          <p:spTgt spid="80930"/>
                                        </p:tgtEl>
                                        <p:attrNameLst>
                                          <p:attrName>ppt_x</p:attrName>
                                        </p:attrNameLst>
                                      </p:cBhvr>
                                      <p:tavLst>
                                        <p:tav tm="0">
                                          <p:val>
                                            <p:strVal val="#ppt_x+#ppt_w/2"/>
                                          </p:val>
                                        </p:tav>
                                        <p:tav tm="100000">
                                          <p:val>
                                            <p:strVal val="#ppt_x"/>
                                          </p:val>
                                        </p:tav>
                                      </p:tavLst>
                                    </p:anim>
                                    <p:anim calcmode="lin" valueType="num">
                                      <p:cBhvr>
                                        <p:cTn id="50" dur="500" fill="hold"/>
                                        <p:tgtEl>
                                          <p:spTgt spid="80930"/>
                                        </p:tgtEl>
                                        <p:attrNameLst>
                                          <p:attrName>ppt_y</p:attrName>
                                        </p:attrNameLst>
                                      </p:cBhvr>
                                      <p:tavLst>
                                        <p:tav tm="0">
                                          <p:val>
                                            <p:strVal val="#ppt_y"/>
                                          </p:val>
                                        </p:tav>
                                        <p:tav tm="100000">
                                          <p:val>
                                            <p:strVal val="#ppt_y"/>
                                          </p:val>
                                        </p:tav>
                                      </p:tavLst>
                                    </p:anim>
                                    <p:anim calcmode="lin" valueType="num">
                                      <p:cBhvr>
                                        <p:cTn id="51" dur="500" fill="hold"/>
                                        <p:tgtEl>
                                          <p:spTgt spid="80930"/>
                                        </p:tgtEl>
                                        <p:attrNameLst>
                                          <p:attrName>ppt_w</p:attrName>
                                        </p:attrNameLst>
                                      </p:cBhvr>
                                      <p:tavLst>
                                        <p:tav tm="0">
                                          <p:val>
                                            <p:fltVal val="0"/>
                                          </p:val>
                                        </p:tav>
                                        <p:tav tm="100000">
                                          <p:val>
                                            <p:strVal val="#ppt_w"/>
                                          </p:val>
                                        </p:tav>
                                      </p:tavLst>
                                    </p:anim>
                                    <p:anim calcmode="lin" valueType="num">
                                      <p:cBhvr>
                                        <p:cTn id="52" dur="500" fill="hold"/>
                                        <p:tgtEl>
                                          <p:spTgt spid="80930"/>
                                        </p:tgtEl>
                                        <p:attrNameLst>
                                          <p:attrName>ppt_h</p:attrName>
                                        </p:attrNameLst>
                                      </p:cBhvr>
                                      <p:tavLst>
                                        <p:tav tm="0">
                                          <p:val>
                                            <p:strVal val="#ppt_h"/>
                                          </p:val>
                                        </p:tav>
                                        <p:tav tm="100000">
                                          <p:val>
                                            <p:strVal val="#ppt_h"/>
                                          </p:val>
                                        </p:tav>
                                      </p:tavLst>
                                    </p:anim>
                                  </p:childTnLst>
                                </p:cTn>
                              </p:par>
                              <p:par>
                                <p:cTn id="53" presetID="17" presetClass="entr" presetSubtype="2" fill="hold" grpId="0" nodeType="withEffect">
                                  <p:stCondLst>
                                    <p:cond delay="0"/>
                                  </p:stCondLst>
                                  <p:childTnLst>
                                    <p:set>
                                      <p:cBhvr>
                                        <p:cTn id="54" dur="1" fill="hold">
                                          <p:stCondLst>
                                            <p:cond delay="0"/>
                                          </p:stCondLst>
                                        </p:cTn>
                                        <p:tgtEl>
                                          <p:spTgt spid="80931"/>
                                        </p:tgtEl>
                                        <p:attrNameLst>
                                          <p:attrName>style.visibility</p:attrName>
                                        </p:attrNameLst>
                                      </p:cBhvr>
                                      <p:to>
                                        <p:strVal val="visible"/>
                                      </p:to>
                                    </p:set>
                                    <p:anim calcmode="lin" valueType="num">
                                      <p:cBhvr>
                                        <p:cTn id="55" dur="500" fill="hold"/>
                                        <p:tgtEl>
                                          <p:spTgt spid="80931"/>
                                        </p:tgtEl>
                                        <p:attrNameLst>
                                          <p:attrName>ppt_x</p:attrName>
                                        </p:attrNameLst>
                                      </p:cBhvr>
                                      <p:tavLst>
                                        <p:tav tm="0">
                                          <p:val>
                                            <p:strVal val="#ppt_x+#ppt_w/2"/>
                                          </p:val>
                                        </p:tav>
                                        <p:tav tm="100000">
                                          <p:val>
                                            <p:strVal val="#ppt_x"/>
                                          </p:val>
                                        </p:tav>
                                      </p:tavLst>
                                    </p:anim>
                                    <p:anim calcmode="lin" valueType="num">
                                      <p:cBhvr>
                                        <p:cTn id="56" dur="500" fill="hold"/>
                                        <p:tgtEl>
                                          <p:spTgt spid="80931"/>
                                        </p:tgtEl>
                                        <p:attrNameLst>
                                          <p:attrName>ppt_y</p:attrName>
                                        </p:attrNameLst>
                                      </p:cBhvr>
                                      <p:tavLst>
                                        <p:tav tm="0">
                                          <p:val>
                                            <p:strVal val="#ppt_y"/>
                                          </p:val>
                                        </p:tav>
                                        <p:tav tm="100000">
                                          <p:val>
                                            <p:strVal val="#ppt_y"/>
                                          </p:val>
                                        </p:tav>
                                      </p:tavLst>
                                    </p:anim>
                                    <p:anim calcmode="lin" valueType="num">
                                      <p:cBhvr>
                                        <p:cTn id="57" dur="500" fill="hold"/>
                                        <p:tgtEl>
                                          <p:spTgt spid="80931"/>
                                        </p:tgtEl>
                                        <p:attrNameLst>
                                          <p:attrName>ppt_w</p:attrName>
                                        </p:attrNameLst>
                                      </p:cBhvr>
                                      <p:tavLst>
                                        <p:tav tm="0">
                                          <p:val>
                                            <p:fltVal val="0"/>
                                          </p:val>
                                        </p:tav>
                                        <p:tav tm="100000">
                                          <p:val>
                                            <p:strVal val="#ppt_w"/>
                                          </p:val>
                                        </p:tav>
                                      </p:tavLst>
                                    </p:anim>
                                    <p:anim calcmode="lin" valueType="num">
                                      <p:cBhvr>
                                        <p:cTn id="58" dur="500" fill="hold"/>
                                        <p:tgtEl>
                                          <p:spTgt spid="80931"/>
                                        </p:tgtEl>
                                        <p:attrNameLst>
                                          <p:attrName>ppt_h</p:attrName>
                                        </p:attrNameLst>
                                      </p:cBhvr>
                                      <p:tavLst>
                                        <p:tav tm="0">
                                          <p:val>
                                            <p:strVal val="#ppt_h"/>
                                          </p:val>
                                        </p:tav>
                                        <p:tav tm="100000">
                                          <p:val>
                                            <p:strVal val="#ppt_h"/>
                                          </p:val>
                                        </p:tav>
                                      </p:tavLst>
                                    </p:anim>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par>
                          <p:cTn id="63" fill="hold">
                            <p:stCondLst>
                              <p:cond delay="2000"/>
                            </p:stCondLst>
                            <p:childTnLst>
                              <p:par>
                                <p:cTn id="64" presetID="17" presetClass="entr" presetSubtype="8" fill="hold" grpId="0" nodeType="afterEffect">
                                  <p:stCondLst>
                                    <p:cond delay="0"/>
                                  </p:stCondLst>
                                  <p:childTnLst>
                                    <p:set>
                                      <p:cBhvr>
                                        <p:cTn id="65" dur="1" fill="hold">
                                          <p:stCondLst>
                                            <p:cond delay="0"/>
                                          </p:stCondLst>
                                        </p:cTn>
                                        <p:tgtEl>
                                          <p:spTgt spid="80913"/>
                                        </p:tgtEl>
                                        <p:attrNameLst>
                                          <p:attrName>style.visibility</p:attrName>
                                        </p:attrNameLst>
                                      </p:cBhvr>
                                      <p:to>
                                        <p:strVal val="visible"/>
                                      </p:to>
                                    </p:set>
                                    <p:anim calcmode="lin" valueType="num">
                                      <p:cBhvr>
                                        <p:cTn id="66" dur="500" fill="hold"/>
                                        <p:tgtEl>
                                          <p:spTgt spid="80913"/>
                                        </p:tgtEl>
                                        <p:attrNameLst>
                                          <p:attrName>ppt_x</p:attrName>
                                        </p:attrNameLst>
                                      </p:cBhvr>
                                      <p:tavLst>
                                        <p:tav tm="0">
                                          <p:val>
                                            <p:strVal val="#ppt_x-#ppt_w/2"/>
                                          </p:val>
                                        </p:tav>
                                        <p:tav tm="100000">
                                          <p:val>
                                            <p:strVal val="#ppt_x"/>
                                          </p:val>
                                        </p:tav>
                                      </p:tavLst>
                                    </p:anim>
                                    <p:anim calcmode="lin" valueType="num">
                                      <p:cBhvr>
                                        <p:cTn id="67" dur="500" fill="hold"/>
                                        <p:tgtEl>
                                          <p:spTgt spid="80913"/>
                                        </p:tgtEl>
                                        <p:attrNameLst>
                                          <p:attrName>ppt_y</p:attrName>
                                        </p:attrNameLst>
                                      </p:cBhvr>
                                      <p:tavLst>
                                        <p:tav tm="0">
                                          <p:val>
                                            <p:strVal val="#ppt_y"/>
                                          </p:val>
                                        </p:tav>
                                        <p:tav tm="100000">
                                          <p:val>
                                            <p:strVal val="#ppt_y"/>
                                          </p:val>
                                        </p:tav>
                                      </p:tavLst>
                                    </p:anim>
                                    <p:anim calcmode="lin" valueType="num">
                                      <p:cBhvr>
                                        <p:cTn id="68" dur="500" fill="hold"/>
                                        <p:tgtEl>
                                          <p:spTgt spid="80913"/>
                                        </p:tgtEl>
                                        <p:attrNameLst>
                                          <p:attrName>ppt_w</p:attrName>
                                        </p:attrNameLst>
                                      </p:cBhvr>
                                      <p:tavLst>
                                        <p:tav tm="0">
                                          <p:val>
                                            <p:fltVal val="0"/>
                                          </p:val>
                                        </p:tav>
                                        <p:tav tm="100000">
                                          <p:val>
                                            <p:strVal val="#ppt_w"/>
                                          </p:val>
                                        </p:tav>
                                      </p:tavLst>
                                    </p:anim>
                                    <p:anim calcmode="lin" valueType="num">
                                      <p:cBhvr>
                                        <p:cTn id="69" dur="500" fill="hold"/>
                                        <p:tgtEl>
                                          <p:spTgt spid="80913"/>
                                        </p:tgtEl>
                                        <p:attrNameLst>
                                          <p:attrName>ppt_h</p:attrName>
                                        </p:attrNameLst>
                                      </p:cBhvr>
                                      <p:tavLst>
                                        <p:tav tm="0">
                                          <p:val>
                                            <p:strVal val="#ppt_h"/>
                                          </p:val>
                                        </p:tav>
                                        <p:tav tm="100000">
                                          <p:val>
                                            <p:strVal val="#ppt_h"/>
                                          </p:val>
                                        </p:tav>
                                      </p:tavLst>
                                    </p:anim>
                                  </p:childTnLst>
                                </p:cTn>
                              </p:par>
                            </p:childTnLst>
                          </p:cTn>
                        </p:par>
                        <p:par>
                          <p:cTn id="70" fill="hold">
                            <p:stCondLst>
                              <p:cond delay="2500"/>
                            </p:stCondLst>
                            <p:childTnLst>
                              <p:par>
                                <p:cTn id="71" presetID="17" presetClass="entr" presetSubtype="1" fill="hold" grpId="0" nodeType="afterEffect">
                                  <p:stCondLst>
                                    <p:cond delay="0"/>
                                  </p:stCondLst>
                                  <p:childTnLst>
                                    <p:set>
                                      <p:cBhvr>
                                        <p:cTn id="72" dur="1" fill="hold">
                                          <p:stCondLst>
                                            <p:cond delay="0"/>
                                          </p:stCondLst>
                                        </p:cTn>
                                        <p:tgtEl>
                                          <p:spTgt spid="80910"/>
                                        </p:tgtEl>
                                        <p:attrNameLst>
                                          <p:attrName>style.visibility</p:attrName>
                                        </p:attrNameLst>
                                      </p:cBhvr>
                                      <p:to>
                                        <p:strVal val="visible"/>
                                      </p:to>
                                    </p:set>
                                    <p:anim calcmode="lin" valueType="num">
                                      <p:cBhvr>
                                        <p:cTn id="73" dur="500" fill="hold"/>
                                        <p:tgtEl>
                                          <p:spTgt spid="80910"/>
                                        </p:tgtEl>
                                        <p:attrNameLst>
                                          <p:attrName>ppt_x</p:attrName>
                                        </p:attrNameLst>
                                      </p:cBhvr>
                                      <p:tavLst>
                                        <p:tav tm="0">
                                          <p:val>
                                            <p:strVal val="#ppt_x"/>
                                          </p:val>
                                        </p:tav>
                                        <p:tav tm="100000">
                                          <p:val>
                                            <p:strVal val="#ppt_x"/>
                                          </p:val>
                                        </p:tav>
                                      </p:tavLst>
                                    </p:anim>
                                    <p:anim calcmode="lin" valueType="num">
                                      <p:cBhvr>
                                        <p:cTn id="74" dur="500" fill="hold"/>
                                        <p:tgtEl>
                                          <p:spTgt spid="80910"/>
                                        </p:tgtEl>
                                        <p:attrNameLst>
                                          <p:attrName>ppt_y</p:attrName>
                                        </p:attrNameLst>
                                      </p:cBhvr>
                                      <p:tavLst>
                                        <p:tav tm="0">
                                          <p:val>
                                            <p:strVal val="#ppt_y-#ppt_h/2"/>
                                          </p:val>
                                        </p:tav>
                                        <p:tav tm="100000">
                                          <p:val>
                                            <p:strVal val="#ppt_y"/>
                                          </p:val>
                                        </p:tav>
                                      </p:tavLst>
                                    </p:anim>
                                    <p:anim calcmode="lin" valueType="num">
                                      <p:cBhvr>
                                        <p:cTn id="75" dur="500" fill="hold"/>
                                        <p:tgtEl>
                                          <p:spTgt spid="80910"/>
                                        </p:tgtEl>
                                        <p:attrNameLst>
                                          <p:attrName>ppt_w</p:attrName>
                                        </p:attrNameLst>
                                      </p:cBhvr>
                                      <p:tavLst>
                                        <p:tav tm="0">
                                          <p:val>
                                            <p:strVal val="#ppt_w"/>
                                          </p:val>
                                        </p:tav>
                                        <p:tav tm="100000">
                                          <p:val>
                                            <p:strVal val="#ppt_w"/>
                                          </p:val>
                                        </p:tav>
                                      </p:tavLst>
                                    </p:anim>
                                    <p:anim calcmode="lin" valueType="num">
                                      <p:cBhvr>
                                        <p:cTn id="76" dur="500" fill="hold"/>
                                        <p:tgtEl>
                                          <p:spTgt spid="80910"/>
                                        </p:tgtEl>
                                        <p:attrNameLst>
                                          <p:attrName>ppt_h</p:attrName>
                                        </p:attrNameLst>
                                      </p:cBhvr>
                                      <p:tavLst>
                                        <p:tav tm="0">
                                          <p:val>
                                            <p:fltVal val="0"/>
                                          </p:val>
                                        </p:tav>
                                        <p:tav tm="100000">
                                          <p:val>
                                            <p:strVal val="#ppt_h"/>
                                          </p:val>
                                        </p:tav>
                                      </p:tavLst>
                                    </p:anim>
                                  </p:childTnLst>
                                </p:cTn>
                              </p:par>
                            </p:childTnLst>
                          </p:cTn>
                        </p:par>
                        <p:par>
                          <p:cTn id="77" fill="hold">
                            <p:stCondLst>
                              <p:cond delay="3000"/>
                            </p:stCondLst>
                            <p:childTnLst>
                              <p:par>
                                <p:cTn id="78" presetID="23" presetClass="entr" presetSubtype="272" fill="hold" grpId="0" nodeType="afterEffect">
                                  <p:stCondLst>
                                    <p:cond delay="0"/>
                                  </p:stCondLst>
                                  <p:childTnLst>
                                    <p:set>
                                      <p:cBhvr>
                                        <p:cTn id="79" dur="1" fill="hold">
                                          <p:stCondLst>
                                            <p:cond delay="0"/>
                                          </p:stCondLst>
                                        </p:cTn>
                                        <p:tgtEl>
                                          <p:spTgt spid="80906"/>
                                        </p:tgtEl>
                                        <p:attrNameLst>
                                          <p:attrName>style.visibility</p:attrName>
                                        </p:attrNameLst>
                                      </p:cBhvr>
                                      <p:to>
                                        <p:strVal val="visible"/>
                                      </p:to>
                                    </p:set>
                                    <p:anim calcmode="lin" valueType="num">
                                      <p:cBhvr>
                                        <p:cTn id="80" dur="500" fill="hold"/>
                                        <p:tgtEl>
                                          <p:spTgt spid="80906"/>
                                        </p:tgtEl>
                                        <p:attrNameLst>
                                          <p:attrName>ppt_w</p:attrName>
                                        </p:attrNameLst>
                                      </p:cBhvr>
                                      <p:tavLst>
                                        <p:tav tm="0">
                                          <p:val>
                                            <p:strVal val="2/3*#ppt_w"/>
                                          </p:val>
                                        </p:tav>
                                        <p:tav tm="100000">
                                          <p:val>
                                            <p:strVal val="#ppt_w"/>
                                          </p:val>
                                        </p:tav>
                                      </p:tavLst>
                                    </p:anim>
                                    <p:anim calcmode="lin" valueType="num">
                                      <p:cBhvr>
                                        <p:cTn id="81" dur="500" fill="hold"/>
                                        <p:tgtEl>
                                          <p:spTgt spid="8090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6" grpId="0"/>
      <p:bldP spid="80907" grpId="0"/>
      <p:bldP spid="80908" grpId="0"/>
      <p:bldP spid="80909" grpId="0"/>
      <p:bldP spid="80910" grpId="0" animBg="1"/>
      <p:bldP spid="80912" grpId="0" animBg="1"/>
      <p:bldP spid="80913" grpId="0" animBg="1"/>
      <p:bldP spid="80915" grpId="0"/>
      <p:bldP spid="80921" grpId="0"/>
      <p:bldP spid="80929" grpId="0" animBg="1"/>
      <p:bldP spid="80930" grpId="0" animBg="1"/>
      <p:bldP spid="809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0"/>
            <a:ext cx="8229600" cy="1143000"/>
          </a:xfrm>
        </p:spPr>
        <p:txBody>
          <a:bodyPr/>
          <a:lstStyle/>
          <a:p>
            <a:r>
              <a:rPr lang="en-US" smtClean="0"/>
              <a:t>Elasticity of Supply</a:t>
            </a:r>
          </a:p>
        </p:txBody>
      </p:sp>
      <p:sp>
        <p:nvSpPr>
          <p:cNvPr id="3" name="Content Placeholder 2"/>
          <p:cNvSpPr>
            <a:spLocks noGrp="1"/>
          </p:cNvSpPr>
          <p:nvPr>
            <p:ph sz="half" idx="1"/>
          </p:nvPr>
        </p:nvSpPr>
        <p:spPr>
          <a:xfrm>
            <a:off x="0" y="1219200"/>
            <a:ext cx="4038600" cy="5059363"/>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smtClean="0"/>
              <a:t>How much does a change in price affect the amount supplied?</a:t>
            </a:r>
          </a:p>
          <a:p>
            <a:pPr marL="274320" indent="-274320" fontAlgn="auto">
              <a:spcAft>
                <a:spcPts val="0"/>
              </a:spcAft>
              <a:buClr>
                <a:schemeClr val="accent3"/>
              </a:buClr>
              <a:buFont typeface="Wingdings 2"/>
              <a:buChar char=""/>
              <a:defRPr/>
            </a:pPr>
            <a:r>
              <a:rPr lang="en-US" dirty="0" smtClean="0"/>
              <a:t>Supply Elastic: Producers offer many more goods as prices rise.  Ex: goods that require little investment/money to increase production like candy.</a:t>
            </a:r>
          </a:p>
          <a:p>
            <a:pPr marL="274320" indent="-274320" fontAlgn="auto">
              <a:spcAft>
                <a:spcPts val="0"/>
              </a:spcAft>
              <a:buClr>
                <a:schemeClr val="accent3"/>
              </a:buClr>
              <a:buFont typeface="Wingdings 2"/>
              <a:buChar char=""/>
              <a:defRPr/>
            </a:pPr>
            <a:r>
              <a:rPr lang="en-US" dirty="0" smtClean="0"/>
              <a:t>Supply Inelastic: Producers don’t change amounts offered very much as price changes.  Ex: goods that need a lot of money to increase production like oil.</a:t>
            </a:r>
          </a:p>
        </p:txBody>
      </p:sp>
      <p:sp>
        <p:nvSpPr>
          <p:cNvPr id="4" name="Content Placeholder 3"/>
          <p:cNvSpPr>
            <a:spLocks noGrp="1"/>
          </p:cNvSpPr>
          <p:nvPr>
            <p:ph sz="half" idx="2"/>
          </p:nvPr>
        </p:nvSpPr>
        <p:spPr>
          <a:xfrm>
            <a:off x="4648200" y="1920875"/>
            <a:ext cx="4038600" cy="4433888"/>
          </a:xfrm>
        </p:spPr>
        <p:txBody>
          <a:bodyPr>
            <a:normAutofit fontScale="85000" lnSpcReduction="10000"/>
          </a:bodyPr>
          <a:lstStyle/>
          <a:p>
            <a:pPr marL="274320" indent="-274320" fontAlgn="auto">
              <a:spcAft>
                <a:spcPts val="0"/>
              </a:spcAft>
              <a:buClr>
                <a:schemeClr val="accent3"/>
              </a:buClr>
              <a:buFont typeface="Wingdings 2"/>
              <a:buChar char=""/>
              <a:defRPr/>
            </a:pPr>
            <a:endParaRPr lang="en-US" dirty="0"/>
          </a:p>
        </p:txBody>
      </p:sp>
      <p:pic>
        <p:nvPicPr>
          <p:cNvPr id="39940" name="Picture 2" descr="http://www.ecoteacher.asn.au/S&amp;d2/elass.jpg"/>
          <p:cNvPicPr>
            <a:picLocks noChangeAspect="1" noChangeArrowheads="1"/>
          </p:cNvPicPr>
          <p:nvPr/>
        </p:nvPicPr>
        <p:blipFill>
          <a:blip r:embed="rId3"/>
          <a:srcRect/>
          <a:stretch>
            <a:fillRect/>
          </a:stretch>
        </p:blipFill>
        <p:spPr bwMode="auto">
          <a:xfrm>
            <a:off x="5334000" y="0"/>
            <a:ext cx="3810000" cy="3810000"/>
          </a:xfrm>
          <a:prstGeom prst="rect">
            <a:avLst/>
          </a:prstGeom>
          <a:noFill/>
          <a:ln w="9525">
            <a:noFill/>
            <a:miter lim="800000"/>
            <a:headEnd/>
            <a:tailEnd/>
          </a:ln>
        </p:spPr>
      </p:pic>
      <p:pic>
        <p:nvPicPr>
          <p:cNvPr id="39941" name="Picture 4" descr="http://www.ecoteacher.asn.au/S&amp;d2/inelass.jpg"/>
          <p:cNvPicPr>
            <a:picLocks noChangeAspect="1" noChangeArrowheads="1"/>
          </p:cNvPicPr>
          <p:nvPr/>
        </p:nvPicPr>
        <p:blipFill>
          <a:blip r:embed="rId4"/>
          <a:srcRect/>
          <a:stretch>
            <a:fillRect/>
          </a:stretch>
        </p:blipFill>
        <p:spPr bwMode="auto">
          <a:xfrm>
            <a:off x="4038600" y="3581400"/>
            <a:ext cx="32766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304800"/>
            <a:ext cx="8229600" cy="1143000"/>
          </a:xfrm>
        </p:spPr>
        <p:txBody>
          <a:bodyPr/>
          <a:lstStyle/>
          <a:p>
            <a:r>
              <a:rPr lang="en-US" smtClean="0"/>
              <a:t>Supply and Demand at Work</a:t>
            </a:r>
          </a:p>
        </p:txBody>
      </p:sp>
      <p:sp>
        <p:nvSpPr>
          <p:cNvPr id="18435" name="Rectangle 3"/>
          <p:cNvSpPr>
            <a:spLocks noGrp="1" noChangeArrowheads="1"/>
          </p:cNvSpPr>
          <p:nvPr>
            <p:ph type="body" idx="1"/>
          </p:nvPr>
        </p:nvSpPr>
        <p:spPr/>
        <p:txBody>
          <a:bodyPr/>
          <a:lstStyle/>
          <a:p>
            <a:r>
              <a:rPr lang="en-US" smtClean="0"/>
              <a:t>Markets bring buyers and sellers together.</a:t>
            </a:r>
          </a:p>
          <a:p>
            <a:r>
              <a:rPr lang="en-US" smtClean="0"/>
              <a:t>The forces of supply and demand work</a:t>
            </a:r>
            <a:r>
              <a:rPr lang="en-US" u="sng" smtClean="0"/>
              <a:t> </a:t>
            </a:r>
            <a:r>
              <a:rPr lang="en-US" smtClean="0"/>
              <a:t>together in markets to establish prices.</a:t>
            </a:r>
          </a:p>
          <a:p>
            <a:r>
              <a:rPr lang="en-US" smtClean="0"/>
              <a:t>In our economy, prices form the basis of economic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mtClean="0"/>
              <a:t>Corn Market</a:t>
            </a:r>
          </a:p>
        </p:txBody>
      </p:sp>
      <p:graphicFrame>
        <p:nvGraphicFramePr>
          <p:cNvPr id="26657" name="Group 33"/>
          <p:cNvGraphicFramePr>
            <a:graphicFrameLocks noGrp="1"/>
          </p:cNvGraphicFramePr>
          <p:nvPr>
            <p:ph idx="1"/>
          </p:nvPr>
        </p:nvGraphicFramePr>
        <p:xfrm>
          <a:off x="914400" y="1600200"/>
          <a:ext cx="7772400" cy="4465320"/>
        </p:xfrm>
        <a:graphic>
          <a:graphicData uri="http://schemas.openxmlformats.org/drawingml/2006/table">
            <a:tbl>
              <a:tblPr/>
              <a:tblGrid>
                <a:gridCol w="1798638"/>
                <a:gridCol w="3238500"/>
                <a:gridCol w="2735262"/>
              </a:tblGrid>
              <a:tr h="1295400">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Price Per Bushel (in $)</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Quantity Demanded per Week (thousands)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Quantity Supplied per Week (thousands)</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16</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0" y="457200"/>
          <a:ext cx="8839200" cy="6097588"/>
        </p:xfrm>
        <a:graphic>
          <a:graphicData uri="http://schemas.openxmlformats.org/presentationml/2006/ole">
            <mc:AlternateContent xmlns:mc="http://schemas.openxmlformats.org/markup-compatibility/2006">
              <mc:Choice xmlns:v="urn:schemas-microsoft-com:vml" Requires="v">
                <p:oleObj spid="_x0000_s1037"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8839200" cy="609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Market Equilibrium</a:t>
            </a:r>
          </a:p>
        </p:txBody>
      </p:sp>
      <p:sp>
        <p:nvSpPr>
          <p:cNvPr id="19459" name="Rectangle 3"/>
          <p:cNvSpPr>
            <a:spLocks noGrp="1" noChangeArrowheads="1"/>
          </p:cNvSpPr>
          <p:nvPr>
            <p:ph type="body" idx="1"/>
          </p:nvPr>
        </p:nvSpPr>
        <p:spPr/>
        <p:txBody>
          <a:bodyPr/>
          <a:lstStyle/>
          <a:p>
            <a:pPr marL="533400" indent="-533400"/>
            <a:r>
              <a:rPr lang="en-US" smtClean="0"/>
              <a:t>A </a:t>
            </a:r>
            <a:r>
              <a:rPr lang="en-US" b="1" smtClean="0"/>
              <a:t>surplus </a:t>
            </a:r>
            <a:r>
              <a:rPr lang="en-US" smtClean="0"/>
              <a:t>is the amount by which the quantity supplied is higher than the quantity demanded.</a:t>
            </a:r>
          </a:p>
          <a:p>
            <a:pPr marL="533400" indent="-533400">
              <a:buFont typeface="Wingdings 2" pitchFamily="18" charset="2"/>
              <a:buNone/>
            </a:pPr>
            <a:r>
              <a:rPr lang="en-US" smtClean="0"/>
              <a:t>      1. A surplus signals that the price is too high.</a:t>
            </a:r>
            <a:r>
              <a:rPr lang="en-US" u="sng" smtClean="0"/>
              <a:t> </a:t>
            </a:r>
          </a:p>
          <a:p>
            <a:pPr marL="533400" indent="-533400">
              <a:buFont typeface="Wingdings 2" pitchFamily="18" charset="2"/>
              <a:buNone/>
            </a:pPr>
            <a:r>
              <a:rPr lang="en-US" smtClean="0"/>
              <a:t>      2. At that price, consumers will not buy all of the product that suppliers are willing to supply. </a:t>
            </a:r>
          </a:p>
          <a:p>
            <a:pPr marL="533400" indent="-533400">
              <a:buFont typeface="Wingdings 2" pitchFamily="18" charset="2"/>
              <a:buNone/>
            </a:pPr>
            <a:r>
              <a:rPr lang="en-US" smtClean="0"/>
              <a:t>      3. In a competitive market, a surplus will not last. Sellers will lower their price to sell their goods.</a:t>
            </a:r>
          </a:p>
          <a:p>
            <a:pPr marL="533400" indent="-533400"/>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dow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down)">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down)">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idx="1"/>
          </p:nvPr>
        </p:nvGraphicFramePr>
        <p:xfrm>
          <a:off x="228600" y="506413"/>
          <a:ext cx="8915400" cy="6151562"/>
        </p:xfrm>
        <a:graphic>
          <a:graphicData uri="http://schemas.openxmlformats.org/presentationml/2006/ole">
            <mc:AlternateContent xmlns:mc="http://schemas.openxmlformats.org/markup-compatibility/2006">
              <mc:Choice xmlns:v="urn:schemas-microsoft-com:vml" Requires="v">
                <p:oleObj spid="_x0000_s2061" name="Chart" r:id="rId4" imgW="3686251" imgH="2543251" progId="Excel.Sheet.8">
                  <p:embed/>
                </p:oleObj>
              </mc:Choice>
              <mc:Fallback>
                <p:oleObj name="Chart" r:id="rId4" imgW="3686251" imgH="2543251" progId="Excel.Sheet.8">
                  <p:embed/>
                  <p:pic>
                    <p:nvPicPr>
                      <p:cNvPr id="0" name="Picture 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06413"/>
                        <a:ext cx="8915400" cy="61515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28675" name="Line 3"/>
          <p:cNvSpPr>
            <a:spLocks noChangeShapeType="1"/>
          </p:cNvSpPr>
          <p:nvPr/>
        </p:nvSpPr>
        <p:spPr bwMode="auto">
          <a:xfrm>
            <a:off x="1600200" y="2971800"/>
            <a:ext cx="1981200" cy="0"/>
          </a:xfrm>
          <a:prstGeom prst="line">
            <a:avLst/>
          </a:prstGeom>
          <a:noFill/>
          <a:ln w="25400">
            <a:solidFill>
              <a:srgbClr val="FF0000"/>
            </a:solidFill>
            <a:prstDash val="dash"/>
            <a:round/>
            <a:headEnd/>
            <a:tailEnd/>
          </a:ln>
        </p:spPr>
        <p:txBody>
          <a:bodyPr/>
          <a:lstStyle/>
          <a:p>
            <a:endParaRPr lang="en-US"/>
          </a:p>
        </p:txBody>
      </p:sp>
      <p:sp>
        <p:nvSpPr>
          <p:cNvPr id="28676" name="Line 4"/>
          <p:cNvSpPr>
            <a:spLocks noChangeShapeType="1"/>
          </p:cNvSpPr>
          <p:nvPr/>
        </p:nvSpPr>
        <p:spPr bwMode="auto">
          <a:xfrm>
            <a:off x="2362200" y="2971800"/>
            <a:ext cx="76200" cy="2133600"/>
          </a:xfrm>
          <a:prstGeom prst="line">
            <a:avLst/>
          </a:prstGeom>
          <a:noFill/>
          <a:ln w="25400">
            <a:solidFill>
              <a:srgbClr val="FF0000"/>
            </a:solidFill>
            <a:prstDash val="dash"/>
            <a:round/>
            <a:headEnd/>
            <a:tailEnd/>
          </a:ln>
        </p:spPr>
        <p:txBody>
          <a:bodyPr/>
          <a:lstStyle/>
          <a:p>
            <a:endParaRPr lang="en-US"/>
          </a:p>
        </p:txBody>
      </p:sp>
      <p:sp>
        <p:nvSpPr>
          <p:cNvPr id="28677" name="Line 5"/>
          <p:cNvSpPr>
            <a:spLocks noChangeShapeType="1"/>
          </p:cNvSpPr>
          <p:nvPr/>
        </p:nvSpPr>
        <p:spPr bwMode="auto">
          <a:xfrm>
            <a:off x="3581400" y="2971800"/>
            <a:ext cx="0" cy="2057400"/>
          </a:xfrm>
          <a:prstGeom prst="line">
            <a:avLst/>
          </a:prstGeom>
          <a:noFill/>
          <a:ln w="25400">
            <a:solidFill>
              <a:srgbClr val="FF0000"/>
            </a:solidFill>
            <a:prstDash val="dash"/>
            <a:round/>
            <a:headEnd/>
            <a:tailEnd/>
          </a:ln>
        </p:spPr>
        <p:txBody>
          <a:bodyPr/>
          <a:lstStyle/>
          <a:p>
            <a:endParaRPr lang="en-US"/>
          </a:p>
        </p:txBody>
      </p:sp>
      <p:sp>
        <p:nvSpPr>
          <p:cNvPr id="28678" name="AutoShape 6"/>
          <p:cNvSpPr>
            <a:spLocks noChangeArrowheads="1"/>
          </p:cNvSpPr>
          <p:nvPr/>
        </p:nvSpPr>
        <p:spPr bwMode="auto">
          <a:xfrm rot="-3226143">
            <a:off x="2590800" y="21336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28679" name="Text Box 7"/>
          <p:cNvSpPr txBox="1">
            <a:spLocks noChangeArrowheads="1"/>
          </p:cNvSpPr>
          <p:nvPr/>
        </p:nvSpPr>
        <p:spPr bwMode="auto">
          <a:xfrm>
            <a:off x="4038600" y="1371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Surplus</a:t>
            </a:r>
          </a:p>
        </p:txBody>
      </p:sp>
      <p:sp>
        <p:nvSpPr>
          <p:cNvPr id="2056" name="Text Box 8"/>
          <p:cNvSpPr txBox="1">
            <a:spLocks noChangeArrowheads="1"/>
          </p:cNvSpPr>
          <p:nvPr/>
        </p:nvSpPr>
        <p:spPr bwMode="auto">
          <a:xfrm>
            <a:off x="2209800" y="5181600"/>
            <a:ext cx="7620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additive="base">
                                        <p:cTn id="21" dur="500" fill="hold"/>
                                        <p:tgtEl>
                                          <p:spTgt spid="28679"/>
                                        </p:tgtEl>
                                        <p:attrNameLst>
                                          <p:attrName>ppt_x</p:attrName>
                                        </p:attrNameLst>
                                      </p:cBhvr>
                                      <p:tavLst>
                                        <p:tav tm="0">
                                          <p:val>
                                            <p:strVal val="#ppt_x"/>
                                          </p:val>
                                        </p:tav>
                                        <p:tav tm="100000">
                                          <p:val>
                                            <p:strVal val="#ppt_x"/>
                                          </p:val>
                                        </p:tav>
                                      </p:tavLst>
                                    </p:anim>
                                    <p:anim calcmode="lin" valueType="num">
                                      <p:cBhvr additive="base">
                                        <p:cTn id="22"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animBg="1"/>
      <p:bldP spid="28678" grpId="0" animBg="1"/>
      <p:bldP spid="286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Market Equilibrium</a:t>
            </a:r>
          </a:p>
        </p:txBody>
      </p:sp>
      <p:sp>
        <p:nvSpPr>
          <p:cNvPr id="20483" name="Rectangle 3"/>
          <p:cNvSpPr>
            <a:spLocks noGrp="1" noChangeArrowheads="1"/>
          </p:cNvSpPr>
          <p:nvPr>
            <p:ph type="body" idx="1"/>
          </p:nvPr>
        </p:nvSpPr>
        <p:spPr/>
        <p:txBody>
          <a:bodyPr/>
          <a:lstStyle/>
          <a:p>
            <a:r>
              <a:rPr lang="en-US" smtClean="0"/>
              <a:t>A </a:t>
            </a:r>
            <a:r>
              <a:rPr lang="en-US" b="1" smtClean="0"/>
              <a:t>shortage</a:t>
            </a:r>
            <a:r>
              <a:rPr lang="en-US" smtClean="0"/>
              <a:t> is the amount by which the quantity demanded is higher than the quantity supplied</a:t>
            </a:r>
          </a:p>
          <a:p>
            <a:pPr>
              <a:buFont typeface="Wingdings 2" pitchFamily="18" charset="2"/>
              <a:buNone/>
            </a:pPr>
            <a:r>
              <a:rPr lang="en-US" smtClean="0"/>
              <a:t>     1. A shortage signals that the price is too low. </a:t>
            </a:r>
          </a:p>
          <a:p>
            <a:pPr>
              <a:buFont typeface="Wingdings 2" pitchFamily="18" charset="2"/>
              <a:buNone/>
            </a:pPr>
            <a:r>
              <a:rPr lang="en-US" smtClean="0"/>
              <a:t>     2. At that price, suppliers will not supply all of the product that consumers are willing to buy. </a:t>
            </a:r>
          </a:p>
          <a:p>
            <a:pPr>
              <a:buFont typeface="Wingdings 2" pitchFamily="18" charset="2"/>
              <a:buNone/>
            </a:pPr>
            <a:r>
              <a:rPr lang="en-US" smtClean="0"/>
              <a:t>     3. In a competitive market, a shortage will not last. Sellers will raise their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down)">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down)">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228600" y="506413"/>
          <a:ext cx="8915400" cy="6151562"/>
        </p:xfrm>
        <a:graphic>
          <a:graphicData uri="http://schemas.openxmlformats.org/presentationml/2006/ole">
            <mc:AlternateContent xmlns:mc="http://schemas.openxmlformats.org/markup-compatibility/2006">
              <mc:Choice xmlns:v="urn:schemas-microsoft-com:vml" Requires="v">
                <p:oleObj spid="_x0000_s3085"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06413"/>
                        <a:ext cx="8915400" cy="615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Line 3"/>
          <p:cNvSpPr>
            <a:spLocks noChangeShapeType="1"/>
          </p:cNvSpPr>
          <p:nvPr/>
        </p:nvSpPr>
        <p:spPr bwMode="auto">
          <a:xfrm flipV="1">
            <a:off x="1600200" y="4038600"/>
            <a:ext cx="2133600" cy="0"/>
          </a:xfrm>
          <a:prstGeom prst="line">
            <a:avLst/>
          </a:prstGeom>
          <a:noFill/>
          <a:ln w="25400">
            <a:solidFill>
              <a:srgbClr val="FF0000"/>
            </a:solidFill>
            <a:prstDash val="dash"/>
            <a:round/>
            <a:headEnd/>
            <a:tailEnd/>
          </a:ln>
        </p:spPr>
        <p:txBody>
          <a:bodyPr/>
          <a:lstStyle/>
          <a:p>
            <a:endParaRPr lang="en-US"/>
          </a:p>
        </p:txBody>
      </p:sp>
      <p:sp>
        <p:nvSpPr>
          <p:cNvPr id="30724" name="Line 4"/>
          <p:cNvSpPr>
            <a:spLocks noChangeShapeType="1"/>
          </p:cNvSpPr>
          <p:nvPr/>
        </p:nvSpPr>
        <p:spPr bwMode="auto">
          <a:xfrm>
            <a:off x="2362200" y="4038600"/>
            <a:ext cx="0" cy="1066800"/>
          </a:xfrm>
          <a:prstGeom prst="line">
            <a:avLst/>
          </a:prstGeom>
          <a:noFill/>
          <a:ln w="25400">
            <a:solidFill>
              <a:srgbClr val="FF0000"/>
            </a:solidFill>
            <a:prstDash val="dash"/>
            <a:round/>
            <a:headEnd/>
            <a:tailEnd/>
          </a:ln>
        </p:spPr>
        <p:txBody>
          <a:bodyPr/>
          <a:lstStyle/>
          <a:p>
            <a:endParaRPr lang="en-US"/>
          </a:p>
        </p:txBody>
      </p:sp>
      <p:sp>
        <p:nvSpPr>
          <p:cNvPr id="30725" name="Line 5"/>
          <p:cNvSpPr>
            <a:spLocks noChangeShapeType="1"/>
          </p:cNvSpPr>
          <p:nvPr/>
        </p:nvSpPr>
        <p:spPr bwMode="auto">
          <a:xfrm>
            <a:off x="3810000" y="4114800"/>
            <a:ext cx="0" cy="914400"/>
          </a:xfrm>
          <a:prstGeom prst="line">
            <a:avLst/>
          </a:prstGeom>
          <a:noFill/>
          <a:ln w="25400">
            <a:solidFill>
              <a:srgbClr val="FF0000"/>
            </a:solidFill>
            <a:prstDash val="dash"/>
            <a:round/>
            <a:headEnd/>
            <a:tailEnd/>
          </a:ln>
        </p:spPr>
        <p:txBody>
          <a:bodyPr/>
          <a:lstStyle/>
          <a:p>
            <a:endParaRPr lang="en-US"/>
          </a:p>
        </p:txBody>
      </p:sp>
      <p:sp>
        <p:nvSpPr>
          <p:cNvPr id="30726" name="AutoShape 6"/>
          <p:cNvSpPr>
            <a:spLocks noChangeArrowheads="1"/>
          </p:cNvSpPr>
          <p:nvPr/>
        </p:nvSpPr>
        <p:spPr bwMode="auto">
          <a:xfrm rot="6558206">
            <a:off x="2209800" y="46482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30727" name="Text Box 7"/>
          <p:cNvSpPr txBox="1">
            <a:spLocks noChangeArrowheads="1"/>
          </p:cNvSpPr>
          <p:nvPr/>
        </p:nvSpPr>
        <p:spPr bwMode="auto">
          <a:xfrm>
            <a:off x="1524000" y="5638800"/>
            <a:ext cx="1447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Shortage</a:t>
            </a:r>
          </a:p>
        </p:txBody>
      </p:sp>
      <p:sp>
        <p:nvSpPr>
          <p:cNvPr id="3080" name="Text Box 8"/>
          <p:cNvSpPr txBox="1">
            <a:spLocks noChangeArrowheads="1"/>
          </p:cNvSpPr>
          <p:nvPr/>
        </p:nvSpPr>
        <p:spPr bwMode="auto">
          <a:xfrm>
            <a:off x="2133600" y="5257800"/>
            <a:ext cx="4572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strVal val="#ppt_w*0.70"/>
                                          </p:val>
                                        </p:tav>
                                        <p:tav tm="100000">
                                          <p:val>
                                            <p:strVal val="#ppt_w"/>
                                          </p:val>
                                        </p:tav>
                                      </p:tavLst>
                                    </p:anim>
                                    <p:anim calcmode="lin" valueType="num">
                                      <p:cBhvr>
                                        <p:cTn id="8" dur="1000" fill="hold"/>
                                        <p:tgtEl>
                                          <p:spTgt spid="30723"/>
                                        </p:tgtEl>
                                        <p:attrNameLst>
                                          <p:attrName>ppt_h</p:attrName>
                                        </p:attrNameLst>
                                      </p:cBhvr>
                                      <p:tavLst>
                                        <p:tav tm="0">
                                          <p:val>
                                            <p:strVal val="#ppt_h"/>
                                          </p:val>
                                        </p:tav>
                                        <p:tav tm="100000">
                                          <p:val>
                                            <p:strVal val="#ppt_h"/>
                                          </p:val>
                                        </p:tav>
                                      </p:tavLst>
                                    </p:anim>
                                    <p:animEffect transition="in" filter="fade">
                                      <p:cBhvr>
                                        <p:cTn id="9" dur="1000"/>
                                        <p:tgtEl>
                                          <p:spTgt spid="307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strVal val="#ppt_w*0.70"/>
                                          </p:val>
                                        </p:tav>
                                        <p:tav tm="100000">
                                          <p:val>
                                            <p:strVal val="#ppt_w"/>
                                          </p:val>
                                        </p:tav>
                                      </p:tavLst>
                                    </p:anim>
                                    <p:anim calcmode="lin" valueType="num">
                                      <p:cBhvr>
                                        <p:cTn id="15" dur="1000" fill="hold"/>
                                        <p:tgtEl>
                                          <p:spTgt spid="30724"/>
                                        </p:tgtEl>
                                        <p:attrNameLst>
                                          <p:attrName>ppt_h</p:attrName>
                                        </p:attrNameLst>
                                      </p:cBhvr>
                                      <p:tavLst>
                                        <p:tav tm="0">
                                          <p:val>
                                            <p:strVal val="#ppt_h"/>
                                          </p:val>
                                        </p:tav>
                                        <p:tav tm="100000">
                                          <p:val>
                                            <p:strVal val="#ppt_h"/>
                                          </p:val>
                                        </p:tav>
                                      </p:tavLst>
                                    </p:anim>
                                    <p:animEffect transition="in" filter="fade">
                                      <p:cBhvr>
                                        <p:cTn id="16" dur="1000"/>
                                        <p:tgtEl>
                                          <p:spTgt spid="307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5"/>
                                        </p:tgtEl>
                                        <p:attrNameLst>
                                          <p:attrName>style.visibility</p:attrName>
                                        </p:attrNameLst>
                                      </p:cBhvr>
                                      <p:to>
                                        <p:strVal val="visible"/>
                                      </p:to>
                                    </p:set>
                                    <p:anim calcmode="lin" valueType="num">
                                      <p:cBhvr>
                                        <p:cTn id="21" dur="1000" fill="hold"/>
                                        <p:tgtEl>
                                          <p:spTgt spid="30725"/>
                                        </p:tgtEl>
                                        <p:attrNameLst>
                                          <p:attrName>ppt_w</p:attrName>
                                        </p:attrNameLst>
                                      </p:cBhvr>
                                      <p:tavLst>
                                        <p:tav tm="0">
                                          <p:val>
                                            <p:strVal val="#ppt_w*0.70"/>
                                          </p:val>
                                        </p:tav>
                                        <p:tav tm="100000">
                                          <p:val>
                                            <p:strVal val="#ppt_w"/>
                                          </p:val>
                                        </p:tav>
                                      </p:tavLst>
                                    </p:anim>
                                    <p:anim calcmode="lin" valueType="num">
                                      <p:cBhvr>
                                        <p:cTn id="22" dur="1000" fill="hold"/>
                                        <p:tgtEl>
                                          <p:spTgt spid="30725"/>
                                        </p:tgtEl>
                                        <p:attrNameLst>
                                          <p:attrName>ppt_h</p:attrName>
                                        </p:attrNameLst>
                                      </p:cBhvr>
                                      <p:tavLst>
                                        <p:tav tm="0">
                                          <p:val>
                                            <p:strVal val="#ppt_h"/>
                                          </p:val>
                                        </p:tav>
                                        <p:tav tm="100000">
                                          <p:val>
                                            <p:strVal val="#ppt_h"/>
                                          </p:val>
                                        </p:tav>
                                      </p:tavLst>
                                    </p:anim>
                                    <p:animEffect transition="in" filter="fade">
                                      <p:cBhvr>
                                        <p:cTn id="23" dur="1000"/>
                                        <p:tgtEl>
                                          <p:spTgt spid="307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726"/>
                                        </p:tgtEl>
                                        <p:attrNameLst>
                                          <p:attrName>style.visibility</p:attrName>
                                        </p:attrNameLst>
                                      </p:cBhvr>
                                      <p:to>
                                        <p:strVal val="visible"/>
                                      </p:to>
                                    </p:set>
                                    <p:anim calcmode="lin" valueType="num">
                                      <p:cBhvr additive="base">
                                        <p:cTn id="28" dur="500" fill="hold"/>
                                        <p:tgtEl>
                                          <p:spTgt spid="30726"/>
                                        </p:tgtEl>
                                        <p:attrNameLst>
                                          <p:attrName>ppt_x</p:attrName>
                                        </p:attrNameLst>
                                      </p:cBhvr>
                                      <p:tavLst>
                                        <p:tav tm="0">
                                          <p:val>
                                            <p:strVal val="#ppt_x"/>
                                          </p:val>
                                        </p:tav>
                                        <p:tav tm="100000">
                                          <p:val>
                                            <p:strVal val="#ppt_x"/>
                                          </p:val>
                                        </p:tav>
                                      </p:tavLst>
                                    </p:anim>
                                    <p:anim calcmode="lin" valueType="num">
                                      <p:cBhvr additive="base">
                                        <p:cTn id="29" dur="500" fill="hold"/>
                                        <p:tgtEl>
                                          <p:spTgt spid="307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0727"/>
                                        </p:tgtEl>
                                        <p:attrNameLst>
                                          <p:attrName>style.visibility</p:attrName>
                                        </p:attrNameLst>
                                      </p:cBhvr>
                                      <p:to>
                                        <p:strVal val="visible"/>
                                      </p:to>
                                    </p:set>
                                    <p:anim calcmode="lin" valueType="num">
                                      <p:cBhvr additive="base">
                                        <p:cTn id="32" dur="500" fill="hold"/>
                                        <p:tgtEl>
                                          <p:spTgt spid="30727"/>
                                        </p:tgtEl>
                                        <p:attrNameLst>
                                          <p:attrName>ppt_x</p:attrName>
                                        </p:attrNameLst>
                                      </p:cBhvr>
                                      <p:tavLst>
                                        <p:tav tm="0">
                                          <p:val>
                                            <p:strVal val="#ppt_x"/>
                                          </p:val>
                                        </p:tav>
                                        <p:tav tm="100000">
                                          <p:val>
                                            <p:strVal val="#ppt_x"/>
                                          </p:val>
                                        </p:tav>
                                      </p:tavLst>
                                    </p:anim>
                                    <p:anim calcmode="lin" valueType="num">
                                      <p:cBhvr additive="base">
                                        <p:cTn id="33"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P spid="30726" grpId="0" animBg="1"/>
      <p:bldP spid="307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304800"/>
            <a:ext cx="8229600" cy="1143000"/>
          </a:xfrm>
        </p:spPr>
        <p:txBody>
          <a:bodyPr/>
          <a:lstStyle/>
          <a:p>
            <a:r>
              <a:rPr lang="en-US" smtClean="0"/>
              <a:t>Market Equilibrium</a:t>
            </a:r>
          </a:p>
        </p:txBody>
      </p:sp>
      <p:sp>
        <p:nvSpPr>
          <p:cNvPr id="21507" name="Rectangle 3"/>
          <p:cNvSpPr>
            <a:spLocks noGrp="1" noChangeArrowheads="1"/>
          </p:cNvSpPr>
          <p:nvPr>
            <p:ph type="body" idx="1"/>
          </p:nvPr>
        </p:nvSpPr>
        <p:spPr>
          <a:xfrm>
            <a:off x="457200" y="1600200"/>
            <a:ext cx="8305800" cy="4876800"/>
          </a:xfrm>
        </p:spPr>
        <p:txBody>
          <a:bodyPr/>
          <a:lstStyle/>
          <a:p>
            <a:pPr marL="533400" indent="-533400">
              <a:lnSpc>
                <a:spcPct val="90000"/>
              </a:lnSpc>
            </a:pPr>
            <a:r>
              <a:rPr lang="en-US" sz="2400" smtClean="0"/>
              <a:t>When operating without restriction, our market economy eliminates shortages and surpluses. </a:t>
            </a:r>
          </a:p>
          <a:p>
            <a:pPr marL="533400" indent="-533400">
              <a:lnSpc>
                <a:spcPct val="90000"/>
              </a:lnSpc>
              <a:buFont typeface="Wingdings 2" pitchFamily="18" charset="2"/>
              <a:buNone/>
            </a:pPr>
            <a:r>
              <a:rPr lang="en-US" sz="2400" smtClean="0"/>
              <a:t>       1. Over time, a surplus forces the price down and a shortage forces the price up until supply and demand are balanced. </a:t>
            </a:r>
          </a:p>
          <a:p>
            <a:pPr marL="533400" indent="-533400">
              <a:lnSpc>
                <a:spcPct val="90000"/>
              </a:lnSpc>
              <a:buFont typeface="Wingdings 2" pitchFamily="18" charset="2"/>
              <a:buNone/>
            </a:pPr>
            <a:r>
              <a:rPr lang="en-US" sz="2400" smtClean="0"/>
              <a:t>       2.The point where they achieve balance is the </a:t>
            </a:r>
            <a:r>
              <a:rPr lang="en-US" sz="2400" b="1" smtClean="0"/>
              <a:t>equilibrium price</a:t>
            </a:r>
            <a:r>
              <a:rPr lang="en-US" sz="2400" smtClean="0"/>
              <a:t>. At this price, neither a surplus nor a shortage exists.</a:t>
            </a:r>
          </a:p>
          <a:p>
            <a:pPr marL="533400" indent="-533400">
              <a:lnSpc>
                <a:spcPct val="90000"/>
              </a:lnSpc>
            </a:pPr>
            <a:r>
              <a:rPr lang="en-US" sz="2400" smtClean="0"/>
              <a:t>Once the market price reaches equilibrium, it tends to stay there until either supply or demand changes. </a:t>
            </a:r>
          </a:p>
          <a:p>
            <a:pPr marL="533400" indent="-533400">
              <a:lnSpc>
                <a:spcPct val="90000"/>
              </a:lnSpc>
              <a:buFont typeface="Wingdings 2" pitchFamily="18" charset="2"/>
              <a:buNone/>
            </a:pPr>
            <a:r>
              <a:rPr lang="en-US" sz="2400" smtClean="0"/>
              <a:t>       1. When that happens, a temporary surplus or shortage occurs until the price adjusts to reach a new equilibrium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down)">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down)">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down)">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down)">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r>
              <a:rPr lang="en-US" smtClean="0"/>
              <a:t>Demand</a:t>
            </a:r>
          </a:p>
        </p:txBody>
      </p:sp>
      <p:sp>
        <p:nvSpPr>
          <p:cNvPr id="3" name="Content Placeholder 2"/>
          <p:cNvSpPr>
            <a:spLocks noGrp="1"/>
          </p:cNvSpPr>
          <p:nvPr>
            <p:ph sz="half" idx="1"/>
          </p:nvPr>
        </p:nvSpPr>
        <p:spPr>
          <a:xfrm>
            <a:off x="0" y="1219200"/>
            <a:ext cx="4038600" cy="54102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Market: An arrangement through which potential buyers and sellers come together to exchange goods and services. Supply and demand together make a market</a:t>
            </a:r>
          </a:p>
          <a:p>
            <a:pPr marL="274320" indent="-274320" fontAlgn="auto">
              <a:spcAft>
                <a:spcPts val="0"/>
              </a:spcAft>
              <a:buClr>
                <a:schemeClr val="accent3"/>
              </a:buClr>
              <a:buFont typeface="Wingdings 2"/>
              <a:buChar char=""/>
              <a:defRPr/>
            </a:pPr>
            <a:r>
              <a:rPr lang="en-US" b="1" dirty="0" smtClean="0"/>
              <a:t>Demand</a:t>
            </a:r>
            <a:r>
              <a:rPr lang="en-US" dirty="0" smtClean="0"/>
              <a:t> - The desire, willingness, and ability on the part of people to buy certain quantities of a product at different price levels.  </a:t>
            </a:r>
          </a:p>
          <a:p>
            <a:pPr marL="274320" indent="-274320" fontAlgn="auto">
              <a:spcAft>
                <a:spcPts val="0"/>
              </a:spcAft>
              <a:buClr>
                <a:schemeClr val="accent3"/>
              </a:buClr>
              <a:buFont typeface="Wingdings 2"/>
              <a:buChar char=""/>
              <a:defRPr/>
            </a:pPr>
            <a:r>
              <a:rPr lang="en-US" u="sng" dirty="0" smtClean="0"/>
              <a:t>Individual demand</a:t>
            </a:r>
            <a:r>
              <a:rPr lang="en-US" dirty="0" smtClean="0"/>
              <a:t> is how many goods a single person is willing to buy at any price.  </a:t>
            </a:r>
          </a:p>
          <a:p>
            <a:pPr marL="274320" indent="-274320" fontAlgn="auto">
              <a:spcAft>
                <a:spcPts val="0"/>
              </a:spcAft>
              <a:buClr>
                <a:schemeClr val="accent3"/>
              </a:buClr>
              <a:buFont typeface="Wingdings 2"/>
              <a:buChar char=""/>
              <a:defRPr/>
            </a:pPr>
            <a:r>
              <a:rPr lang="en-US" u="sng" dirty="0" smtClean="0"/>
              <a:t>Market demand</a:t>
            </a:r>
            <a:r>
              <a:rPr lang="en-US" dirty="0" smtClean="0"/>
              <a:t> is how many goods all people are willing to buy.</a:t>
            </a:r>
          </a:p>
          <a:p>
            <a:pPr marL="274320" indent="-274320" fontAlgn="auto">
              <a:spcAft>
                <a:spcPts val="0"/>
              </a:spcAft>
              <a:buClr>
                <a:schemeClr val="accent3"/>
              </a:buClr>
              <a:buFont typeface="Wingdings 2"/>
              <a:buChar char=""/>
              <a:defRPr/>
            </a:pPr>
            <a:endParaRPr lang="en-US" dirty="0"/>
          </a:p>
        </p:txBody>
      </p:sp>
      <p:sp>
        <p:nvSpPr>
          <p:cNvPr id="4" name="Content Placeholder 3"/>
          <p:cNvSpPr>
            <a:spLocks noGrp="1"/>
          </p:cNvSpPr>
          <p:nvPr>
            <p:ph sz="half" idx="2"/>
          </p:nvPr>
        </p:nvSpPr>
        <p:spPr>
          <a:xfrm>
            <a:off x="4648200" y="1920875"/>
            <a:ext cx="4038600" cy="4433888"/>
          </a:xfrm>
        </p:spPr>
        <p:txBody>
          <a:bodyPr>
            <a:normAutofit fontScale="85000" lnSpcReduction="20000"/>
          </a:bodyPr>
          <a:lstStyle/>
          <a:p>
            <a:pPr marL="274320" indent="-274320" fontAlgn="auto">
              <a:spcAft>
                <a:spcPts val="0"/>
              </a:spcAft>
              <a:buClr>
                <a:schemeClr val="accent3"/>
              </a:buClr>
              <a:buFont typeface="Wingdings 2"/>
              <a:buChar char=""/>
              <a:defRPr/>
            </a:pPr>
            <a:endParaRPr lang="en-US"/>
          </a:p>
        </p:txBody>
      </p:sp>
      <p:pic>
        <p:nvPicPr>
          <p:cNvPr id="17412" name="Picture 2" descr="http://blog.nielsen.com/nielsenwire/wp-content/uploads/2009/02/consumer-goods.jpg"/>
          <p:cNvPicPr>
            <a:picLocks noChangeAspect="1" noChangeArrowheads="1"/>
          </p:cNvPicPr>
          <p:nvPr/>
        </p:nvPicPr>
        <p:blipFill>
          <a:blip r:embed="rId3"/>
          <a:srcRect/>
          <a:stretch>
            <a:fillRect/>
          </a:stretch>
        </p:blipFill>
        <p:spPr bwMode="auto">
          <a:xfrm>
            <a:off x="3962400" y="1295400"/>
            <a:ext cx="49657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idx="1"/>
          </p:nvPr>
        </p:nvGraphicFramePr>
        <p:xfrm>
          <a:off x="0" y="381000"/>
          <a:ext cx="8991600" cy="6202363"/>
        </p:xfrm>
        <a:graphic>
          <a:graphicData uri="http://schemas.openxmlformats.org/presentationml/2006/ole">
            <mc:AlternateContent xmlns:mc="http://schemas.openxmlformats.org/markup-compatibility/2006">
              <mc:Choice xmlns:v="urn:schemas-microsoft-com:vml" Requires="v">
                <p:oleObj spid="_x0000_s4109"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8991600" cy="620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Line 3"/>
          <p:cNvSpPr>
            <a:spLocks noChangeShapeType="1"/>
          </p:cNvSpPr>
          <p:nvPr/>
        </p:nvSpPr>
        <p:spPr bwMode="auto">
          <a:xfrm flipV="1">
            <a:off x="1295400" y="3429000"/>
            <a:ext cx="1524000" cy="0"/>
          </a:xfrm>
          <a:prstGeom prst="line">
            <a:avLst/>
          </a:prstGeom>
          <a:noFill/>
          <a:ln w="25400">
            <a:solidFill>
              <a:srgbClr val="FF0000"/>
            </a:solidFill>
            <a:prstDash val="dash"/>
            <a:round/>
            <a:headEnd/>
            <a:tailEnd/>
          </a:ln>
        </p:spPr>
        <p:txBody>
          <a:bodyPr/>
          <a:lstStyle/>
          <a:p>
            <a:endParaRPr lang="en-US"/>
          </a:p>
        </p:txBody>
      </p:sp>
      <p:sp>
        <p:nvSpPr>
          <p:cNvPr id="4100" name="Line 4"/>
          <p:cNvSpPr>
            <a:spLocks noChangeShapeType="1"/>
          </p:cNvSpPr>
          <p:nvPr/>
        </p:nvSpPr>
        <p:spPr bwMode="auto">
          <a:xfrm>
            <a:off x="2743200" y="3429000"/>
            <a:ext cx="0" cy="1600200"/>
          </a:xfrm>
          <a:prstGeom prst="line">
            <a:avLst/>
          </a:prstGeom>
          <a:noFill/>
          <a:ln w="25400">
            <a:solidFill>
              <a:srgbClr val="FF0000"/>
            </a:solidFill>
            <a:prstDash val="dash"/>
            <a:round/>
            <a:headEnd/>
            <a:tailEnd/>
          </a:ln>
        </p:spPr>
        <p:txBody>
          <a:bodyPr/>
          <a:lstStyle/>
          <a:p>
            <a:endParaRPr lang="en-US"/>
          </a:p>
        </p:txBody>
      </p:sp>
      <p:sp>
        <p:nvSpPr>
          <p:cNvPr id="4101" name="Text Box 5"/>
          <p:cNvSpPr txBox="1">
            <a:spLocks noChangeArrowheads="1"/>
          </p:cNvSpPr>
          <p:nvPr/>
        </p:nvSpPr>
        <p:spPr bwMode="auto">
          <a:xfrm>
            <a:off x="2590800" y="5181600"/>
            <a:ext cx="609600" cy="457200"/>
          </a:xfrm>
          <a:prstGeom prst="rect">
            <a:avLst/>
          </a:prstGeom>
          <a:noFill/>
          <a:ln w="9525">
            <a:noFill/>
            <a:miter lim="800000"/>
            <a:headEnd/>
            <a:tailEnd/>
          </a:ln>
        </p:spPr>
        <p:txBody>
          <a:bodyPr>
            <a:spAutoFit/>
          </a:bodyPr>
          <a:lstStyle/>
          <a:p>
            <a:pPr>
              <a:spcBef>
                <a:spcPct val="50000"/>
              </a:spcBef>
            </a:pPr>
            <a:r>
              <a:rPr lang="en-US" sz="2400">
                <a:latin typeface="Constantia" pitchFamily="18" charset="0"/>
              </a:rPr>
              <a:t>7</a:t>
            </a:r>
          </a:p>
        </p:txBody>
      </p:sp>
      <p:sp>
        <p:nvSpPr>
          <p:cNvPr id="4102" name="AutoShape 6"/>
          <p:cNvSpPr>
            <a:spLocks noChangeArrowheads="1"/>
          </p:cNvSpPr>
          <p:nvPr/>
        </p:nvSpPr>
        <p:spPr bwMode="auto">
          <a:xfrm rot="-4903565">
            <a:off x="2133600" y="2286000"/>
            <a:ext cx="1447800" cy="381000"/>
          </a:xfrm>
          <a:prstGeom prst="leftArrow">
            <a:avLst>
              <a:gd name="adj1" fmla="val 50000"/>
              <a:gd name="adj2" fmla="val 9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4103" name="Text Box 7"/>
          <p:cNvSpPr txBox="1">
            <a:spLocks noChangeArrowheads="1"/>
          </p:cNvSpPr>
          <p:nvPr/>
        </p:nvSpPr>
        <p:spPr bwMode="auto">
          <a:xfrm>
            <a:off x="2743200" y="1143000"/>
            <a:ext cx="2819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onstantia" pitchFamily="18" charset="0"/>
              </a:rPr>
              <a:t>Market Equilibrium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152400"/>
            <a:ext cx="8229600" cy="1143000"/>
          </a:xfrm>
        </p:spPr>
        <p:txBody>
          <a:bodyPr/>
          <a:lstStyle/>
          <a:p>
            <a:r>
              <a:rPr lang="en-US" smtClean="0"/>
              <a:t>Price Controls</a:t>
            </a:r>
          </a:p>
        </p:txBody>
      </p:sp>
      <p:sp>
        <p:nvSpPr>
          <p:cNvPr id="3" name="Content Placeholder 2"/>
          <p:cNvSpPr>
            <a:spLocks noGrp="1"/>
          </p:cNvSpPr>
          <p:nvPr>
            <p:ph sz="half" idx="1"/>
          </p:nvPr>
        </p:nvSpPr>
        <p:spPr>
          <a:xfrm>
            <a:off x="0" y="1295400"/>
            <a:ext cx="4038600" cy="5257800"/>
          </a:xfrm>
        </p:spPr>
        <p:txBody>
          <a:bodyPr/>
          <a:lstStyle/>
          <a:p>
            <a:r>
              <a:rPr lang="en-US" smtClean="0"/>
              <a:t>The government sometimes regulates prices if they think the market will result in unfair prices.</a:t>
            </a:r>
          </a:p>
          <a:p>
            <a:pPr>
              <a:buFont typeface="Wingdings 2" pitchFamily="18" charset="2"/>
              <a:buNone/>
            </a:pPr>
            <a:r>
              <a:rPr lang="en-US" b="1" smtClean="0"/>
              <a:t>   - </a:t>
            </a:r>
            <a:r>
              <a:rPr lang="en-US" smtClean="0"/>
              <a:t>Price Ceiling: maximum price that can be charged  Ex: rent</a:t>
            </a:r>
          </a:p>
          <a:p>
            <a:pPr>
              <a:buFont typeface="Wingdings 2" pitchFamily="18" charset="2"/>
              <a:buNone/>
            </a:pPr>
            <a:r>
              <a:rPr lang="en-US" smtClean="0"/>
              <a:t>   - Price Floor: Minimum price than can be paid   Ex: minimum wage</a:t>
            </a:r>
          </a:p>
          <a:p>
            <a:pPr>
              <a:buFont typeface="Wingdings 2" pitchFamily="18" charset="2"/>
              <a:buNone/>
            </a:pPr>
            <a:endParaRPr lang="en-US" smtClean="0"/>
          </a:p>
        </p:txBody>
      </p:sp>
      <p:sp>
        <p:nvSpPr>
          <p:cNvPr id="54275" name="Content Placeholder 3"/>
          <p:cNvSpPr>
            <a:spLocks noGrp="1"/>
          </p:cNvSpPr>
          <p:nvPr>
            <p:ph sz="half" idx="2"/>
          </p:nvPr>
        </p:nvSpPr>
        <p:spPr>
          <a:xfrm>
            <a:off x="4648200" y="1920875"/>
            <a:ext cx="4038600" cy="4433888"/>
          </a:xfrm>
        </p:spPr>
        <p:txBody>
          <a:bodyPr/>
          <a:lstStyle/>
          <a:p>
            <a:endParaRPr lang="en-US" smtClean="0"/>
          </a:p>
        </p:txBody>
      </p:sp>
      <p:pic>
        <p:nvPicPr>
          <p:cNvPr id="54276" name="Picture 2" descr="http://mste.illinois.edu/courses/ci330ms/youtsey/minimum%20wage.gif"/>
          <p:cNvPicPr>
            <a:picLocks noChangeAspect="1" noChangeArrowheads="1"/>
          </p:cNvPicPr>
          <p:nvPr/>
        </p:nvPicPr>
        <p:blipFill>
          <a:blip r:embed="rId3"/>
          <a:srcRect/>
          <a:stretch>
            <a:fillRect/>
          </a:stretch>
        </p:blipFill>
        <p:spPr bwMode="auto">
          <a:xfrm>
            <a:off x="3886200" y="2133600"/>
            <a:ext cx="5105400" cy="3652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143000"/>
          </a:xfrm>
        </p:spPr>
        <p:txBody>
          <a:bodyPr/>
          <a:lstStyle/>
          <a:p>
            <a:r>
              <a:rPr lang="en-US" smtClean="0"/>
              <a:t>Prices as Signals</a:t>
            </a:r>
          </a:p>
        </p:txBody>
      </p:sp>
      <p:sp>
        <p:nvSpPr>
          <p:cNvPr id="3" name="Content Placeholder 2"/>
          <p:cNvSpPr>
            <a:spLocks noGrp="1"/>
          </p:cNvSpPr>
          <p:nvPr>
            <p:ph idx="1"/>
          </p:nvPr>
        </p:nvSpPr>
        <p:spPr>
          <a:xfrm>
            <a:off x="457200" y="1143000"/>
            <a:ext cx="8229600" cy="5562600"/>
          </a:xfrm>
        </p:spPr>
        <p:txBody>
          <a:bodyPr>
            <a:normAutofit lnSpcReduction="10000"/>
          </a:bodyPr>
          <a:lstStyle/>
          <a:p>
            <a:pPr marL="533400" indent="-533400" fontAlgn="auto">
              <a:spcAft>
                <a:spcPts val="0"/>
              </a:spcAft>
              <a:buClr>
                <a:schemeClr val="accent3"/>
              </a:buClr>
              <a:buFont typeface="Wingdings 2"/>
              <a:buChar char=""/>
              <a:defRPr/>
            </a:pPr>
            <a:r>
              <a:rPr lang="en-US" sz="2400" dirty="0" smtClean="0"/>
              <a:t>Prices are signals that help businesses and consumers make decisions. </a:t>
            </a:r>
          </a:p>
          <a:p>
            <a:pPr marL="533400" indent="-533400" fontAlgn="auto">
              <a:spcAft>
                <a:spcPts val="0"/>
              </a:spcAft>
              <a:buClr>
                <a:schemeClr val="accent3"/>
              </a:buClr>
              <a:buFont typeface="Wingdings 2"/>
              <a:buNone/>
              <a:defRPr/>
            </a:pPr>
            <a:r>
              <a:rPr lang="en-US" sz="2400" dirty="0" smtClean="0"/>
              <a:t>       </a:t>
            </a:r>
            <a:r>
              <a:rPr lang="en-US" sz="2200" dirty="0" smtClean="0"/>
              <a:t>1. WHAT </a:t>
            </a:r>
            <a:r>
              <a:rPr lang="en-US" sz="2200" dirty="0" smtClean="0">
                <a:sym typeface="Wingdings" pitchFamily="2" charset="2"/>
              </a:rPr>
              <a:t></a:t>
            </a:r>
            <a:r>
              <a:rPr lang="en-US" sz="2200" dirty="0" smtClean="0"/>
              <a:t> Producers focus on goods and services that consumers are willing to buy at prices that yield a profit. </a:t>
            </a:r>
          </a:p>
          <a:p>
            <a:pPr marL="533400" indent="-533400" fontAlgn="auto">
              <a:spcAft>
                <a:spcPts val="0"/>
              </a:spcAft>
              <a:buClr>
                <a:schemeClr val="accent3"/>
              </a:buClr>
              <a:buFont typeface="Wingdings 2"/>
              <a:buNone/>
              <a:defRPr/>
            </a:pPr>
            <a:r>
              <a:rPr lang="en-US" sz="2200" dirty="0" smtClean="0"/>
              <a:t>       2. HOW </a:t>
            </a:r>
            <a:r>
              <a:rPr lang="en-US" sz="2200" dirty="0" smtClean="0">
                <a:sym typeface="Wingdings" pitchFamily="2" charset="2"/>
              </a:rPr>
              <a:t></a:t>
            </a:r>
            <a:r>
              <a:rPr lang="en-US" sz="2200" dirty="0" smtClean="0"/>
              <a:t>  To stay in business, a supplier must find a way to provide a good or service at a price consumers will pay.</a:t>
            </a:r>
          </a:p>
          <a:p>
            <a:pPr marL="533400" indent="-533400" fontAlgn="auto">
              <a:spcAft>
                <a:spcPts val="0"/>
              </a:spcAft>
              <a:buClr>
                <a:schemeClr val="accent3"/>
              </a:buClr>
              <a:buFont typeface="Wingdings 2"/>
              <a:buNone/>
              <a:defRPr/>
            </a:pPr>
            <a:r>
              <a:rPr lang="en-US" sz="2200" dirty="0" smtClean="0"/>
              <a:t>       3. FOR WHOM </a:t>
            </a:r>
            <a:r>
              <a:rPr lang="en-US" sz="2200" dirty="0" smtClean="0">
                <a:sym typeface="Wingdings" pitchFamily="2" charset="2"/>
              </a:rPr>
              <a:t></a:t>
            </a:r>
            <a:r>
              <a:rPr lang="en-US" sz="2200" dirty="0" smtClean="0"/>
              <a:t> Some businesses aim their products at a small # of consumers that will pay high prices, others at a large # of consumers that will pay a low price.</a:t>
            </a:r>
          </a:p>
          <a:p>
            <a:pPr marL="533400" indent="-533400" fontAlgn="auto">
              <a:spcAft>
                <a:spcPts val="0"/>
              </a:spcAft>
              <a:buClr>
                <a:schemeClr val="accent3"/>
              </a:buClr>
              <a:buFont typeface="Wingdings 2"/>
              <a:buChar char=""/>
              <a:defRPr/>
            </a:pPr>
            <a:r>
              <a:rPr lang="en-US" dirty="0" smtClean="0"/>
              <a:t>Characteristics of Price system</a:t>
            </a:r>
          </a:p>
          <a:p>
            <a:pPr marL="533400" indent="-533400" fontAlgn="auto">
              <a:spcAft>
                <a:spcPts val="0"/>
              </a:spcAft>
              <a:buClr>
                <a:schemeClr val="accent3"/>
              </a:buClr>
              <a:buFont typeface="Wingdings 2"/>
              <a:buNone/>
              <a:defRPr/>
            </a:pPr>
            <a:r>
              <a:rPr lang="en-US" dirty="0" smtClean="0"/>
              <a:t>       1. Prices are a compromise </a:t>
            </a:r>
          </a:p>
          <a:p>
            <a:pPr marL="533400" indent="-533400" fontAlgn="auto">
              <a:spcAft>
                <a:spcPts val="0"/>
              </a:spcAft>
              <a:buClr>
                <a:schemeClr val="accent3"/>
              </a:buClr>
              <a:buFont typeface="Wingdings 2"/>
              <a:buNone/>
              <a:defRPr/>
            </a:pPr>
            <a:r>
              <a:rPr lang="en-US" dirty="0" smtClean="0"/>
              <a:t>       2. Prices are flexible. </a:t>
            </a:r>
          </a:p>
          <a:p>
            <a:pPr marL="533400" indent="-533400" fontAlgn="auto">
              <a:spcAft>
                <a:spcPts val="0"/>
              </a:spcAft>
              <a:buClr>
                <a:schemeClr val="accent3"/>
              </a:buClr>
              <a:buFont typeface="Wingdings 2"/>
              <a:buNone/>
              <a:defRPr/>
            </a:pPr>
            <a:r>
              <a:rPr lang="en-US" dirty="0" smtClean="0"/>
              <a:t>       3. The price system provides for freedom of choice. </a:t>
            </a:r>
          </a:p>
          <a:p>
            <a:pPr marL="533400" indent="-533400" fontAlgn="auto">
              <a:spcAft>
                <a:spcPts val="0"/>
              </a:spcAft>
              <a:buClr>
                <a:schemeClr val="accent3"/>
              </a:buClr>
              <a:buFont typeface="Wingdings 2"/>
              <a:buNone/>
              <a:defRPr/>
            </a:pPr>
            <a:r>
              <a:rPr lang="en-US" dirty="0" smtClean="0"/>
              <a:t>       4. Prices are familiar. </a:t>
            </a:r>
          </a:p>
          <a:p>
            <a:pPr marL="533400" indent="-533400" fontAlgn="auto">
              <a:spcAft>
                <a:spcPts val="0"/>
              </a:spcAft>
              <a:buClr>
                <a:schemeClr val="accent3"/>
              </a:buClr>
              <a:buFont typeface="Wingdings 2"/>
              <a:buNone/>
              <a:defRPr/>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295400" y="304800"/>
            <a:ext cx="7313613" cy="1143000"/>
          </a:xfrm>
        </p:spPr>
        <p:txBody>
          <a:bodyPr/>
          <a:lstStyle/>
          <a:p>
            <a:r>
              <a:rPr lang="en-US" smtClean="0"/>
              <a:t>Demand Schedule</a:t>
            </a:r>
          </a:p>
        </p:txBody>
      </p:sp>
      <p:sp>
        <p:nvSpPr>
          <p:cNvPr id="9219" name="Rectangle 3"/>
          <p:cNvSpPr>
            <a:spLocks noGrp="1" noChangeArrowheads="1"/>
          </p:cNvSpPr>
          <p:nvPr>
            <p:ph type="body" sz="half" idx="1"/>
          </p:nvPr>
        </p:nvSpPr>
        <p:spPr>
          <a:xfrm>
            <a:off x="1370013" y="1827213"/>
            <a:ext cx="3584575" cy="4114800"/>
          </a:xfrm>
        </p:spPr>
        <p:txBody>
          <a:bodyPr/>
          <a:lstStyle/>
          <a:p>
            <a:r>
              <a:rPr lang="en-US" sz="2500" smtClean="0"/>
              <a:t>A </a:t>
            </a:r>
            <a:r>
              <a:rPr lang="en-US" sz="2500" b="1" smtClean="0"/>
              <a:t>demand schedule</a:t>
            </a:r>
            <a:r>
              <a:rPr lang="en-US" sz="2500" smtClean="0"/>
              <a:t> is a table that lists the various quantities of a product or service that someone is willing to buy over a range of possible prices.</a:t>
            </a:r>
          </a:p>
          <a:p>
            <a:pPr lvl="1">
              <a:buFont typeface="Wingdings" pitchFamily="2" charset="2"/>
              <a:buNone/>
            </a:pPr>
            <a:endParaRPr lang="en-US" sz="2100" smtClean="0"/>
          </a:p>
        </p:txBody>
      </p:sp>
      <p:graphicFrame>
        <p:nvGraphicFramePr>
          <p:cNvPr id="9245" name="Group 29"/>
          <p:cNvGraphicFramePr>
            <a:graphicFrameLocks noGrp="1"/>
          </p:cNvGraphicFramePr>
          <p:nvPr>
            <p:ph sz="half" idx="2"/>
          </p:nvPr>
        </p:nvGraphicFramePr>
        <p:xfrm>
          <a:off x="5105400" y="1600200"/>
          <a:ext cx="3584575" cy="4224340"/>
        </p:xfrm>
        <a:graphic>
          <a:graphicData uri="http://schemas.openxmlformats.org/drawingml/2006/table">
            <a:tbl>
              <a:tblPr/>
              <a:tblGrid>
                <a:gridCol w="1308100"/>
                <a:gridCol w="2276475"/>
              </a:tblGrid>
              <a:tr h="839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Price per Frosty</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Quantity Demanded per day</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4</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1.50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8</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13</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.50</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19</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Verdana" pitchFamily="34" charset="0"/>
                          <a:cs typeface="Arial" charset="0"/>
                        </a:rPr>
                        <a:t>25</a:t>
                      </a:r>
                      <a:endParaRPr kumimoji="0" lang="en-US" sz="15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8" name="Text Box 27"/>
          <p:cNvSpPr txBox="1">
            <a:spLocks noChangeArrowheads="1"/>
          </p:cNvSpPr>
          <p:nvPr/>
        </p:nvSpPr>
        <p:spPr bwMode="auto">
          <a:xfrm>
            <a:off x="5867400" y="5942013"/>
            <a:ext cx="2438400" cy="641350"/>
          </a:xfrm>
          <a:prstGeom prst="rect">
            <a:avLst/>
          </a:prstGeom>
          <a:noFill/>
          <a:ln w="9525">
            <a:noFill/>
            <a:miter lim="800000"/>
            <a:headEnd/>
            <a:tailEnd/>
          </a:ln>
        </p:spPr>
        <p:txBody>
          <a:bodyPr>
            <a:spAutoFit/>
          </a:bodyPr>
          <a:lstStyle/>
          <a:p>
            <a:pPr>
              <a:spcBef>
                <a:spcPct val="50000"/>
              </a:spcBef>
            </a:pPr>
            <a:r>
              <a:rPr lang="en-US"/>
              <a:t>Demand Schedule for Wendy’s Frosties</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Demand Graph</a:t>
            </a:r>
          </a:p>
        </p:txBody>
      </p:sp>
      <p:sp>
        <p:nvSpPr>
          <p:cNvPr id="8195" name="Rectangle 3"/>
          <p:cNvSpPr>
            <a:spLocks noGrp="1" noChangeArrowheads="1"/>
          </p:cNvSpPr>
          <p:nvPr>
            <p:ph type="body" idx="1"/>
          </p:nvPr>
        </p:nvSpPr>
        <p:spPr/>
        <p:txBody>
          <a:bodyPr>
            <a:normAutofit/>
          </a:bodyPr>
          <a:lstStyle/>
          <a:p>
            <a:pPr marL="274320" indent="-274320" fontAlgn="auto">
              <a:lnSpc>
                <a:spcPct val="90000"/>
              </a:lnSpc>
              <a:spcAft>
                <a:spcPts val="0"/>
              </a:spcAft>
              <a:buClr>
                <a:schemeClr val="accent3"/>
              </a:buClr>
              <a:buFont typeface="Wingdings 2"/>
              <a:buChar char=""/>
              <a:defRPr/>
            </a:pPr>
            <a:r>
              <a:rPr lang="en-US" dirty="0" smtClean="0"/>
              <a:t>A </a:t>
            </a:r>
            <a:r>
              <a:rPr lang="en-US" dirty="0"/>
              <a:t>demand schedule can be shown as points on a </a:t>
            </a:r>
            <a:r>
              <a:rPr lang="en-US" dirty="0" smtClean="0"/>
              <a:t>graph.</a:t>
            </a:r>
          </a:p>
          <a:p>
            <a:pPr marL="514350" indent="-514350" fontAlgn="auto">
              <a:lnSpc>
                <a:spcPct val="90000"/>
              </a:lnSpc>
              <a:spcAft>
                <a:spcPts val="0"/>
              </a:spcAft>
              <a:buClr>
                <a:schemeClr val="accent3"/>
              </a:buClr>
              <a:buFont typeface="Wingdings 2"/>
              <a:buAutoNum type="arabicPeriod"/>
              <a:defRPr/>
            </a:pPr>
            <a:r>
              <a:rPr lang="en-US" dirty="0" smtClean="0"/>
              <a:t>The </a:t>
            </a:r>
            <a:r>
              <a:rPr lang="en-US" dirty="0"/>
              <a:t>graph lists prices on the vertical axis and quantities on the horizontal axis. </a:t>
            </a:r>
            <a:endParaRPr lang="en-US" dirty="0" smtClean="0"/>
          </a:p>
          <a:p>
            <a:pPr marL="514350" indent="-514350" fontAlgn="auto">
              <a:lnSpc>
                <a:spcPct val="90000"/>
              </a:lnSpc>
              <a:spcAft>
                <a:spcPts val="0"/>
              </a:spcAft>
              <a:buClr>
                <a:schemeClr val="accent3"/>
              </a:buClr>
              <a:buFont typeface="Wingdings 2"/>
              <a:buAutoNum type="arabicPeriod"/>
              <a:defRPr/>
            </a:pPr>
            <a:r>
              <a:rPr lang="en-US" dirty="0" smtClean="0"/>
              <a:t>Each </a:t>
            </a:r>
            <a:r>
              <a:rPr lang="en-US" dirty="0"/>
              <a:t>point on the graph shows how many units of the product or service an individual will buy at a particular price. </a:t>
            </a:r>
            <a:endParaRPr lang="en-US" dirty="0" smtClean="0"/>
          </a:p>
          <a:p>
            <a:pPr marL="514350" indent="-514350" fontAlgn="auto">
              <a:lnSpc>
                <a:spcPct val="90000"/>
              </a:lnSpc>
              <a:spcAft>
                <a:spcPts val="0"/>
              </a:spcAft>
              <a:buClr>
                <a:schemeClr val="accent3"/>
              </a:buClr>
              <a:buFont typeface="Wingdings 2"/>
              <a:buAutoNum type="arabicPeriod"/>
              <a:defRPr/>
            </a:pPr>
            <a:r>
              <a:rPr lang="en-US" dirty="0" smtClean="0"/>
              <a:t>The </a:t>
            </a:r>
            <a:r>
              <a:rPr lang="en-US" b="1" dirty="0"/>
              <a:t>demand curve</a:t>
            </a:r>
            <a:r>
              <a:rPr lang="en-US" dirty="0"/>
              <a:t> is the line that connects these points.</a:t>
            </a:r>
          </a:p>
          <a:p>
            <a:pPr marL="274320" indent="-274320" fontAlgn="auto">
              <a:lnSpc>
                <a:spcPct val="90000"/>
              </a:lnSpc>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381000"/>
            <a:ext cx="8229600" cy="1143000"/>
          </a:xfrm>
        </p:spPr>
        <p:txBody>
          <a:bodyPr/>
          <a:lstStyle/>
          <a:p>
            <a:r>
              <a:rPr lang="en-US" smtClean="0"/>
              <a:t>The Mighty Demand Curve</a:t>
            </a:r>
          </a:p>
        </p:txBody>
      </p:sp>
      <p:graphicFrame>
        <p:nvGraphicFramePr>
          <p:cNvPr id="4" name="Chart 3"/>
          <p:cNvGraphicFramePr>
            <a:graphicFrameLocks noGrp="1"/>
          </p:cNvGraphicFramePr>
          <p:nvPr>
            <p:extLst>
              <p:ext uri="{D42A27DB-BD31-4B8C-83A1-F6EECF244321}">
                <p14:modId xmlns:p14="http://schemas.microsoft.com/office/powerpoint/2010/main" val="47286654"/>
              </p:ext>
            </p:extLst>
          </p:nvPr>
        </p:nvGraphicFramePr>
        <p:xfrm>
          <a:off x="1066800" y="1524000"/>
          <a:ext cx="6477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Text Box 5"/>
          <p:cNvSpPr txBox="1">
            <a:spLocks noChangeArrowheads="1"/>
          </p:cNvSpPr>
          <p:nvPr/>
        </p:nvSpPr>
        <p:spPr bwMode="auto">
          <a:xfrm>
            <a:off x="2133600" y="1600200"/>
            <a:ext cx="14478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35475" y="1868488"/>
            <a:ext cx="3222625" cy="3757612"/>
            <a:chOff x="2782" y="728"/>
            <a:chExt cx="2030" cy="2367"/>
          </a:xfrm>
        </p:grpSpPr>
        <p:sp>
          <p:nvSpPr>
            <p:cNvPr id="21558" name="Freeform 3"/>
            <p:cNvSpPr>
              <a:spLocks/>
            </p:cNvSpPr>
            <p:nvPr/>
          </p:nvSpPr>
          <p:spPr bwMode="auto">
            <a:xfrm>
              <a:off x="2782" y="728"/>
              <a:ext cx="2000" cy="2367"/>
            </a:xfrm>
            <a:custGeom>
              <a:avLst/>
              <a:gdLst>
                <a:gd name="T0" fmla="*/ 0 w 2000"/>
                <a:gd name="T1" fmla="*/ 0 h 2367"/>
                <a:gd name="T2" fmla="*/ 25 w 2000"/>
                <a:gd name="T3" fmla="*/ 506 h 2367"/>
                <a:gd name="T4" fmla="*/ 95 w 2000"/>
                <a:gd name="T5" fmla="*/ 981 h 2367"/>
                <a:gd name="T6" fmla="*/ 373 w 2000"/>
                <a:gd name="T7" fmla="*/ 1475 h 2367"/>
                <a:gd name="T8" fmla="*/ 936 w 2000"/>
                <a:gd name="T9" fmla="*/ 1949 h 2367"/>
                <a:gd name="T10" fmla="*/ 1601 w 2000"/>
                <a:gd name="T11" fmla="*/ 2247 h 2367"/>
                <a:gd name="T12" fmla="*/ 2000 w 2000"/>
                <a:gd name="T13" fmla="*/ 2367 h 2367"/>
                <a:gd name="T14" fmla="*/ 0 60000 65536"/>
                <a:gd name="T15" fmla="*/ 0 60000 65536"/>
                <a:gd name="T16" fmla="*/ 0 60000 65536"/>
                <a:gd name="T17" fmla="*/ 0 60000 65536"/>
                <a:gd name="T18" fmla="*/ 0 60000 65536"/>
                <a:gd name="T19" fmla="*/ 0 60000 65536"/>
                <a:gd name="T20" fmla="*/ 0 60000 65536"/>
                <a:gd name="T21" fmla="*/ 0 w 2000"/>
                <a:gd name="T22" fmla="*/ 0 h 2367"/>
                <a:gd name="T23" fmla="*/ 2000 w 2000"/>
                <a:gd name="T24" fmla="*/ 2367 h 2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2367">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mpd="sng">
              <a:solidFill>
                <a:srgbClr val="053ABF"/>
              </a:solidFill>
              <a:prstDash val="solid"/>
              <a:round/>
              <a:headEnd/>
              <a:tailEnd/>
            </a:ln>
          </p:spPr>
          <p:txBody>
            <a:bodyPr wrap="none"/>
            <a:lstStyle/>
            <a:p>
              <a:endParaRPr lang="en-US"/>
            </a:p>
          </p:txBody>
        </p:sp>
        <p:sp>
          <p:nvSpPr>
            <p:cNvPr id="21559" name="Text Box 4"/>
            <p:cNvSpPr txBox="1">
              <a:spLocks noChangeArrowheads="1"/>
            </p:cNvSpPr>
            <p:nvPr/>
          </p:nvSpPr>
          <p:spPr bwMode="auto">
            <a:xfrm>
              <a:off x="3975" y="2566"/>
              <a:ext cx="837" cy="288"/>
            </a:xfrm>
            <a:prstGeom prst="rect">
              <a:avLst/>
            </a:prstGeom>
            <a:noFill/>
            <a:ln w="9525">
              <a:noFill/>
              <a:miter lim="800000"/>
              <a:headEnd/>
              <a:tailEnd/>
            </a:ln>
          </p:spPr>
          <p:txBody>
            <a:bodyPr>
              <a:spAutoFit/>
            </a:bodyPr>
            <a:lstStyle/>
            <a:p>
              <a:pPr algn="r">
                <a:spcBef>
                  <a:spcPct val="50000"/>
                </a:spcBef>
              </a:pPr>
              <a:r>
                <a:rPr lang="en-US" sz="2400" b="1" i="1">
                  <a:solidFill>
                    <a:srgbClr val="053ABF"/>
                  </a:solidFill>
                  <a:latin typeface="Times New Roman" pitchFamily="18" charset="0"/>
                </a:rPr>
                <a:t>Demand</a:t>
              </a:r>
            </a:p>
          </p:txBody>
        </p:sp>
      </p:grpSp>
      <p:sp>
        <p:nvSpPr>
          <p:cNvPr id="28677" name="Rectangle 5"/>
          <p:cNvSpPr>
            <a:spLocks noChangeArrowheads="1"/>
          </p:cNvSpPr>
          <p:nvPr/>
        </p:nvSpPr>
        <p:spPr bwMode="auto">
          <a:xfrm>
            <a:off x="152400" y="2133600"/>
            <a:ext cx="3571875" cy="3024188"/>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1507" name="Text Box 6"/>
          <p:cNvSpPr txBox="1">
            <a:spLocks noChangeArrowheads="1"/>
          </p:cNvSpPr>
          <p:nvPr/>
        </p:nvSpPr>
        <p:spPr bwMode="auto">
          <a:xfrm>
            <a:off x="304800" y="2286000"/>
            <a:ext cx="1743075"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service price</a:t>
            </a:r>
            <a:br>
              <a:rPr lang="en-US">
                <a:latin typeface="Times New Roman" pitchFamily="18" charset="0"/>
              </a:rPr>
            </a:br>
            <a:r>
              <a:rPr lang="en-US" sz="1600" i="1">
                <a:latin typeface="Times New Roman" pitchFamily="18" charset="0"/>
              </a:rPr>
              <a:t>(monthly bill)</a:t>
            </a:r>
            <a:endParaRPr lang="en-US" sz="1600">
              <a:latin typeface="Times New Roman" pitchFamily="18" charset="0"/>
            </a:endParaRPr>
          </a:p>
        </p:txBody>
      </p:sp>
      <p:sp>
        <p:nvSpPr>
          <p:cNvPr id="21508" name="Text Box 7"/>
          <p:cNvSpPr txBox="1">
            <a:spLocks noChangeArrowheads="1"/>
          </p:cNvSpPr>
          <p:nvPr/>
        </p:nvSpPr>
        <p:spPr bwMode="auto">
          <a:xfrm>
            <a:off x="2057400" y="2286000"/>
            <a:ext cx="1371600" cy="808038"/>
          </a:xfrm>
          <a:prstGeom prst="rect">
            <a:avLst/>
          </a:prstGeom>
          <a:noFill/>
          <a:ln w="9525">
            <a:noFill/>
            <a:miter lim="800000"/>
            <a:headEnd/>
            <a:tailEnd/>
          </a:ln>
        </p:spPr>
        <p:txBody>
          <a:bodyPr>
            <a:spAutoFit/>
          </a:bodyPr>
          <a:lstStyle/>
          <a:p>
            <a:pPr algn="ctr">
              <a:lnSpc>
                <a:spcPct val="90000"/>
              </a:lnSpc>
              <a:spcBef>
                <a:spcPct val="50000"/>
              </a:spcBef>
            </a:pPr>
            <a:r>
              <a:rPr lang="en-US">
                <a:latin typeface="Times New Roman" pitchFamily="18" charset="0"/>
              </a:rPr>
              <a:t>Cell phone subscribers</a:t>
            </a:r>
            <a:br>
              <a:rPr lang="en-US">
                <a:latin typeface="Times New Roman" pitchFamily="18" charset="0"/>
              </a:rPr>
            </a:br>
            <a:r>
              <a:rPr lang="en-US" sz="1600" i="1">
                <a:latin typeface="Times New Roman" pitchFamily="18" charset="0"/>
              </a:rPr>
              <a:t>(millions)</a:t>
            </a:r>
          </a:p>
        </p:txBody>
      </p:sp>
      <p:sp>
        <p:nvSpPr>
          <p:cNvPr id="21509" name="Line 8"/>
          <p:cNvSpPr>
            <a:spLocks noChangeShapeType="1"/>
          </p:cNvSpPr>
          <p:nvPr/>
        </p:nvSpPr>
        <p:spPr bwMode="auto">
          <a:xfrm flipH="1">
            <a:off x="257175" y="3113088"/>
            <a:ext cx="3267075" cy="0"/>
          </a:xfrm>
          <a:prstGeom prst="line">
            <a:avLst/>
          </a:prstGeom>
          <a:noFill/>
          <a:ln w="19050">
            <a:solidFill>
              <a:schemeClr val="bg2"/>
            </a:solidFill>
            <a:round/>
            <a:headEnd/>
            <a:tailEnd/>
          </a:ln>
        </p:spPr>
        <p:txBody>
          <a:bodyPr wrap="none" anchor="ctr"/>
          <a:lstStyle/>
          <a:p>
            <a:endParaRPr lang="en-US"/>
          </a:p>
        </p:txBody>
      </p:sp>
      <p:sp>
        <p:nvSpPr>
          <p:cNvPr id="28681" name="Text Box 9"/>
          <p:cNvSpPr txBox="1">
            <a:spLocks noChangeArrowheads="1"/>
          </p:cNvSpPr>
          <p:nvPr/>
        </p:nvSpPr>
        <p:spPr bwMode="auto">
          <a:xfrm>
            <a:off x="608013" y="31384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$ 124		  3.5 </a:t>
            </a:r>
          </a:p>
        </p:txBody>
      </p:sp>
      <p:sp>
        <p:nvSpPr>
          <p:cNvPr id="28682" name="Text Box 10"/>
          <p:cNvSpPr txBox="1">
            <a:spLocks noChangeArrowheads="1"/>
          </p:cNvSpPr>
          <p:nvPr/>
        </p:nvSpPr>
        <p:spPr bwMode="auto">
          <a:xfrm>
            <a:off x="619125" y="34718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92		  7.6</a:t>
            </a:r>
          </a:p>
        </p:txBody>
      </p:sp>
      <p:sp>
        <p:nvSpPr>
          <p:cNvPr id="28683" name="Text Box 11"/>
          <p:cNvSpPr txBox="1">
            <a:spLocks noChangeArrowheads="1"/>
          </p:cNvSpPr>
          <p:nvPr/>
        </p:nvSpPr>
        <p:spPr bwMode="auto">
          <a:xfrm>
            <a:off x="608013" y="380523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73	          	16.0 </a:t>
            </a:r>
          </a:p>
        </p:txBody>
      </p:sp>
      <p:sp>
        <p:nvSpPr>
          <p:cNvPr id="28684" name="Text Box 12"/>
          <p:cNvSpPr txBox="1">
            <a:spLocks noChangeArrowheads="1"/>
          </p:cNvSpPr>
          <p:nvPr/>
        </p:nvSpPr>
        <p:spPr bwMode="auto">
          <a:xfrm>
            <a:off x="619125" y="413861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58	          	33.7 </a:t>
            </a:r>
          </a:p>
        </p:txBody>
      </p:sp>
      <p:sp>
        <p:nvSpPr>
          <p:cNvPr id="21514" name="Rectangle 13"/>
          <p:cNvSpPr>
            <a:spLocks noChangeArrowheads="1"/>
          </p:cNvSpPr>
          <p:nvPr/>
        </p:nvSpPr>
        <p:spPr bwMode="auto">
          <a:xfrm>
            <a:off x="838200" y="609600"/>
            <a:ext cx="7543800" cy="77152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600">
                <a:latin typeface="Constantia" pitchFamily="18" charset="0"/>
              </a:rPr>
              <a:t>Market Demand Schedule and Curve</a:t>
            </a:r>
          </a:p>
        </p:txBody>
      </p:sp>
      <p:sp>
        <p:nvSpPr>
          <p:cNvPr id="28686" name="Text Box 14"/>
          <p:cNvSpPr txBox="1">
            <a:spLocks noChangeArrowheads="1"/>
          </p:cNvSpPr>
          <p:nvPr/>
        </p:nvSpPr>
        <p:spPr bwMode="auto">
          <a:xfrm>
            <a:off x="619125" y="4471988"/>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46	          	55.3 </a:t>
            </a:r>
          </a:p>
        </p:txBody>
      </p:sp>
      <p:sp>
        <p:nvSpPr>
          <p:cNvPr id="28687" name="Text Box 15"/>
          <p:cNvSpPr txBox="1">
            <a:spLocks noChangeArrowheads="1"/>
          </p:cNvSpPr>
          <p:nvPr/>
        </p:nvSpPr>
        <p:spPr bwMode="auto">
          <a:xfrm>
            <a:off x="619125" y="4805363"/>
            <a:ext cx="26670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   41	          	69.2 </a:t>
            </a:r>
          </a:p>
        </p:txBody>
      </p:sp>
      <p:sp>
        <p:nvSpPr>
          <p:cNvPr id="21517" name="Text Box 16"/>
          <p:cNvSpPr txBox="1">
            <a:spLocks noChangeArrowheads="1"/>
          </p:cNvSpPr>
          <p:nvPr/>
        </p:nvSpPr>
        <p:spPr bwMode="auto">
          <a:xfrm>
            <a:off x="3543300" y="197008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21518" name="Text Box 17"/>
          <p:cNvSpPr txBox="1">
            <a:spLocks noChangeArrowheads="1"/>
          </p:cNvSpPr>
          <p:nvPr/>
        </p:nvSpPr>
        <p:spPr bwMode="auto">
          <a:xfrm>
            <a:off x="3543300" y="285432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21519" name="Text Box 18"/>
          <p:cNvSpPr txBox="1">
            <a:spLocks noChangeArrowheads="1"/>
          </p:cNvSpPr>
          <p:nvPr/>
        </p:nvSpPr>
        <p:spPr bwMode="auto">
          <a:xfrm>
            <a:off x="3543300" y="373856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21520" name="Text Box 19"/>
          <p:cNvSpPr txBox="1">
            <a:spLocks noChangeArrowheads="1"/>
          </p:cNvSpPr>
          <p:nvPr/>
        </p:nvSpPr>
        <p:spPr bwMode="auto">
          <a:xfrm>
            <a:off x="3543300" y="550862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21521" name="Text Box 20"/>
          <p:cNvSpPr txBox="1">
            <a:spLocks noChangeArrowheads="1"/>
          </p:cNvSpPr>
          <p:nvPr/>
        </p:nvSpPr>
        <p:spPr bwMode="auto">
          <a:xfrm>
            <a:off x="4054475" y="6081713"/>
            <a:ext cx="4286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21522" name="Text Box 21"/>
          <p:cNvSpPr txBox="1">
            <a:spLocks noChangeArrowheads="1"/>
          </p:cNvSpPr>
          <p:nvPr/>
        </p:nvSpPr>
        <p:spPr bwMode="auto">
          <a:xfrm>
            <a:off x="4959350"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21523" name="Text Box 22"/>
          <p:cNvSpPr txBox="1">
            <a:spLocks noChangeArrowheads="1"/>
          </p:cNvSpPr>
          <p:nvPr/>
        </p:nvSpPr>
        <p:spPr bwMode="auto">
          <a:xfrm>
            <a:off x="5438775" y="6081713"/>
            <a:ext cx="533400"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21524" name="Text Box 23"/>
          <p:cNvSpPr txBox="1">
            <a:spLocks noChangeArrowheads="1"/>
          </p:cNvSpPr>
          <p:nvPr/>
        </p:nvSpPr>
        <p:spPr bwMode="auto">
          <a:xfrm>
            <a:off x="5921375"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21525" name="Text Box 24"/>
          <p:cNvSpPr txBox="1">
            <a:spLocks noChangeArrowheads="1"/>
          </p:cNvSpPr>
          <p:nvPr/>
        </p:nvSpPr>
        <p:spPr bwMode="auto">
          <a:xfrm>
            <a:off x="6446838" y="6081713"/>
            <a:ext cx="430212"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28697" name="Oval 25"/>
          <p:cNvSpPr>
            <a:spLocks noChangeArrowheads="1"/>
          </p:cNvSpPr>
          <p:nvPr/>
        </p:nvSpPr>
        <p:spPr bwMode="auto">
          <a:xfrm>
            <a:off x="4368800" y="1843088"/>
            <a:ext cx="119063"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698" name="Oval 26"/>
          <p:cNvSpPr>
            <a:spLocks noChangeArrowheads="1"/>
          </p:cNvSpPr>
          <p:nvPr/>
        </p:nvSpPr>
        <p:spPr bwMode="auto">
          <a:xfrm>
            <a:off x="4538663" y="3360738"/>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699" name="Oval 27"/>
          <p:cNvSpPr>
            <a:spLocks noChangeArrowheads="1"/>
          </p:cNvSpPr>
          <p:nvPr/>
        </p:nvSpPr>
        <p:spPr bwMode="auto">
          <a:xfrm>
            <a:off x="4978400" y="4165600"/>
            <a:ext cx="119063" cy="119063"/>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700" name="Oval 28"/>
          <p:cNvSpPr>
            <a:spLocks noChangeArrowheads="1"/>
          </p:cNvSpPr>
          <p:nvPr/>
        </p:nvSpPr>
        <p:spPr bwMode="auto">
          <a:xfrm>
            <a:off x="5845175" y="4881563"/>
            <a:ext cx="119063"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1530" name="Text Box 29"/>
          <p:cNvSpPr txBox="1">
            <a:spLocks noChangeArrowheads="1"/>
          </p:cNvSpPr>
          <p:nvPr/>
        </p:nvSpPr>
        <p:spPr bwMode="auto">
          <a:xfrm>
            <a:off x="3048000" y="1524000"/>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21531" name="Text Box 30"/>
          <p:cNvSpPr txBox="1">
            <a:spLocks noChangeArrowheads="1"/>
          </p:cNvSpPr>
          <p:nvPr/>
        </p:nvSpPr>
        <p:spPr bwMode="auto">
          <a:xfrm>
            <a:off x="7924800" y="6156325"/>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21532" name="Line 31"/>
          <p:cNvSpPr>
            <a:spLocks noChangeShapeType="1"/>
          </p:cNvSpPr>
          <p:nvPr/>
        </p:nvSpPr>
        <p:spPr bwMode="auto">
          <a:xfrm>
            <a:off x="4267200" y="1855788"/>
            <a:ext cx="0" cy="3962400"/>
          </a:xfrm>
          <a:prstGeom prst="line">
            <a:avLst/>
          </a:prstGeom>
          <a:noFill/>
          <a:ln w="28575">
            <a:solidFill>
              <a:schemeClr val="tx1"/>
            </a:solidFill>
            <a:round/>
            <a:headEnd/>
            <a:tailEnd/>
          </a:ln>
        </p:spPr>
        <p:txBody>
          <a:bodyPr wrap="none" anchor="ctr"/>
          <a:lstStyle/>
          <a:p>
            <a:endParaRPr lang="en-US"/>
          </a:p>
        </p:txBody>
      </p:sp>
      <p:sp>
        <p:nvSpPr>
          <p:cNvPr id="21533" name="Line 32"/>
          <p:cNvSpPr>
            <a:spLocks noChangeShapeType="1"/>
          </p:cNvSpPr>
          <p:nvPr/>
        </p:nvSpPr>
        <p:spPr bwMode="auto">
          <a:xfrm>
            <a:off x="4256088" y="5999163"/>
            <a:ext cx="3602037" cy="0"/>
          </a:xfrm>
          <a:prstGeom prst="line">
            <a:avLst/>
          </a:prstGeom>
          <a:noFill/>
          <a:ln w="28575">
            <a:solidFill>
              <a:schemeClr val="tx1"/>
            </a:solidFill>
            <a:round/>
            <a:headEnd/>
            <a:tailEnd/>
          </a:ln>
        </p:spPr>
        <p:txBody>
          <a:bodyPr wrap="none" anchor="ctr"/>
          <a:lstStyle/>
          <a:p>
            <a:endParaRPr lang="en-US"/>
          </a:p>
        </p:txBody>
      </p:sp>
      <p:sp>
        <p:nvSpPr>
          <p:cNvPr id="21534" name="Text Box 33"/>
          <p:cNvSpPr txBox="1">
            <a:spLocks noChangeArrowheads="1"/>
          </p:cNvSpPr>
          <p:nvPr/>
        </p:nvSpPr>
        <p:spPr bwMode="auto">
          <a:xfrm>
            <a:off x="3543300" y="462280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21535" name="Line 34"/>
          <p:cNvSpPr>
            <a:spLocks noChangeShapeType="1"/>
          </p:cNvSpPr>
          <p:nvPr/>
        </p:nvSpPr>
        <p:spPr bwMode="auto">
          <a:xfrm>
            <a:off x="4171950" y="2160588"/>
            <a:ext cx="92075" cy="0"/>
          </a:xfrm>
          <a:prstGeom prst="line">
            <a:avLst/>
          </a:prstGeom>
          <a:noFill/>
          <a:ln w="28575">
            <a:solidFill>
              <a:schemeClr val="bg2"/>
            </a:solidFill>
            <a:round/>
            <a:headEnd/>
            <a:tailEnd/>
          </a:ln>
        </p:spPr>
        <p:txBody>
          <a:bodyPr wrap="none"/>
          <a:lstStyle/>
          <a:p>
            <a:endParaRPr lang="en-US"/>
          </a:p>
        </p:txBody>
      </p:sp>
      <p:sp>
        <p:nvSpPr>
          <p:cNvPr id="21536" name="Line 35"/>
          <p:cNvSpPr>
            <a:spLocks noChangeShapeType="1"/>
          </p:cNvSpPr>
          <p:nvPr/>
        </p:nvSpPr>
        <p:spPr bwMode="auto">
          <a:xfrm>
            <a:off x="4171950" y="3043238"/>
            <a:ext cx="92075" cy="0"/>
          </a:xfrm>
          <a:prstGeom prst="line">
            <a:avLst/>
          </a:prstGeom>
          <a:noFill/>
          <a:ln w="28575">
            <a:solidFill>
              <a:schemeClr val="bg2"/>
            </a:solidFill>
            <a:round/>
            <a:headEnd/>
            <a:tailEnd/>
          </a:ln>
        </p:spPr>
        <p:txBody>
          <a:bodyPr wrap="none"/>
          <a:lstStyle/>
          <a:p>
            <a:endParaRPr lang="en-US"/>
          </a:p>
        </p:txBody>
      </p:sp>
      <p:sp>
        <p:nvSpPr>
          <p:cNvPr id="21537" name="Line 36"/>
          <p:cNvSpPr>
            <a:spLocks noChangeShapeType="1"/>
          </p:cNvSpPr>
          <p:nvPr/>
        </p:nvSpPr>
        <p:spPr bwMode="auto">
          <a:xfrm>
            <a:off x="4171950" y="3919538"/>
            <a:ext cx="92075" cy="0"/>
          </a:xfrm>
          <a:prstGeom prst="line">
            <a:avLst/>
          </a:prstGeom>
          <a:noFill/>
          <a:ln w="28575">
            <a:solidFill>
              <a:schemeClr val="bg2"/>
            </a:solidFill>
            <a:round/>
            <a:headEnd/>
            <a:tailEnd/>
          </a:ln>
        </p:spPr>
        <p:txBody>
          <a:bodyPr wrap="none"/>
          <a:lstStyle/>
          <a:p>
            <a:endParaRPr lang="en-US"/>
          </a:p>
        </p:txBody>
      </p:sp>
      <p:sp>
        <p:nvSpPr>
          <p:cNvPr id="21538" name="Line 37"/>
          <p:cNvSpPr>
            <a:spLocks noChangeShapeType="1"/>
          </p:cNvSpPr>
          <p:nvPr/>
        </p:nvSpPr>
        <p:spPr bwMode="auto">
          <a:xfrm>
            <a:off x="4171950" y="4802188"/>
            <a:ext cx="92075" cy="0"/>
          </a:xfrm>
          <a:prstGeom prst="line">
            <a:avLst/>
          </a:prstGeom>
          <a:noFill/>
          <a:ln w="28575">
            <a:solidFill>
              <a:schemeClr val="bg2"/>
            </a:solidFill>
            <a:round/>
            <a:headEnd/>
            <a:tailEnd/>
          </a:ln>
        </p:spPr>
        <p:txBody>
          <a:bodyPr wrap="none"/>
          <a:lstStyle/>
          <a:p>
            <a:endParaRPr lang="en-US"/>
          </a:p>
        </p:txBody>
      </p:sp>
      <p:sp>
        <p:nvSpPr>
          <p:cNvPr id="21539" name="Text Box 38"/>
          <p:cNvSpPr txBox="1">
            <a:spLocks noChangeArrowheads="1"/>
          </p:cNvSpPr>
          <p:nvPr/>
        </p:nvSpPr>
        <p:spPr bwMode="auto">
          <a:xfrm>
            <a:off x="6935788" y="6081713"/>
            <a:ext cx="436562"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21540" name="Text Box 39"/>
          <p:cNvSpPr txBox="1">
            <a:spLocks noChangeArrowheads="1"/>
          </p:cNvSpPr>
          <p:nvPr/>
        </p:nvSpPr>
        <p:spPr bwMode="auto">
          <a:xfrm>
            <a:off x="7419975" y="6081713"/>
            <a:ext cx="425450"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21541" name="Line 40"/>
          <p:cNvSpPr>
            <a:spLocks noChangeShapeType="1"/>
          </p:cNvSpPr>
          <p:nvPr/>
        </p:nvSpPr>
        <p:spPr bwMode="auto">
          <a:xfrm>
            <a:off x="5224463" y="5989638"/>
            <a:ext cx="0" cy="92075"/>
          </a:xfrm>
          <a:prstGeom prst="line">
            <a:avLst/>
          </a:prstGeom>
          <a:noFill/>
          <a:ln w="28575">
            <a:solidFill>
              <a:schemeClr val="bg2"/>
            </a:solidFill>
            <a:round/>
            <a:headEnd/>
            <a:tailEnd/>
          </a:ln>
        </p:spPr>
        <p:txBody>
          <a:bodyPr wrap="none"/>
          <a:lstStyle/>
          <a:p>
            <a:endParaRPr lang="en-US"/>
          </a:p>
        </p:txBody>
      </p:sp>
      <p:sp>
        <p:nvSpPr>
          <p:cNvPr id="21542" name="Line 41"/>
          <p:cNvSpPr>
            <a:spLocks noChangeShapeType="1"/>
          </p:cNvSpPr>
          <p:nvPr/>
        </p:nvSpPr>
        <p:spPr bwMode="auto">
          <a:xfrm>
            <a:off x="5705475" y="5989638"/>
            <a:ext cx="0" cy="92075"/>
          </a:xfrm>
          <a:prstGeom prst="line">
            <a:avLst/>
          </a:prstGeom>
          <a:noFill/>
          <a:ln w="28575">
            <a:solidFill>
              <a:schemeClr val="bg2"/>
            </a:solidFill>
            <a:round/>
            <a:headEnd/>
            <a:tailEnd/>
          </a:ln>
        </p:spPr>
        <p:txBody>
          <a:bodyPr wrap="none"/>
          <a:lstStyle/>
          <a:p>
            <a:endParaRPr lang="en-US"/>
          </a:p>
        </p:txBody>
      </p:sp>
      <p:sp>
        <p:nvSpPr>
          <p:cNvPr id="21543" name="Line 42"/>
          <p:cNvSpPr>
            <a:spLocks noChangeShapeType="1"/>
          </p:cNvSpPr>
          <p:nvPr/>
        </p:nvSpPr>
        <p:spPr bwMode="auto">
          <a:xfrm>
            <a:off x="6186488" y="5989638"/>
            <a:ext cx="0" cy="92075"/>
          </a:xfrm>
          <a:prstGeom prst="line">
            <a:avLst/>
          </a:prstGeom>
          <a:noFill/>
          <a:ln w="28575">
            <a:solidFill>
              <a:schemeClr val="bg2"/>
            </a:solidFill>
            <a:round/>
            <a:headEnd/>
            <a:tailEnd/>
          </a:ln>
        </p:spPr>
        <p:txBody>
          <a:bodyPr wrap="none"/>
          <a:lstStyle/>
          <a:p>
            <a:endParaRPr lang="en-US"/>
          </a:p>
        </p:txBody>
      </p:sp>
      <p:sp>
        <p:nvSpPr>
          <p:cNvPr id="21544" name="Line 43"/>
          <p:cNvSpPr>
            <a:spLocks noChangeShapeType="1"/>
          </p:cNvSpPr>
          <p:nvPr/>
        </p:nvSpPr>
        <p:spPr bwMode="auto">
          <a:xfrm>
            <a:off x="6667500" y="5989638"/>
            <a:ext cx="0" cy="92075"/>
          </a:xfrm>
          <a:prstGeom prst="line">
            <a:avLst/>
          </a:prstGeom>
          <a:noFill/>
          <a:ln w="28575">
            <a:solidFill>
              <a:schemeClr val="bg2"/>
            </a:solidFill>
            <a:round/>
            <a:headEnd/>
            <a:tailEnd/>
          </a:ln>
        </p:spPr>
        <p:txBody>
          <a:bodyPr wrap="none"/>
          <a:lstStyle/>
          <a:p>
            <a:endParaRPr lang="en-US"/>
          </a:p>
        </p:txBody>
      </p:sp>
      <p:sp>
        <p:nvSpPr>
          <p:cNvPr id="21545" name="Line 44"/>
          <p:cNvSpPr>
            <a:spLocks noChangeShapeType="1"/>
          </p:cNvSpPr>
          <p:nvPr/>
        </p:nvSpPr>
        <p:spPr bwMode="auto">
          <a:xfrm>
            <a:off x="7148513" y="5989638"/>
            <a:ext cx="0" cy="92075"/>
          </a:xfrm>
          <a:prstGeom prst="line">
            <a:avLst/>
          </a:prstGeom>
          <a:noFill/>
          <a:ln w="28575">
            <a:solidFill>
              <a:schemeClr val="bg2"/>
            </a:solidFill>
            <a:round/>
            <a:headEnd/>
            <a:tailEnd/>
          </a:ln>
        </p:spPr>
        <p:txBody>
          <a:bodyPr wrap="none"/>
          <a:lstStyle/>
          <a:p>
            <a:endParaRPr lang="en-US"/>
          </a:p>
        </p:txBody>
      </p:sp>
      <p:sp>
        <p:nvSpPr>
          <p:cNvPr id="21546" name="Line 45"/>
          <p:cNvSpPr>
            <a:spLocks noChangeShapeType="1"/>
          </p:cNvSpPr>
          <p:nvPr/>
        </p:nvSpPr>
        <p:spPr bwMode="auto">
          <a:xfrm>
            <a:off x="7629525" y="5989638"/>
            <a:ext cx="0" cy="92075"/>
          </a:xfrm>
          <a:prstGeom prst="line">
            <a:avLst/>
          </a:prstGeom>
          <a:noFill/>
          <a:ln w="28575">
            <a:solidFill>
              <a:schemeClr val="bg2"/>
            </a:solidFill>
            <a:round/>
            <a:headEnd/>
            <a:tailEnd/>
          </a:ln>
        </p:spPr>
        <p:txBody>
          <a:bodyPr wrap="none"/>
          <a:lstStyle/>
          <a:p>
            <a:endParaRPr lang="en-US"/>
          </a:p>
        </p:txBody>
      </p:sp>
      <p:sp>
        <p:nvSpPr>
          <p:cNvPr id="21547" name="Text Box 46"/>
          <p:cNvSpPr txBox="1">
            <a:spLocks noChangeArrowheads="1"/>
          </p:cNvSpPr>
          <p:nvPr/>
        </p:nvSpPr>
        <p:spPr bwMode="auto">
          <a:xfrm>
            <a:off x="4473575" y="6081713"/>
            <a:ext cx="517525" cy="366712"/>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21548" name="Line 47"/>
          <p:cNvSpPr>
            <a:spLocks noChangeShapeType="1"/>
          </p:cNvSpPr>
          <p:nvPr/>
        </p:nvSpPr>
        <p:spPr bwMode="auto">
          <a:xfrm>
            <a:off x="4743450" y="5989638"/>
            <a:ext cx="0" cy="92075"/>
          </a:xfrm>
          <a:prstGeom prst="line">
            <a:avLst/>
          </a:prstGeom>
          <a:noFill/>
          <a:ln w="28575">
            <a:solidFill>
              <a:schemeClr val="bg2"/>
            </a:solidFill>
            <a:round/>
            <a:headEnd/>
            <a:tailEnd/>
          </a:ln>
        </p:spPr>
        <p:txBody>
          <a:bodyPr wrap="none"/>
          <a:lstStyle/>
          <a:p>
            <a:endParaRPr lang="en-US"/>
          </a:p>
        </p:txBody>
      </p:sp>
      <p:sp>
        <p:nvSpPr>
          <p:cNvPr id="28720" name="Oval 48"/>
          <p:cNvSpPr>
            <a:spLocks noChangeArrowheads="1"/>
          </p:cNvSpPr>
          <p:nvPr/>
        </p:nvSpPr>
        <p:spPr bwMode="auto">
          <a:xfrm>
            <a:off x="6875463" y="5367338"/>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8721" name="Oval 49"/>
          <p:cNvSpPr>
            <a:spLocks noChangeArrowheads="1"/>
          </p:cNvSpPr>
          <p:nvPr/>
        </p:nvSpPr>
        <p:spPr bwMode="auto">
          <a:xfrm>
            <a:off x="7523163" y="5567363"/>
            <a:ext cx="119062" cy="119062"/>
          </a:xfrm>
          <a:prstGeom prst="ellipse">
            <a:avLst/>
          </a:prstGeom>
          <a:solidFill>
            <a:schemeClr val="tx1"/>
          </a:solidFill>
          <a:ln w="38100">
            <a:solidFill>
              <a:schemeClr val="bg2"/>
            </a:solidFill>
            <a:round/>
            <a:headEnd/>
            <a:tailEnd/>
          </a:ln>
        </p:spPr>
        <p:txBody>
          <a:bodyPr wrap="none" anchor="ctr"/>
          <a:lstStyle/>
          <a:p>
            <a:endParaRPr lang="en-US">
              <a:latin typeface="Constantia" pitchFamily="18" charset="0"/>
            </a:endParaRPr>
          </a:p>
        </p:txBody>
      </p:sp>
      <p:sp>
        <p:nvSpPr>
          <p:cNvPr id="21551" name="Line 50"/>
          <p:cNvSpPr>
            <a:spLocks noChangeShapeType="1"/>
          </p:cNvSpPr>
          <p:nvPr/>
        </p:nvSpPr>
        <p:spPr bwMode="auto">
          <a:xfrm>
            <a:off x="4171950" y="5703888"/>
            <a:ext cx="92075" cy="0"/>
          </a:xfrm>
          <a:prstGeom prst="line">
            <a:avLst/>
          </a:prstGeom>
          <a:noFill/>
          <a:ln w="28575">
            <a:solidFill>
              <a:schemeClr val="bg2"/>
            </a:solidFill>
            <a:round/>
            <a:headEnd/>
            <a:tailEnd/>
          </a:ln>
        </p:spPr>
        <p:txBody>
          <a:bodyPr wrap="none"/>
          <a:lstStyle/>
          <a:p>
            <a:endParaRPr lang="en-US"/>
          </a:p>
        </p:txBody>
      </p:sp>
      <p:grpSp>
        <p:nvGrpSpPr>
          <p:cNvPr id="21552" name="Group 51"/>
          <p:cNvGrpSpPr>
            <a:grpSpLocks/>
          </p:cNvGrpSpPr>
          <p:nvPr/>
        </p:nvGrpSpPr>
        <p:grpSpPr bwMode="auto">
          <a:xfrm>
            <a:off x="4171950" y="5780088"/>
            <a:ext cx="168275" cy="301625"/>
            <a:chOff x="2616" y="3192"/>
            <a:chExt cx="106" cy="190"/>
          </a:xfrm>
        </p:grpSpPr>
        <p:sp>
          <p:nvSpPr>
            <p:cNvPr id="21553" name="Line 52"/>
            <p:cNvSpPr>
              <a:spLocks noChangeShapeType="1"/>
            </p:cNvSpPr>
            <p:nvPr/>
          </p:nvSpPr>
          <p:spPr bwMode="auto">
            <a:xfrm>
              <a:off x="2676" y="3324"/>
              <a:ext cx="0" cy="58"/>
            </a:xfrm>
            <a:prstGeom prst="line">
              <a:avLst/>
            </a:prstGeom>
            <a:noFill/>
            <a:ln w="28575">
              <a:solidFill>
                <a:schemeClr val="bg2"/>
              </a:solidFill>
              <a:round/>
              <a:headEnd/>
              <a:tailEnd/>
            </a:ln>
          </p:spPr>
          <p:txBody>
            <a:bodyPr wrap="none"/>
            <a:lstStyle/>
            <a:p>
              <a:endParaRPr lang="en-US"/>
            </a:p>
          </p:txBody>
        </p:sp>
        <p:sp>
          <p:nvSpPr>
            <p:cNvPr id="21554" name="Line 53"/>
            <p:cNvSpPr>
              <a:spLocks noChangeShapeType="1"/>
            </p:cNvSpPr>
            <p:nvPr/>
          </p:nvSpPr>
          <p:spPr bwMode="auto">
            <a:xfrm>
              <a:off x="2676" y="3264"/>
              <a:ext cx="0" cy="84"/>
            </a:xfrm>
            <a:prstGeom prst="line">
              <a:avLst/>
            </a:prstGeom>
            <a:noFill/>
            <a:ln w="28575">
              <a:solidFill>
                <a:schemeClr val="bg2"/>
              </a:solidFill>
              <a:round/>
              <a:headEnd/>
              <a:tailEnd/>
            </a:ln>
          </p:spPr>
          <p:txBody>
            <a:bodyPr wrap="none"/>
            <a:lstStyle/>
            <a:p>
              <a:endParaRPr lang="en-US"/>
            </a:p>
          </p:txBody>
        </p:sp>
        <p:sp>
          <p:nvSpPr>
            <p:cNvPr id="21555" name="Line 54"/>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21556" name="Line 55"/>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21557" name="Line 56"/>
            <p:cNvSpPr>
              <a:spLocks noChangeShapeType="1"/>
            </p:cNvSpPr>
            <p:nvPr/>
          </p:nvSpPr>
          <p:spPr bwMode="auto">
            <a:xfrm>
              <a:off x="2616" y="3328"/>
              <a:ext cx="58" cy="0"/>
            </a:xfrm>
            <a:prstGeom prst="line">
              <a:avLst/>
            </a:prstGeom>
            <a:noFill/>
            <a:ln w="28575">
              <a:solidFill>
                <a:schemeClr val="bg2"/>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dissolve">
                                      <p:cBhvr>
                                        <p:cTn id="7" dur="500"/>
                                        <p:tgtEl>
                                          <p:spTgt spid="28681"/>
                                        </p:tgtEl>
                                      </p:cBhvr>
                                    </p:animEffect>
                                  </p:childTnLst>
                                </p:cTn>
                              </p:par>
                            </p:childTnLst>
                          </p:cTn>
                        </p:par>
                        <p:par>
                          <p:cTn id="8" fill="hold">
                            <p:stCondLst>
                              <p:cond delay="500"/>
                            </p:stCondLst>
                            <p:childTnLst>
                              <p:par>
                                <p:cTn id="9" presetID="23" presetClass="entr" presetSubtype="272" fill="hold" grpId="0" nodeType="afterEffect">
                                  <p:stCondLst>
                                    <p:cond delay="0"/>
                                  </p:stCondLst>
                                  <p:childTnLst>
                                    <p:set>
                                      <p:cBhvr>
                                        <p:cTn id="10" dur="1" fill="hold">
                                          <p:stCondLst>
                                            <p:cond delay="0"/>
                                          </p:stCondLst>
                                        </p:cTn>
                                        <p:tgtEl>
                                          <p:spTgt spid="28697"/>
                                        </p:tgtEl>
                                        <p:attrNameLst>
                                          <p:attrName>style.visibility</p:attrName>
                                        </p:attrNameLst>
                                      </p:cBhvr>
                                      <p:to>
                                        <p:strVal val="visible"/>
                                      </p:to>
                                    </p:set>
                                    <p:anim calcmode="lin" valueType="num">
                                      <p:cBhvr>
                                        <p:cTn id="11" dur="500" fill="hold"/>
                                        <p:tgtEl>
                                          <p:spTgt spid="28697"/>
                                        </p:tgtEl>
                                        <p:attrNameLst>
                                          <p:attrName>ppt_w</p:attrName>
                                        </p:attrNameLst>
                                      </p:cBhvr>
                                      <p:tavLst>
                                        <p:tav tm="0">
                                          <p:val>
                                            <p:strVal val="2/3*#ppt_w"/>
                                          </p:val>
                                        </p:tav>
                                        <p:tav tm="100000">
                                          <p:val>
                                            <p:strVal val="#ppt_w"/>
                                          </p:val>
                                        </p:tav>
                                      </p:tavLst>
                                    </p:anim>
                                    <p:anim calcmode="lin" valueType="num">
                                      <p:cBhvr>
                                        <p:cTn id="12" dur="500" fill="hold"/>
                                        <p:tgtEl>
                                          <p:spTgt spid="28697"/>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dissolve">
                                      <p:cBhvr>
                                        <p:cTn id="17" dur="500"/>
                                        <p:tgtEl>
                                          <p:spTgt spid="28682"/>
                                        </p:tgtEl>
                                      </p:cBhvr>
                                    </p:animEffect>
                                  </p:childTnLst>
                                </p:cTn>
                              </p:par>
                            </p:childTnLst>
                          </p:cTn>
                        </p:par>
                        <p:par>
                          <p:cTn id="18" fill="hold">
                            <p:stCondLst>
                              <p:cond delay="500"/>
                            </p:stCondLst>
                            <p:childTnLst>
                              <p:par>
                                <p:cTn id="19" presetID="23" presetClass="entr" presetSubtype="272" fill="hold" grpId="0" nodeType="afterEffect">
                                  <p:stCondLst>
                                    <p:cond delay="0"/>
                                  </p:stCondLst>
                                  <p:childTnLst>
                                    <p:set>
                                      <p:cBhvr>
                                        <p:cTn id="20" dur="1" fill="hold">
                                          <p:stCondLst>
                                            <p:cond delay="0"/>
                                          </p:stCondLst>
                                        </p:cTn>
                                        <p:tgtEl>
                                          <p:spTgt spid="28698"/>
                                        </p:tgtEl>
                                        <p:attrNameLst>
                                          <p:attrName>style.visibility</p:attrName>
                                        </p:attrNameLst>
                                      </p:cBhvr>
                                      <p:to>
                                        <p:strVal val="visible"/>
                                      </p:to>
                                    </p:set>
                                    <p:anim calcmode="lin" valueType="num">
                                      <p:cBhvr>
                                        <p:cTn id="21" dur="500" fill="hold"/>
                                        <p:tgtEl>
                                          <p:spTgt spid="28698"/>
                                        </p:tgtEl>
                                        <p:attrNameLst>
                                          <p:attrName>ppt_w</p:attrName>
                                        </p:attrNameLst>
                                      </p:cBhvr>
                                      <p:tavLst>
                                        <p:tav tm="0">
                                          <p:val>
                                            <p:strVal val="2/3*#ppt_w"/>
                                          </p:val>
                                        </p:tav>
                                        <p:tav tm="100000">
                                          <p:val>
                                            <p:strVal val="#ppt_w"/>
                                          </p:val>
                                        </p:tav>
                                      </p:tavLst>
                                    </p:anim>
                                    <p:anim calcmode="lin" valueType="num">
                                      <p:cBhvr>
                                        <p:cTn id="22" dur="500" fill="hold"/>
                                        <p:tgtEl>
                                          <p:spTgt spid="28698"/>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83"/>
                                        </p:tgtEl>
                                        <p:attrNameLst>
                                          <p:attrName>style.visibility</p:attrName>
                                        </p:attrNameLst>
                                      </p:cBhvr>
                                      <p:to>
                                        <p:strVal val="visible"/>
                                      </p:to>
                                    </p:set>
                                    <p:animEffect transition="in" filter="dissolve">
                                      <p:cBhvr>
                                        <p:cTn id="27" dur="500"/>
                                        <p:tgtEl>
                                          <p:spTgt spid="28683"/>
                                        </p:tgtEl>
                                      </p:cBhvr>
                                    </p:animEffect>
                                  </p:childTnLst>
                                </p:cTn>
                              </p:par>
                            </p:childTnLst>
                          </p:cTn>
                        </p:par>
                        <p:par>
                          <p:cTn id="28" fill="hold">
                            <p:stCondLst>
                              <p:cond delay="500"/>
                            </p:stCondLst>
                            <p:childTnLst>
                              <p:par>
                                <p:cTn id="29" presetID="23" presetClass="entr" presetSubtype="272" fill="hold" grpId="0" nodeType="afterEffect">
                                  <p:stCondLst>
                                    <p:cond delay="0"/>
                                  </p:stCondLst>
                                  <p:childTnLst>
                                    <p:set>
                                      <p:cBhvr>
                                        <p:cTn id="30" dur="1" fill="hold">
                                          <p:stCondLst>
                                            <p:cond delay="0"/>
                                          </p:stCondLst>
                                        </p:cTn>
                                        <p:tgtEl>
                                          <p:spTgt spid="28699"/>
                                        </p:tgtEl>
                                        <p:attrNameLst>
                                          <p:attrName>style.visibility</p:attrName>
                                        </p:attrNameLst>
                                      </p:cBhvr>
                                      <p:to>
                                        <p:strVal val="visible"/>
                                      </p:to>
                                    </p:set>
                                    <p:anim calcmode="lin" valueType="num">
                                      <p:cBhvr>
                                        <p:cTn id="31" dur="500" fill="hold"/>
                                        <p:tgtEl>
                                          <p:spTgt spid="28699"/>
                                        </p:tgtEl>
                                        <p:attrNameLst>
                                          <p:attrName>ppt_w</p:attrName>
                                        </p:attrNameLst>
                                      </p:cBhvr>
                                      <p:tavLst>
                                        <p:tav tm="0">
                                          <p:val>
                                            <p:strVal val="2/3*#ppt_w"/>
                                          </p:val>
                                        </p:tav>
                                        <p:tav tm="100000">
                                          <p:val>
                                            <p:strVal val="#ppt_w"/>
                                          </p:val>
                                        </p:tav>
                                      </p:tavLst>
                                    </p:anim>
                                    <p:anim calcmode="lin" valueType="num">
                                      <p:cBhvr>
                                        <p:cTn id="32" dur="500" fill="hold"/>
                                        <p:tgtEl>
                                          <p:spTgt spid="28699"/>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84"/>
                                        </p:tgtEl>
                                        <p:attrNameLst>
                                          <p:attrName>style.visibility</p:attrName>
                                        </p:attrNameLst>
                                      </p:cBhvr>
                                      <p:to>
                                        <p:strVal val="visible"/>
                                      </p:to>
                                    </p:set>
                                    <p:animEffect transition="in" filter="dissolve">
                                      <p:cBhvr>
                                        <p:cTn id="37" dur="500"/>
                                        <p:tgtEl>
                                          <p:spTgt spid="28684"/>
                                        </p:tgtEl>
                                      </p:cBhvr>
                                    </p:animEffect>
                                  </p:childTnLst>
                                </p:cTn>
                              </p:par>
                            </p:childTnLst>
                          </p:cTn>
                        </p:par>
                        <p:par>
                          <p:cTn id="38" fill="hold">
                            <p:stCondLst>
                              <p:cond delay="500"/>
                            </p:stCondLst>
                            <p:childTnLst>
                              <p:par>
                                <p:cTn id="39" presetID="23" presetClass="entr" presetSubtype="272" fill="hold" grpId="0" nodeType="afterEffect">
                                  <p:stCondLst>
                                    <p:cond delay="0"/>
                                  </p:stCondLst>
                                  <p:childTnLst>
                                    <p:set>
                                      <p:cBhvr>
                                        <p:cTn id="40" dur="1" fill="hold">
                                          <p:stCondLst>
                                            <p:cond delay="0"/>
                                          </p:stCondLst>
                                        </p:cTn>
                                        <p:tgtEl>
                                          <p:spTgt spid="28700"/>
                                        </p:tgtEl>
                                        <p:attrNameLst>
                                          <p:attrName>style.visibility</p:attrName>
                                        </p:attrNameLst>
                                      </p:cBhvr>
                                      <p:to>
                                        <p:strVal val="visible"/>
                                      </p:to>
                                    </p:set>
                                    <p:anim calcmode="lin" valueType="num">
                                      <p:cBhvr>
                                        <p:cTn id="41" dur="500" fill="hold"/>
                                        <p:tgtEl>
                                          <p:spTgt spid="28700"/>
                                        </p:tgtEl>
                                        <p:attrNameLst>
                                          <p:attrName>ppt_w</p:attrName>
                                        </p:attrNameLst>
                                      </p:cBhvr>
                                      <p:tavLst>
                                        <p:tav tm="0">
                                          <p:val>
                                            <p:strVal val="2/3*#ppt_w"/>
                                          </p:val>
                                        </p:tav>
                                        <p:tav tm="100000">
                                          <p:val>
                                            <p:strVal val="#ppt_w"/>
                                          </p:val>
                                        </p:tav>
                                      </p:tavLst>
                                    </p:anim>
                                    <p:anim calcmode="lin" valueType="num">
                                      <p:cBhvr>
                                        <p:cTn id="42" dur="500" fill="hold"/>
                                        <p:tgtEl>
                                          <p:spTgt spid="28700"/>
                                        </p:tgtEl>
                                        <p:attrNameLst>
                                          <p:attrName>ppt_h</p:attrName>
                                        </p:attrNameLst>
                                      </p:cBhvr>
                                      <p:tavLst>
                                        <p:tav tm="0">
                                          <p:val>
                                            <p:strVal val="2/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686"/>
                                        </p:tgtEl>
                                        <p:attrNameLst>
                                          <p:attrName>style.visibility</p:attrName>
                                        </p:attrNameLst>
                                      </p:cBhvr>
                                      <p:to>
                                        <p:strVal val="visible"/>
                                      </p:to>
                                    </p:set>
                                    <p:animEffect transition="in" filter="dissolve">
                                      <p:cBhvr>
                                        <p:cTn id="47" dur="500"/>
                                        <p:tgtEl>
                                          <p:spTgt spid="28686"/>
                                        </p:tgtEl>
                                      </p:cBhvr>
                                    </p:animEffect>
                                  </p:childTnLst>
                                </p:cTn>
                              </p:par>
                            </p:childTnLst>
                          </p:cTn>
                        </p:par>
                        <p:par>
                          <p:cTn id="48" fill="hold">
                            <p:stCondLst>
                              <p:cond delay="500"/>
                            </p:stCondLst>
                            <p:childTnLst>
                              <p:par>
                                <p:cTn id="49" presetID="23" presetClass="entr" presetSubtype="272" fill="hold" grpId="0" nodeType="afterEffect">
                                  <p:stCondLst>
                                    <p:cond delay="0"/>
                                  </p:stCondLst>
                                  <p:childTnLst>
                                    <p:set>
                                      <p:cBhvr>
                                        <p:cTn id="50" dur="1" fill="hold">
                                          <p:stCondLst>
                                            <p:cond delay="0"/>
                                          </p:stCondLst>
                                        </p:cTn>
                                        <p:tgtEl>
                                          <p:spTgt spid="28720"/>
                                        </p:tgtEl>
                                        <p:attrNameLst>
                                          <p:attrName>style.visibility</p:attrName>
                                        </p:attrNameLst>
                                      </p:cBhvr>
                                      <p:to>
                                        <p:strVal val="visible"/>
                                      </p:to>
                                    </p:set>
                                    <p:anim calcmode="lin" valueType="num">
                                      <p:cBhvr>
                                        <p:cTn id="51" dur="500" fill="hold"/>
                                        <p:tgtEl>
                                          <p:spTgt spid="28720"/>
                                        </p:tgtEl>
                                        <p:attrNameLst>
                                          <p:attrName>ppt_w</p:attrName>
                                        </p:attrNameLst>
                                      </p:cBhvr>
                                      <p:tavLst>
                                        <p:tav tm="0">
                                          <p:val>
                                            <p:strVal val="2/3*#ppt_w"/>
                                          </p:val>
                                        </p:tav>
                                        <p:tav tm="100000">
                                          <p:val>
                                            <p:strVal val="#ppt_w"/>
                                          </p:val>
                                        </p:tav>
                                      </p:tavLst>
                                    </p:anim>
                                    <p:anim calcmode="lin" valueType="num">
                                      <p:cBhvr>
                                        <p:cTn id="52" dur="500" fill="hold"/>
                                        <p:tgtEl>
                                          <p:spTgt spid="28720"/>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8687"/>
                                        </p:tgtEl>
                                        <p:attrNameLst>
                                          <p:attrName>style.visibility</p:attrName>
                                        </p:attrNameLst>
                                      </p:cBhvr>
                                      <p:to>
                                        <p:strVal val="visible"/>
                                      </p:to>
                                    </p:set>
                                    <p:animEffect transition="in" filter="dissolve">
                                      <p:cBhvr>
                                        <p:cTn id="57" dur="500"/>
                                        <p:tgtEl>
                                          <p:spTgt spid="28687"/>
                                        </p:tgtEl>
                                      </p:cBhvr>
                                    </p:animEffect>
                                  </p:childTnLst>
                                </p:cTn>
                              </p:par>
                            </p:childTnLst>
                          </p:cTn>
                        </p:par>
                        <p:par>
                          <p:cTn id="58" fill="hold">
                            <p:stCondLst>
                              <p:cond delay="500"/>
                            </p:stCondLst>
                            <p:childTnLst>
                              <p:par>
                                <p:cTn id="59" presetID="23" presetClass="entr" presetSubtype="272" fill="hold" grpId="0" nodeType="afterEffect">
                                  <p:stCondLst>
                                    <p:cond delay="0"/>
                                  </p:stCondLst>
                                  <p:childTnLst>
                                    <p:set>
                                      <p:cBhvr>
                                        <p:cTn id="60" dur="1" fill="hold">
                                          <p:stCondLst>
                                            <p:cond delay="0"/>
                                          </p:stCondLst>
                                        </p:cTn>
                                        <p:tgtEl>
                                          <p:spTgt spid="28721"/>
                                        </p:tgtEl>
                                        <p:attrNameLst>
                                          <p:attrName>style.visibility</p:attrName>
                                        </p:attrNameLst>
                                      </p:cBhvr>
                                      <p:to>
                                        <p:strVal val="visible"/>
                                      </p:to>
                                    </p:set>
                                    <p:anim calcmode="lin" valueType="num">
                                      <p:cBhvr>
                                        <p:cTn id="61" dur="500" fill="hold"/>
                                        <p:tgtEl>
                                          <p:spTgt spid="28721"/>
                                        </p:tgtEl>
                                        <p:attrNameLst>
                                          <p:attrName>ppt_w</p:attrName>
                                        </p:attrNameLst>
                                      </p:cBhvr>
                                      <p:tavLst>
                                        <p:tav tm="0">
                                          <p:val>
                                            <p:strVal val="2/3*#ppt_w"/>
                                          </p:val>
                                        </p:tav>
                                        <p:tav tm="100000">
                                          <p:val>
                                            <p:strVal val="#ppt_w"/>
                                          </p:val>
                                        </p:tav>
                                      </p:tavLst>
                                    </p:anim>
                                    <p:anim calcmode="lin" valueType="num">
                                      <p:cBhvr>
                                        <p:cTn id="62" dur="500" fill="hold"/>
                                        <p:tgtEl>
                                          <p:spTgt spid="28721"/>
                                        </p:tgtEl>
                                        <p:attrNameLst>
                                          <p:attrName>ppt_h</p:attrName>
                                        </p:attrNameLst>
                                      </p:cBhvr>
                                      <p:tavLst>
                                        <p:tav tm="0">
                                          <p:val>
                                            <p:strVal val="2/3*#ppt_h"/>
                                          </p:val>
                                        </p:tav>
                                        <p:tav tm="100000">
                                          <p:val>
                                            <p:strVal val="#ppt_h"/>
                                          </p:val>
                                        </p:tav>
                                      </p:tavLst>
                                    </p:anim>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dissolv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utoUpdateAnimBg="0"/>
      <p:bldP spid="28682" grpId="0" autoUpdateAnimBg="0"/>
      <p:bldP spid="28683" grpId="0" autoUpdateAnimBg="0"/>
      <p:bldP spid="28684" grpId="0" autoUpdateAnimBg="0"/>
      <p:bldP spid="28686" grpId="0" autoUpdateAnimBg="0"/>
      <p:bldP spid="28687" grpId="0"/>
      <p:bldP spid="28697" grpId="0" animBg="1"/>
      <p:bldP spid="28698" grpId="0" animBg="1"/>
      <p:bldP spid="28699" grpId="0" animBg="1"/>
      <p:bldP spid="28700" grpId="0" animBg="1"/>
      <p:bldP spid="28720" grpId="0" animBg="1"/>
      <p:bldP spid="287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Freeform 2"/>
          <p:cNvSpPr>
            <a:spLocks/>
          </p:cNvSpPr>
          <p:nvPr/>
        </p:nvSpPr>
        <p:spPr bwMode="auto">
          <a:xfrm>
            <a:off x="4416425" y="2187575"/>
            <a:ext cx="3175000" cy="3757613"/>
          </a:xfrm>
          <a:custGeom>
            <a:avLst/>
            <a:gdLst>
              <a:gd name="T0" fmla="*/ 0 w 2000"/>
              <a:gd name="T1" fmla="*/ 0 h 2367"/>
              <a:gd name="T2" fmla="*/ 25 w 2000"/>
              <a:gd name="T3" fmla="*/ 506 h 2367"/>
              <a:gd name="T4" fmla="*/ 95 w 2000"/>
              <a:gd name="T5" fmla="*/ 981 h 2367"/>
              <a:gd name="T6" fmla="*/ 373 w 2000"/>
              <a:gd name="T7" fmla="*/ 1475 h 2367"/>
              <a:gd name="T8" fmla="*/ 936 w 2000"/>
              <a:gd name="T9" fmla="*/ 1949 h 2367"/>
              <a:gd name="T10" fmla="*/ 1601 w 2000"/>
              <a:gd name="T11" fmla="*/ 2247 h 2367"/>
              <a:gd name="T12" fmla="*/ 2000 w 2000"/>
              <a:gd name="T13" fmla="*/ 2367 h 2367"/>
              <a:gd name="T14" fmla="*/ 0 60000 65536"/>
              <a:gd name="T15" fmla="*/ 0 60000 65536"/>
              <a:gd name="T16" fmla="*/ 0 60000 65536"/>
              <a:gd name="T17" fmla="*/ 0 60000 65536"/>
              <a:gd name="T18" fmla="*/ 0 60000 65536"/>
              <a:gd name="T19" fmla="*/ 0 60000 65536"/>
              <a:gd name="T20" fmla="*/ 0 60000 65536"/>
              <a:gd name="T21" fmla="*/ 0 w 2000"/>
              <a:gd name="T22" fmla="*/ 0 h 2367"/>
              <a:gd name="T23" fmla="*/ 2000 w 2000"/>
              <a:gd name="T24" fmla="*/ 2367 h 2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2367">
                <a:moveTo>
                  <a:pt x="0" y="0"/>
                </a:moveTo>
                <a:cubicBezTo>
                  <a:pt x="4" y="171"/>
                  <a:pt x="9" y="343"/>
                  <a:pt x="25" y="506"/>
                </a:cubicBezTo>
                <a:cubicBezTo>
                  <a:pt x="41" y="669"/>
                  <a:pt x="37" y="819"/>
                  <a:pt x="95" y="981"/>
                </a:cubicBezTo>
                <a:cubicBezTo>
                  <a:pt x="153" y="1143"/>
                  <a:pt x="233" y="1314"/>
                  <a:pt x="373" y="1475"/>
                </a:cubicBezTo>
                <a:cubicBezTo>
                  <a:pt x="513" y="1636"/>
                  <a:pt x="731" y="1820"/>
                  <a:pt x="936" y="1949"/>
                </a:cubicBezTo>
                <a:cubicBezTo>
                  <a:pt x="1141" y="2078"/>
                  <a:pt x="1424" y="2177"/>
                  <a:pt x="1601" y="2247"/>
                </a:cubicBezTo>
                <a:cubicBezTo>
                  <a:pt x="1778" y="2317"/>
                  <a:pt x="1889" y="2342"/>
                  <a:pt x="2000" y="2367"/>
                </a:cubicBezTo>
              </a:path>
            </a:pathLst>
          </a:custGeom>
          <a:noFill/>
          <a:ln w="57150" cmpd="sng">
            <a:solidFill>
              <a:srgbClr val="053ABF"/>
            </a:solidFill>
            <a:prstDash val="solid"/>
            <a:round/>
            <a:headEnd/>
            <a:tailEnd/>
          </a:ln>
        </p:spPr>
        <p:txBody>
          <a:bodyPr wrap="none"/>
          <a:lstStyle/>
          <a:p>
            <a:endParaRPr lang="en-US"/>
          </a:p>
        </p:txBody>
      </p:sp>
      <p:sp>
        <p:nvSpPr>
          <p:cNvPr id="30723" name="Rectangle 3"/>
          <p:cNvSpPr>
            <a:spLocks noChangeArrowheads="1"/>
          </p:cNvSpPr>
          <p:nvPr/>
        </p:nvSpPr>
        <p:spPr bwMode="auto">
          <a:xfrm>
            <a:off x="76200" y="2151063"/>
            <a:ext cx="3621088" cy="3589337"/>
          </a:xfrm>
          <a:prstGeom prst="rect">
            <a:avLst/>
          </a:prstGeom>
          <a:solidFill>
            <a:srgbClr val="FBF5DB"/>
          </a:solidFill>
          <a:ln w="12700">
            <a:solidFill>
              <a:schemeClr val="bg2"/>
            </a:solidFill>
            <a:miter lim="800000"/>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22531" name="Text Box 4"/>
          <p:cNvSpPr txBox="1">
            <a:spLocks noChangeArrowheads="1"/>
          </p:cNvSpPr>
          <p:nvPr/>
        </p:nvSpPr>
        <p:spPr bwMode="auto">
          <a:xfrm>
            <a:off x="3524250" y="2289175"/>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120</a:t>
            </a:r>
          </a:p>
        </p:txBody>
      </p:sp>
      <p:sp>
        <p:nvSpPr>
          <p:cNvPr id="22532" name="Text Box 5"/>
          <p:cNvSpPr txBox="1">
            <a:spLocks noChangeArrowheads="1"/>
          </p:cNvSpPr>
          <p:nvPr/>
        </p:nvSpPr>
        <p:spPr bwMode="auto">
          <a:xfrm>
            <a:off x="3524250" y="31734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100</a:t>
            </a:r>
          </a:p>
        </p:txBody>
      </p:sp>
      <p:sp>
        <p:nvSpPr>
          <p:cNvPr id="22533" name="Text Box 6"/>
          <p:cNvSpPr txBox="1">
            <a:spLocks noChangeArrowheads="1"/>
          </p:cNvSpPr>
          <p:nvPr/>
        </p:nvSpPr>
        <p:spPr bwMode="auto">
          <a:xfrm>
            <a:off x="3524250" y="4057650"/>
            <a:ext cx="685800" cy="366713"/>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80</a:t>
            </a:r>
          </a:p>
        </p:txBody>
      </p:sp>
      <p:sp>
        <p:nvSpPr>
          <p:cNvPr id="22534" name="Text Box 7"/>
          <p:cNvSpPr txBox="1">
            <a:spLocks noChangeArrowheads="1"/>
          </p:cNvSpPr>
          <p:nvPr/>
        </p:nvSpPr>
        <p:spPr bwMode="auto">
          <a:xfrm>
            <a:off x="3524250" y="5827713"/>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40</a:t>
            </a:r>
          </a:p>
        </p:txBody>
      </p:sp>
      <p:sp>
        <p:nvSpPr>
          <p:cNvPr id="22535" name="Text Box 8"/>
          <p:cNvSpPr txBox="1">
            <a:spLocks noChangeArrowheads="1"/>
          </p:cNvSpPr>
          <p:nvPr/>
        </p:nvSpPr>
        <p:spPr bwMode="auto">
          <a:xfrm>
            <a:off x="4035425" y="6400800"/>
            <a:ext cx="4286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0</a:t>
            </a:r>
          </a:p>
        </p:txBody>
      </p:sp>
      <p:sp>
        <p:nvSpPr>
          <p:cNvPr id="22536" name="Text Box 9"/>
          <p:cNvSpPr txBox="1">
            <a:spLocks noChangeArrowheads="1"/>
          </p:cNvSpPr>
          <p:nvPr/>
        </p:nvSpPr>
        <p:spPr bwMode="auto">
          <a:xfrm>
            <a:off x="4940300"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20</a:t>
            </a:r>
          </a:p>
        </p:txBody>
      </p:sp>
      <p:sp>
        <p:nvSpPr>
          <p:cNvPr id="22537" name="Text Box 10"/>
          <p:cNvSpPr txBox="1">
            <a:spLocks noChangeArrowheads="1"/>
          </p:cNvSpPr>
          <p:nvPr/>
        </p:nvSpPr>
        <p:spPr bwMode="auto">
          <a:xfrm>
            <a:off x="5419725" y="6400800"/>
            <a:ext cx="53340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30</a:t>
            </a:r>
          </a:p>
        </p:txBody>
      </p:sp>
      <p:sp>
        <p:nvSpPr>
          <p:cNvPr id="22538" name="Text Box 11"/>
          <p:cNvSpPr txBox="1">
            <a:spLocks noChangeArrowheads="1"/>
          </p:cNvSpPr>
          <p:nvPr/>
        </p:nvSpPr>
        <p:spPr bwMode="auto">
          <a:xfrm>
            <a:off x="5902325"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40</a:t>
            </a:r>
          </a:p>
        </p:txBody>
      </p:sp>
      <p:sp>
        <p:nvSpPr>
          <p:cNvPr id="22539" name="Text Box 12"/>
          <p:cNvSpPr txBox="1">
            <a:spLocks noChangeArrowheads="1"/>
          </p:cNvSpPr>
          <p:nvPr/>
        </p:nvSpPr>
        <p:spPr bwMode="auto">
          <a:xfrm>
            <a:off x="6427788" y="6400800"/>
            <a:ext cx="43021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50</a:t>
            </a:r>
          </a:p>
        </p:txBody>
      </p:sp>
      <p:sp>
        <p:nvSpPr>
          <p:cNvPr id="22540" name="Oval 13"/>
          <p:cNvSpPr>
            <a:spLocks noChangeArrowheads="1"/>
          </p:cNvSpPr>
          <p:nvPr/>
        </p:nvSpPr>
        <p:spPr bwMode="auto">
          <a:xfrm>
            <a:off x="4349750" y="2162175"/>
            <a:ext cx="119063"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1" name="Oval 14"/>
          <p:cNvSpPr>
            <a:spLocks noChangeArrowheads="1"/>
          </p:cNvSpPr>
          <p:nvPr/>
        </p:nvSpPr>
        <p:spPr bwMode="auto">
          <a:xfrm>
            <a:off x="4519613" y="3679825"/>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2" name="Oval 15"/>
          <p:cNvSpPr>
            <a:spLocks noChangeArrowheads="1"/>
          </p:cNvSpPr>
          <p:nvPr/>
        </p:nvSpPr>
        <p:spPr bwMode="auto">
          <a:xfrm>
            <a:off x="4959350" y="4484688"/>
            <a:ext cx="119063" cy="119062"/>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3" name="Oval 16"/>
          <p:cNvSpPr>
            <a:spLocks noChangeArrowheads="1"/>
          </p:cNvSpPr>
          <p:nvPr/>
        </p:nvSpPr>
        <p:spPr bwMode="auto">
          <a:xfrm>
            <a:off x="5826125" y="5200650"/>
            <a:ext cx="119063"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44" name="Rectangle 17"/>
          <p:cNvSpPr>
            <a:spLocks noChangeArrowheads="1"/>
          </p:cNvSpPr>
          <p:nvPr/>
        </p:nvSpPr>
        <p:spPr bwMode="auto">
          <a:xfrm>
            <a:off x="838200" y="685800"/>
            <a:ext cx="7620000" cy="803275"/>
          </a:xfrm>
          <a:prstGeom prst="rect">
            <a:avLst/>
          </a:prstGeom>
          <a:noFill/>
          <a:ln w="9525">
            <a:noFill/>
            <a:miter lim="800000"/>
            <a:headEnd/>
            <a:tailEnd/>
          </a:ln>
        </p:spPr>
        <p:txBody>
          <a:bodyPr lIns="92075" tIns="46038" rIns="92075" bIns="46038"/>
          <a:lstStyle/>
          <a:p>
            <a:pPr marL="342900" indent="-342900">
              <a:lnSpc>
                <a:spcPct val="60000"/>
              </a:lnSpc>
              <a:spcBef>
                <a:spcPct val="20000"/>
              </a:spcBef>
              <a:buClr>
                <a:schemeClr val="tx2"/>
              </a:buClr>
              <a:buSzPct val="70000"/>
              <a:buFont typeface="Wingdings" pitchFamily="2" charset="2"/>
              <a:buNone/>
            </a:pPr>
            <a:r>
              <a:rPr lang="en-US" sz="3600">
                <a:latin typeface="Constantia" pitchFamily="18" charset="0"/>
              </a:rPr>
              <a:t>Market Demand Schedule and Curve</a:t>
            </a:r>
          </a:p>
        </p:txBody>
      </p:sp>
      <p:sp>
        <p:nvSpPr>
          <p:cNvPr id="22545" name="Text Box 18"/>
          <p:cNvSpPr txBox="1">
            <a:spLocks noChangeArrowheads="1"/>
          </p:cNvSpPr>
          <p:nvPr/>
        </p:nvSpPr>
        <p:spPr bwMode="auto">
          <a:xfrm>
            <a:off x="3725863" y="1690688"/>
            <a:ext cx="1435100" cy="463550"/>
          </a:xfrm>
          <a:prstGeom prst="rect">
            <a:avLst/>
          </a:prstGeom>
          <a:noFill/>
          <a:ln w="9525">
            <a:noFill/>
            <a:miter lim="800000"/>
            <a:headEnd/>
            <a:tailEnd/>
          </a:ln>
        </p:spPr>
        <p:txBody>
          <a:bodyPr>
            <a:spAutoFit/>
          </a:bodyPr>
          <a:lstStyle/>
          <a:p>
            <a:pPr>
              <a:lnSpc>
                <a:spcPct val="70000"/>
              </a:lnSpc>
              <a:spcBef>
                <a:spcPct val="50000"/>
              </a:spcBef>
            </a:pPr>
            <a:r>
              <a:rPr lang="en-US">
                <a:latin typeface="Times New Roman" pitchFamily="18" charset="0"/>
              </a:rPr>
              <a:t>Price</a:t>
            </a:r>
            <a:br>
              <a:rPr lang="en-US">
                <a:latin typeface="Times New Roman" pitchFamily="18" charset="0"/>
              </a:rPr>
            </a:br>
            <a:r>
              <a:rPr lang="en-US" sz="1600" i="1">
                <a:latin typeface="Times New Roman" pitchFamily="18" charset="0"/>
              </a:rPr>
              <a:t>(monthly bill)</a:t>
            </a:r>
          </a:p>
        </p:txBody>
      </p:sp>
      <p:sp>
        <p:nvSpPr>
          <p:cNvPr id="22546" name="Text Box 19"/>
          <p:cNvSpPr txBox="1">
            <a:spLocks noChangeArrowheads="1"/>
          </p:cNvSpPr>
          <p:nvPr/>
        </p:nvSpPr>
        <p:spPr bwMode="auto">
          <a:xfrm>
            <a:off x="7905750" y="6156325"/>
            <a:ext cx="1219200" cy="701675"/>
          </a:xfrm>
          <a:prstGeom prst="rect">
            <a:avLst/>
          </a:prstGeom>
          <a:noFill/>
          <a:ln w="9525">
            <a:noFill/>
            <a:miter lim="800000"/>
            <a:headEnd/>
            <a:tailEnd/>
          </a:ln>
        </p:spPr>
        <p:txBody>
          <a:bodyPr>
            <a:spAutoFit/>
          </a:bodyPr>
          <a:lstStyle/>
          <a:p>
            <a:pPr>
              <a:lnSpc>
                <a:spcPct val="80000"/>
              </a:lnSpc>
              <a:spcBef>
                <a:spcPct val="50000"/>
              </a:spcBef>
            </a:pPr>
            <a:r>
              <a:rPr lang="en-US">
                <a:latin typeface="Times New Roman" pitchFamily="18" charset="0"/>
              </a:rPr>
              <a:t>Quantity</a:t>
            </a:r>
            <a:br>
              <a:rPr lang="en-US">
                <a:latin typeface="Times New Roman" pitchFamily="18" charset="0"/>
              </a:rPr>
            </a:br>
            <a:r>
              <a:rPr lang="en-US" sz="1600" i="1">
                <a:latin typeface="Times New Roman" pitchFamily="18" charset="0"/>
              </a:rPr>
              <a:t>(millions of </a:t>
            </a:r>
            <a:br>
              <a:rPr lang="en-US" sz="1600" i="1">
                <a:latin typeface="Times New Roman" pitchFamily="18" charset="0"/>
              </a:rPr>
            </a:br>
            <a:r>
              <a:rPr lang="en-US" sz="1600" i="1">
                <a:latin typeface="Times New Roman" pitchFamily="18" charset="0"/>
              </a:rPr>
              <a:t>subscribers)</a:t>
            </a:r>
          </a:p>
        </p:txBody>
      </p:sp>
      <p:sp>
        <p:nvSpPr>
          <p:cNvPr id="22547" name="Line 20"/>
          <p:cNvSpPr>
            <a:spLocks noChangeShapeType="1"/>
          </p:cNvSpPr>
          <p:nvPr/>
        </p:nvSpPr>
        <p:spPr bwMode="auto">
          <a:xfrm>
            <a:off x="4248150" y="2174875"/>
            <a:ext cx="0" cy="3962400"/>
          </a:xfrm>
          <a:prstGeom prst="line">
            <a:avLst/>
          </a:prstGeom>
          <a:noFill/>
          <a:ln w="28575">
            <a:solidFill>
              <a:schemeClr val="tx1"/>
            </a:solidFill>
            <a:round/>
            <a:headEnd/>
            <a:tailEnd/>
          </a:ln>
        </p:spPr>
        <p:txBody>
          <a:bodyPr wrap="none" anchor="ctr"/>
          <a:lstStyle/>
          <a:p>
            <a:endParaRPr lang="en-US"/>
          </a:p>
        </p:txBody>
      </p:sp>
      <p:sp>
        <p:nvSpPr>
          <p:cNvPr id="22548" name="Line 21"/>
          <p:cNvSpPr>
            <a:spLocks noChangeShapeType="1"/>
          </p:cNvSpPr>
          <p:nvPr/>
        </p:nvSpPr>
        <p:spPr bwMode="auto">
          <a:xfrm>
            <a:off x="4237038" y="6318250"/>
            <a:ext cx="3602037" cy="0"/>
          </a:xfrm>
          <a:prstGeom prst="line">
            <a:avLst/>
          </a:prstGeom>
          <a:noFill/>
          <a:ln w="28575">
            <a:solidFill>
              <a:schemeClr val="tx1"/>
            </a:solidFill>
            <a:round/>
            <a:headEnd/>
            <a:tailEnd/>
          </a:ln>
        </p:spPr>
        <p:txBody>
          <a:bodyPr wrap="none" anchor="ctr"/>
          <a:lstStyle/>
          <a:p>
            <a:endParaRPr lang="en-US"/>
          </a:p>
        </p:txBody>
      </p:sp>
      <p:sp>
        <p:nvSpPr>
          <p:cNvPr id="22549" name="Text Box 22"/>
          <p:cNvSpPr txBox="1">
            <a:spLocks noChangeArrowheads="1"/>
          </p:cNvSpPr>
          <p:nvPr/>
        </p:nvSpPr>
        <p:spPr bwMode="auto">
          <a:xfrm>
            <a:off x="3524250" y="4941888"/>
            <a:ext cx="685800" cy="366712"/>
          </a:xfrm>
          <a:prstGeom prst="rect">
            <a:avLst/>
          </a:prstGeom>
          <a:noFill/>
          <a:ln w="9525">
            <a:noFill/>
            <a:miter lim="800000"/>
            <a:headEnd/>
            <a:tailEnd/>
          </a:ln>
        </p:spPr>
        <p:txBody>
          <a:bodyPr>
            <a:spAutoFit/>
          </a:bodyPr>
          <a:lstStyle/>
          <a:p>
            <a:pPr algn="r">
              <a:spcBef>
                <a:spcPct val="50000"/>
              </a:spcBef>
            </a:pPr>
            <a:r>
              <a:rPr lang="en-US">
                <a:latin typeface="Times New Roman" pitchFamily="18" charset="0"/>
              </a:rPr>
              <a:t>60</a:t>
            </a:r>
          </a:p>
        </p:txBody>
      </p:sp>
      <p:sp>
        <p:nvSpPr>
          <p:cNvPr id="22550" name="Line 23"/>
          <p:cNvSpPr>
            <a:spLocks noChangeShapeType="1"/>
          </p:cNvSpPr>
          <p:nvPr/>
        </p:nvSpPr>
        <p:spPr bwMode="auto">
          <a:xfrm>
            <a:off x="4152900" y="2479675"/>
            <a:ext cx="92075" cy="0"/>
          </a:xfrm>
          <a:prstGeom prst="line">
            <a:avLst/>
          </a:prstGeom>
          <a:noFill/>
          <a:ln w="28575">
            <a:solidFill>
              <a:schemeClr val="bg2"/>
            </a:solidFill>
            <a:round/>
            <a:headEnd/>
            <a:tailEnd/>
          </a:ln>
        </p:spPr>
        <p:txBody>
          <a:bodyPr wrap="none"/>
          <a:lstStyle/>
          <a:p>
            <a:endParaRPr lang="en-US"/>
          </a:p>
        </p:txBody>
      </p:sp>
      <p:sp>
        <p:nvSpPr>
          <p:cNvPr id="22551" name="Line 24"/>
          <p:cNvSpPr>
            <a:spLocks noChangeShapeType="1"/>
          </p:cNvSpPr>
          <p:nvPr/>
        </p:nvSpPr>
        <p:spPr bwMode="auto">
          <a:xfrm>
            <a:off x="4152900" y="3362325"/>
            <a:ext cx="92075" cy="0"/>
          </a:xfrm>
          <a:prstGeom prst="line">
            <a:avLst/>
          </a:prstGeom>
          <a:noFill/>
          <a:ln w="28575">
            <a:solidFill>
              <a:schemeClr val="bg2"/>
            </a:solidFill>
            <a:round/>
            <a:headEnd/>
            <a:tailEnd/>
          </a:ln>
        </p:spPr>
        <p:txBody>
          <a:bodyPr wrap="none"/>
          <a:lstStyle/>
          <a:p>
            <a:endParaRPr lang="en-US"/>
          </a:p>
        </p:txBody>
      </p:sp>
      <p:sp>
        <p:nvSpPr>
          <p:cNvPr id="22552" name="Line 25"/>
          <p:cNvSpPr>
            <a:spLocks noChangeShapeType="1"/>
          </p:cNvSpPr>
          <p:nvPr/>
        </p:nvSpPr>
        <p:spPr bwMode="auto">
          <a:xfrm>
            <a:off x="4152900" y="4238625"/>
            <a:ext cx="92075" cy="0"/>
          </a:xfrm>
          <a:prstGeom prst="line">
            <a:avLst/>
          </a:prstGeom>
          <a:noFill/>
          <a:ln w="28575">
            <a:solidFill>
              <a:schemeClr val="bg2"/>
            </a:solidFill>
            <a:round/>
            <a:headEnd/>
            <a:tailEnd/>
          </a:ln>
        </p:spPr>
        <p:txBody>
          <a:bodyPr wrap="none"/>
          <a:lstStyle/>
          <a:p>
            <a:endParaRPr lang="en-US"/>
          </a:p>
        </p:txBody>
      </p:sp>
      <p:sp>
        <p:nvSpPr>
          <p:cNvPr id="22553" name="Line 26"/>
          <p:cNvSpPr>
            <a:spLocks noChangeShapeType="1"/>
          </p:cNvSpPr>
          <p:nvPr/>
        </p:nvSpPr>
        <p:spPr bwMode="auto">
          <a:xfrm>
            <a:off x="4152900" y="5121275"/>
            <a:ext cx="92075" cy="0"/>
          </a:xfrm>
          <a:prstGeom prst="line">
            <a:avLst/>
          </a:prstGeom>
          <a:noFill/>
          <a:ln w="28575">
            <a:solidFill>
              <a:schemeClr val="bg2"/>
            </a:solidFill>
            <a:round/>
            <a:headEnd/>
            <a:tailEnd/>
          </a:ln>
        </p:spPr>
        <p:txBody>
          <a:bodyPr wrap="none"/>
          <a:lstStyle/>
          <a:p>
            <a:endParaRPr lang="en-US"/>
          </a:p>
        </p:txBody>
      </p:sp>
      <p:sp>
        <p:nvSpPr>
          <p:cNvPr id="22554" name="Line 27"/>
          <p:cNvSpPr>
            <a:spLocks noChangeShapeType="1"/>
          </p:cNvSpPr>
          <p:nvPr/>
        </p:nvSpPr>
        <p:spPr bwMode="auto">
          <a:xfrm>
            <a:off x="4152900" y="6022975"/>
            <a:ext cx="92075" cy="0"/>
          </a:xfrm>
          <a:prstGeom prst="line">
            <a:avLst/>
          </a:prstGeom>
          <a:noFill/>
          <a:ln w="28575">
            <a:solidFill>
              <a:schemeClr val="bg2"/>
            </a:solidFill>
            <a:round/>
            <a:headEnd/>
            <a:tailEnd/>
          </a:ln>
        </p:spPr>
        <p:txBody>
          <a:bodyPr wrap="none"/>
          <a:lstStyle/>
          <a:p>
            <a:endParaRPr lang="en-US"/>
          </a:p>
        </p:txBody>
      </p:sp>
      <p:sp>
        <p:nvSpPr>
          <p:cNvPr id="22555" name="Text Box 28"/>
          <p:cNvSpPr txBox="1">
            <a:spLocks noChangeArrowheads="1"/>
          </p:cNvSpPr>
          <p:nvPr/>
        </p:nvSpPr>
        <p:spPr bwMode="auto">
          <a:xfrm>
            <a:off x="6916738" y="6400800"/>
            <a:ext cx="436562"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60</a:t>
            </a:r>
          </a:p>
        </p:txBody>
      </p:sp>
      <p:sp>
        <p:nvSpPr>
          <p:cNvPr id="22556" name="Text Box 29"/>
          <p:cNvSpPr txBox="1">
            <a:spLocks noChangeArrowheads="1"/>
          </p:cNvSpPr>
          <p:nvPr/>
        </p:nvSpPr>
        <p:spPr bwMode="auto">
          <a:xfrm>
            <a:off x="7400925" y="6400800"/>
            <a:ext cx="425450"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70</a:t>
            </a:r>
          </a:p>
        </p:txBody>
      </p:sp>
      <p:sp>
        <p:nvSpPr>
          <p:cNvPr id="22557" name="Line 30"/>
          <p:cNvSpPr>
            <a:spLocks noChangeShapeType="1"/>
          </p:cNvSpPr>
          <p:nvPr/>
        </p:nvSpPr>
        <p:spPr bwMode="auto">
          <a:xfrm>
            <a:off x="5205413" y="6308725"/>
            <a:ext cx="0" cy="92075"/>
          </a:xfrm>
          <a:prstGeom prst="line">
            <a:avLst/>
          </a:prstGeom>
          <a:noFill/>
          <a:ln w="28575">
            <a:solidFill>
              <a:schemeClr val="bg2"/>
            </a:solidFill>
            <a:round/>
            <a:headEnd/>
            <a:tailEnd/>
          </a:ln>
        </p:spPr>
        <p:txBody>
          <a:bodyPr wrap="none"/>
          <a:lstStyle/>
          <a:p>
            <a:endParaRPr lang="en-US"/>
          </a:p>
        </p:txBody>
      </p:sp>
      <p:sp>
        <p:nvSpPr>
          <p:cNvPr id="22558" name="Line 31"/>
          <p:cNvSpPr>
            <a:spLocks noChangeShapeType="1"/>
          </p:cNvSpPr>
          <p:nvPr/>
        </p:nvSpPr>
        <p:spPr bwMode="auto">
          <a:xfrm>
            <a:off x="5686425" y="6308725"/>
            <a:ext cx="0" cy="92075"/>
          </a:xfrm>
          <a:prstGeom prst="line">
            <a:avLst/>
          </a:prstGeom>
          <a:noFill/>
          <a:ln w="28575">
            <a:solidFill>
              <a:schemeClr val="bg2"/>
            </a:solidFill>
            <a:round/>
            <a:headEnd/>
            <a:tailEnd/>
          </a:ln>
        </p:spPr>
        <p:txBody>
          <a:bodyPr wrap="none"/>
          <a:lstStyle/>
          <a:p>
            <a:endParaRPr lang="en-US"/>
          </a:p>
        </p:txBody>
      </p:sp>
      <p:sp>
        <p:nvSpPr>
          <p:cNvPr id="22559" name="Line 32"/>
          <p:cNvSpPr>
            <a:spLocks noChangeShapeType="1"/>
          </p:cNvSpPr>
          <p:nvPr/>
        </p:nvSpPr>
        <p:spPr bwMode="auto">
          <a:xfrm>
            <a:off x="6167438" y="6308725"/>
            <a:ext cx="0" cy="92075"/>
          </a:xfrm>
          <a:prstGeom prst="line">
            <a:avLst/>
          </a:prstGeom>
          <a:noFill/>
          <a:ln w="28575">
            <a:solidFill>
              <a:schemeClr val="bg2"/>
            </a:solidFill>
            <a:round/>
            <a:headEnd/>
            <a:tailEnd/>
          </a:ln>
        </p:spPr>
        <p:txBody>
          <a:bodyPr wrap="none"/>
          <a:lstStyle/>
          <a:p>
            <a:endParaRPr lang="en-US"/>
          </a:p>
        </p:txBody>
      </p:sp>
      <p:sp>
        <p:nvSpPr>
          <p:cNvPr id="22560" name="Line 33"/>
          <p:cNvSpPr>
            <a:spLocks noChangeShapeType="1"/>
          </p:cNvSpPr>
          <p:nvPr/>
        </p:nvSpPr>
        <p:spPr bwMode="auto">
          <a:xfrm>
            <a:off x="6648450" y="6308725"/>
            <a:ext cx="0" cy="92075"/>
          </a:xfrm>
          <a:prstGeom prst="line">
            <a:avLst/>
          </a:prstGeom>
          <a:noFill/>
          <a:ln w="28575">
            <a:solidFill>
              <a:schemeClr val="bg2"/>
            </a:solidFill>
            <a:round/>
            <a:headEnd/>
            <a:tailEnd/>
          </a:ln>
        </p:spPr>
        <p:txBody>
          <a:bodyPr wrap="none"/>
          <a:lstStyle/>
          <a:p>
            <a:endParaRPr lang="en-US"/>
          </a:p>
        </p:txBody>
      </p:sp>
      <p:sp>
        <p:nvSpPr>
          <p:cNvPr id="22561" name="Line 34"/>
          <p:cNvSpPr>
            <a:spLocks noChangeShapeType="1"/>
          </p:cNvSpPr>
          <p:nvPr/>
        </p:nvSpPr>
        <p:spPr bwMode="auto">
          <a:xfrm>
            <a:off x="7129463" y="6308725"/>
            <a:ext cx="0" cy="92075"/>
          </a:xfrm>
          <a:prstGeom prst="line">
            <a:avLst/>
          </a:prstGeom>
          <a:noFill/>
          <a:ln w="28575">
            <a:solidFill>
              <a:schemeClr val="bg2"/>
            </a:solidFill>
            <a:round/>
            <a:headEnd/>
            <a:tailEnd/>
          </a:ln>
        </p:spPr>
        <p:txBody>
          <a:bodyPr wrap="none"/>
          <a:lstStyle/>
          <a:p>
            <a:endParaRPr lang="en-US"/>
          </a:p>
        </p:txBody>
      </p:sp>
      <p:sp>
        <p:nvSpPr>
          <p:cNvPr id="22562" name="Line 35"/>
          <p:cNvSpPr>
            <a:spLocks noChangeShapeType="1"/>
          </p:cNvSpPr>
          <p:nvPr/>
        </p:nvSpPr>
        <p:spPr bwMode="auto">
          <a:xfrm>
            <a:off x="7610475" y="6308725"/>
            <a:ext cx="0" cy="92075"/>
          </a:xfrm>
          <a:prstGeom prst="line">
            <a:avLst/>
          </a:prstGeom>
          <a:noFill/>
          <a:ln w="28575">
            <a:solidFill>
              <a:schemeClr val="bg2"/>
            </a:solidFill>
            <a:round/>
            <a:headEnd/>
            <a:tailEnd/>
          </a:ln>
        </p:spPr>
        <p:txBody>
          <a:bodyPr wrap="none"/>
          <a:lstStyle/>
          <a:p>
            <a:endParaRPr lang="en-US"/>
          </a:p>
        </p:txBody>
      </p:sp>
      <p:sp>
        <p:nvSpPr>
          <p:cNvPr id="22563" name="Text Box 36"/>
          <p:cNvSpPr txBox="1">
            <a:spLocks noChangeArrowheads="1"/>
          </p:cNvSpPr>
          <p:nvPr/>
        </p:nvSpPr>
        <p:spPr bwMode="auto">
          <a:xfrm>
            <a:off x="4454525" y="6400800"/>
            <a:ext cx="517525" cy="366713"/>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10</a:t>
            </a:r>
          </a:p>
        </p:txBody>
      </p:sp>
      <p:sp>
        <p:nvSpPr>
          <p:cNvPr id="22564" name="Line 37"/>
          <p:cNvSpPr>
            <a:spLocks noChangeShapeType="1"/>
          </p:cNvSpPr>
          <p:nvPr/>
        </p:nvSpPr>
        <p:spPr bwMode="auto">
          <a:xfrm>
            <a:off x="4724400" y="6308725"/>
            <a:ext cx="0" cy="92075"/>
          </a:xfrm>
          <a:prstGeom prst="line">
            <a:avLst/>
          </a:prstGeom>
          <a:noFill/>
          <a:ln w="28575">
            <a:solidFill>
              <a:schemeClr val="bg2"/>
            </a:solidFill>
            <a:round/>
            <a:headEnd/>
            <a:tailEnd/>
          </a:ln>
        </p:spPr>
        <p:txBody>
          <a:bodyPr wrap="none"/>
          <a:lstStyle/>
          <a:p>
            <a:endParaRPr lang="en-US"/>
          </a:p>
        </p:txBody>
      </p:sp>
      <p:sp>
        <p:nvSpPr>
          <p:cNvPr id="22565" name="Oval 38"/>
          <p:cNvSpPr>
            <a:spLocks noChangeArrowheads="1"/>
          </p:cNvSpPr>
          <p:nvPr/>
        </p:nvSpPr>
        <p:spPr bwMode="auto">
          <a:xfrm>
            <a:off x="6856413" y="5686425"/>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66" name="Oval 39"/>
          <p:cNvSpPr>
            <a:spLocks noChangeArrowheads="1"/>
          </p:cNvSpPr>
          <p:nvPr/>
        </p:nvSpPr>
        <p:spPr bwMode="auto">
          <a:xfrm>
            <a:off x="7504113" y="5886450"/>
            <a:ext cx="119062" cy="119063"/>
          </a:xfrm>
          <a:prstGeom prst="ellipse">
            <a:avLst/>
          </a:prstGeom>
          <a:solidFill>
            <a:schemeClr val="bg1"/>
          </a:solidFill>
          <a:ln w="38100">
            <a:solidFill>
              <a:schemeClr val="bg2"/>
            </a:solidFill>
            <a:round/>
            <a:headEnd/>
            <a:tailEnd/>
          </a:ln>
        </p:spPr>
        <p:txBody>
          <a:bodyPr wrap="none" anchor="ctr"/>
          <a:lstStyle/>
          <a:p>
            <a:endParaRPr lang="en-US">
              <a:latin typeface="Constantia" pitchFamily="18" charset="0"/>
            </a:endParaRPr>
          </a:p>
        </p:txBody>
      </p:sp>
      <p:sp>
        <p:nvSpPr>
          <p:cNvPr id="22567" name="Text Box 40"/>
          <p:cNvSpPr txBox="1">
            <a:spLocks noChangeArrowheads="1"/>
          </p:cNvSpPr>
          <p:nvPr/>
        </p:nvSpPr>
        <p:spPr bwMode="auto">
          <a:xfrm>
            <a:off x="6310313" y="5105400"/>
            <a:ext cx="1328737" cy="457200"/>
          </a:xfrm>
          <a:prstGeom prst="rect">
            <a:avLst/>
          </a:prstGeom>
          <a:noFill/>
          <a:ln w="9525">
            <a:noFill/>
            <a:miter lim="800000"/>
            <a:headEnd/>
            <a:tailEnd/>
          </a:ln>
        </p:spPr>
        <p:txBody>
          <a:bodyPr>
            <a:spAutoFit/>
          </a:bodyPr>
          <a:lstStyle/>
          <a:p>
            <a:pPr algn="r">
              <a:spcBef>
                <a:spcPct val="50000"/>
              </a:spcBef>
            </a:pPr>
            <a:r>
              <a:rPr lang="en-US" sz="2400" b="1" i="1">
                <a:solidFill>
                  <a:srgbClr val="053ABF"/>
                </a:solidFill>
                <a:latin typeface="Times New Roman" pitchFamily="18" charset="0"/>
              </a:rPr>
              <a:t>Demand</a:t>
            </a:r>
          </a:p>
        </p:txBody>
      </p:sp>
      <p:sp>
        <p:nvSpPr>
          <p:cNvPr id="30761" name="Text Box 41"/>
          <p:cNvSpPr txBox="1">
            <a:spLocks noChangeArrowheads="1"/>
          </p:cNvSpPr>
          <p:nvPr/>
        </p:nvSpPr>
        <p:spPr bwMode="auto">
          <a:xfrm>
            <a:off x="47625" y="2174875"/>
            <a:ext cx="3557588" cy="153670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kumimoji="1" lang="en-US" sz="2100">
                <a:latin typeface="Times New Roman" pitchFamily="18" charset="0"/>
              </a:rPr>
              <a:t>The height of the </a:t>
            </a:r>
            <a:r>
              <a:rPr kumimoji="1" lang="en-US" sz="2100" b="1" i="1">
                <a:latin typeface="Times New Roman" pitchFamily="18" charset="0"/>
              </a:rPr>
              <a:t>demand </a:t>
            </a:r>
            <a:br>
              <a:rPr kumimoji="1" lang="en-US" sz="2100" b="1" i="1">
                <a:latin typeface="Times New Roman" pitchFamily="18" charset="0"/>
              </a:rPr>
            </a:br>
            <a:r>
              <a:rPr kumimoji="1" lang="en-US" sz="2100" b="1" i="1">
                <a:latin typeface="Times New Roman" pitchFamily="18" charset="0"/>
              </a:rPr>
              <a:t>  curve</a:t>
            </a:r>
            <a:r>
              <a:rPr kumimoji="1" lang="en-US" sz="2100">
                <a:latin typeface="Times New Roman" pitchFamily="18" charset="0"/>
              </a:rPr>
              <a:t> at any quantity shows</a:t>
            </a:r>
            <a:br>
              <a:rPr kumimoji="1" lang="en-US" sz="2100">
                <a:latin typeface="Times New Roman" pitchFamily="18" charset="0"/>
              </a:rPr>
            </a:br>
            <a:r>
              <a:rPr kumimoji="1" lang="en-US" sz="2100">
                <a:latin typeface="Times New Roman" pitchFamily="18" charset="0"/>
              </a:rPr>
              <a:t>  the </a:t>
            </a:r>
            <a:r>
              <a:rPr kumimoji="1" lang="en-US" sz="2100" b="1" i="1">
                <a:latin typeface="Times New Roman" pitchFamily="18" charset="0"/>
              </a:rPr>
              <a:t>maximum price</a:t>
            </a:r>
            <a:r>
              <a:rPr kumimoji="1" lang="en-US" sz="2100">
                <a:latin typeface="Times New Roman" pitchFamily="18" charset="0"/>
              </a:rPr>
              <a:t> that </a:t>
            </a:r>
            <a:br>
              <a:rPr kumimoji="1" lang="en-US" sz="2100">
                <a:latin typeface="Times New Roman" pitchFamily="18" charset="0"/>
              </a:rPr>
            </a:br>
            <a:r>
              <a:rPr kumimoji="1" lang="en-US" sz="2100">
                <a:latin typeface="Times New Roman" pitchFamily="18" charset="0"/>
              </a:rPr>
              <a:t>  consumers are willing to pay </a:t>
            </a:r>
            <a:br>
              <a:rPr kumimoji="1" lang="en-US" sz="2100">
                <a:latin typeface="Times New Roman" pitchFamily="18" charset="0"/>
              </a:rPr>
            </a:br>
            <a:r>
              <a:rPr kumimoji="1" lang="en-US" sz="2100">
                <a:latin typeface="Times New Roman" pitchFamily="18" charset="0"/>
              </a:rPr>
              <a:t>  for that additional unit.</a:t>
            </a:r>
          </a:p>
        </p:txBody>
      </p:sp>
      <p:sp>
        <p:nvSpPr>
          <p:cNvPr id="30762" name="Text Box 42"/>
          <p:cNvSpPr txBox="1">
            <a:spLocks noChangeArrowheads="1"/>
          </p:cNvSpPr>
          <p:nvPr/>
        </p:nvSpPr>
        <p:spPr bwMode="auto">
          <a:xfrm>
            <a:off x="0" y="3698875"/>
            <a:ext cx="3738563" cy="958850"/>
          </a:xfrm>
          <a:prstGeom prst="rect">
            <a:avLst/>
          </a:prstGeom>
          <a:noFill/>
          <a:ln w="9525">
            <a:noFill/>
            <a:miter lim="800000"/>
            <a:headEnd/>
            <a:tailEnd/>
          </a:ln>
        </p:spPr>
        <p:txBody>
          <a:bodyPr>
            <a:spAutoFit/>
          </a:bodyPr>
          <a:lstStyle/>
          <a:p>
            <a:pPr>
              <a:lnSpc>
                <a:spcPct val="90000"/>
              </a:lnSpc>
              <a:spcBef>
                <a:spcPct val="50000"/>
              </a:spcBef>
              <a:buFontTx/>
              <a:buChar char="•"/>
            </a:pPr>
            <a:r>
              <a:rPr lang="en-US" sz="2100">
                <a:solidFill>
                  <a:schemeClr val="bg2"/>
                </a:solidFill>
                <a:latin typeface="Times New Roman" pitchFamily="18" charset="0"/>
              </a:rPr>
              <a:t> </a:t>
            </a:r>
            <a:r>
              <a:rPr lang="en-US" sz="2100">
                <a:latin typeface="Times New Roman" pitchFamily="18" charset="0"/>
              </a:rPr>
              <a:t>For example, when 16 </a:t>
            </a:r>
            <a:br>
              <a:rPr lang="en-US" sz="2100">
                <a:latin typeface="Times New Roman" pitchFamily="18" charset="0"/>
              </a:rPr>
            </a:br>
            <a:r>
              <a:rPr lang="en-US" sz="2100">
                <a:latin typeface="Times New Roman" pitchFamily="18" charset="0"/>
              </a:rPr>
              <a:t>  million units are consumed, </a:t>
            </a:r>
            <a:br>
              <a:rPr lang="en-US" sz="2100">
                <a:latin typeface="Times New Roman" pitchFamily="18" charset="0"/>
              </a:rPr>
            </a:br>
            <a:r>
              <a:rPr lang="en-US" sz="2100">
                <a:latin typeface="Times New Roman" pitchFamily="18" charset="0"/>
              </a:rPr>
              <a:t>  the value of the last unit is $73</a:t>
            </a:r>
            <a:r>
              <a:rPr lang="en-US" sz="2100">
                <a:solidFill>
                  <a:schemeClr val="bg2"/>
                </a:solidFill>
                <a:latin typeface="Times New Roman" pitchFamily="18" charset="0"/>
              </a:rPr>
              <a:t>.</a:t>
            </a:r>
            <a:endParaRPr kumimoji="1" lang="en-US" sz="2100">
              <a:solidFill>
                <a:schemeClr val="bg2"/>
              </a:solidFill>
              <a:latin typeface="Times New Roman" pitchFamily="18" charset="0"/>
            </a:endParaRPr>
          </a:p>
        </p:txBody>
      </p:sp>
      <p:sp>
        <p:nvSpPr>
          <p:cNvPr id="30763" name="Line 43"/>
          <p:cNvSpPr>
            <a:spLocks noChangeShapeType="1"/>
          </p:cNvSpPr>
          <p:nvPr/>
        </p:nvSpPr>
        <p:spPr bwMode="auto">
          <a:xfrm flipV="1">
            <a:off x="5010150" y="4633913"/>
            <a:ext cx="0" cy="1641475"/>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sp>
        <p:nvSpPr>
          <p:cNvPr id="30764" name="Line 44"/>
          <p:cNvSpPr>
            <a:spLocks noChangeShapeType="1"/>
          </p:cNvSpPr>
          <p:nvPr/>
        </p:nvSpPr>
        <p:spPr bwMode="auto">
          <a:xfrm flipH="1">
            <a:off x="4284663" y="4546600"/>
            <a:ext cx="622300" cy="0"/>
          </a:xfrm>
          <a:prstGeom prst="line">
            <a:avLst/>
          </a:prstGeom>
          <a:noFill/>
          <a:ln w="31750">
            <a:solidFill>
              <a:schemeClr val="tx1"/>
            </a:solidFill>
            <a:round/>
            <a:headEnd/>
            <a:tailEnd type="stealth" w="lg" len="lg"/>
          </a:ln>
          <a:effectLst>
            <a:outerShdw dist="35921" dir="2700000" algn="ctr" rotWithShape="0">
              <a:srgbClr val="808080"/>
            </a:outerShdw>
          </a:effectLst>
        </p:spPr>
        <p:txBody>
          <a:bodyPr wrap="none" anchor="ctr"/>
          <a:lstStyle/>
          <a:p>
            <a:pPr fontAlgn="auto">
              <a:spcBef>
                <a:spcPts val="0"/>
              </a:spcBef>
              <a:spcAft>
                <a:spcPts val="0"/>
              </a:spcAft>
              <a:defRPr/>
            </a:pPr>
            <a:endParaRPr lang="en-US">
              <a:latin typeface="+mn-lt"/>
            </a:endParaRPr>
          </a:p>
        </p:txBody>
      </p:sp>
      <p:grpSp>
        <p:nvGrpSpPr>
          <p:cNvPr id="22572" name="Group 45"/>
          <p:cNvGrpSpPr>
            <a:grpSpLocks/>
          </p:cNvGrpSpPr>
          <p:nvPr/>
        </p:nvGrpSpPr>
        <p:grpSpPr bwMode="auto">
          <a:xfrm>
            <a:off x="4152900" y="6099175"/>
            <a:ext cx="168275" cy="301625"/>
            <a:chOff x="2616" y="3192"/>
            <a:chExt cx="106" cy="190"/>
          </a:xfrm>
        </p:grpSpPr>
        <p:sp>
          <p:nvSpPr>
            <p:cNvPr id="22573" name="Line 46"/>
            <p:cNvSpPr>
              <a:spLocks noChangeShapeType="1"/>
            </p:cNvSpPr>
            <p:nvPr/>
          </p:nvSpPr>
          <p:spPr bwMode="auto">
            <a:xfrm>
              <a:off x="2676" y="3324"/>
              <a:ext cx="0" cy="58"/>
            </a:xfrm>
            <a:prstGeom prst="line">
              <a:avLst/>
            </a:prstGeom>
            <a:noFill/>
            <a:ln w="28575">
              <a:solidFill>
                <a:schemeClr val="bg2"/>
              </a:solidFill>
              <a:round/>
              <a:headEnd/>
              <a:tailEnd/>
            </a:ln>
          </p:spPr>
          <p:txBody>
            <a:bodyPr wrap="none"/>
            <a:lstStyle/>
            <a:p>
              <a:endParaRPr lang="en-US"/>
            </a:p>
          </p:txBody>
        </p:sp>
        <p:sp>
          <p:nvSpPr>
            <p:cNvPr id="22574" name="Line 47"/>
            <p:cNvSpPr>
              <a:spLocks noChangeShapeType="1"/>
            </p:cNvSpPr>
            <p:nvPr/>
          </p:nvSpPr>
          <p:spPr bwMode="auto">
            <a:xfrm>
              <a:off x="2676" y="3264"/>
              <a:ext cx="0" cy="84"/>
            </a:xfrm>
            <a:prstGeom prst="line">
              <a:avLst/>
            </a:prstGeom>
            <a:noFill/>
            <a:ln w="28575">
              <a:solidFill>
                <a:schemeClr val="bg2"/>
              </a:solidFill>
              <a:round/>
              <a:headEnd/>
              <a:tailEnd/>
            </a:ln>
          </p:spPr>
          <p:txBody>
            <a:bodyPr wrap="none"/>
            <a:lstStyle/>
            <a:p>
              <a:endParaRPr lang="en-US"/>
            </a:p>
          </p:txBody>
        </p:sp>
        <p:sp>
          <p:nvSpPr>
            <p:cNvPr id="22575" name="Line 48"/>
            <p:cNvSpPr>
              <a:spLocks noChangeShapeType="1"/>
            </p:cNvSpPr>
            <p:nvPr/>
          </p:nvSpPr>
          <p:spPr bwMode="auto">
            <a:xfrm flipV="1">
              <a:off x="2626" y="3192"/>
              <a:ext cx="96" cy="48"/>
            </a:xfrm>
            <a:prstGeom prst="line">
              <a:avLst/>
            </a:prstGeom>
            <a:noFill/>
            <a:ln w="28575">
              <a:solidFill>
                <a:schemeClr val="tx1"/>
              </a:solidFill>
              <a:round/>
              <a:headEnd/>
              <a:tailEnd/>
            </a:ln>
          </p:spPr>
          <p:txBody>
            <a:bodyPr wrap="none"/>
            <a:lstStyle/>
            <a:p>
              <a:endParaRPr lang="en-US"/>
            </a:p>
          </p:txBody>
        </p:sp>
        <p:sp>
          <p:nvSpPr>
            <p:cNvPr id="22576" name="Line 49"/>
            <p:cNvSpPr>
              <a:spLocks noChangeShapeType="1"/>
            </p:cNvSpPr>
            <p:nvPr/>
          </p:nvSpPr>
          <p:spPr bwMode="auto">
            <a:xfrm flipV="1">
              <a:off x="2626" y="3240"/>
              <a:ext cx="96" cy="48"/>
            </a:xfrm>
            <a:prstGeom prst="line">
              <a:avLst/>
            </a:prstGeom>
            <a:noFill/>
            <a:ln w="28575">
              <a:solidFill>
                <a:schemeClr val="tx1"/>
              </a:solidFill>
              <a:round/>
              <a:headEnd/>
              <a:tailEnd/>
            </a:ln>
          </p:spPr>
          <p:txBody>
            <a:bodyPr wrap="none"/>
            <a:lstStyle/>
            <a:p>
              <a:endParaRPr lang="en-US"/>
            </a:p>
          </p:txBody>
        </p:sp>
        <p:sp>
          <p:nvSpPr>
            <p:cNvPr id="22577" name="Line 50"/>
            <p:cNvSpPr>
              <a:spLocks noChangeShapeType="1"/>
            </p:cNvSpPr>
            <p:nvPr/>
          </p:nvSpPr>
          <p:spPr bwMode="auto">
            <a:xfrm>
              <a:off x="2616" y="3328"/>
              <a:ext cx="58" cy="0"/>
            </a:xfrm>
            <a:prstGeom prst="line">
              <a:avLst/>
            </a:prstGeom>
            <a:noFill/>
            <a:ln w="28575">
              <a:solidFill>
                <a:schemeClr val="bg2"/>
              </a:solidFill>
              <a:round/>
              <a:headEnd/>
              <a:tailEnd/>
            </a:ln>
          </p:spPr>
          <p:txBody>
            <a:bodyPr wrap="none"/>
            <a:lstStyle/>
            <a:p>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761"/>
                                        </p:tgtEl>
                                        <p:attrNameLst>
                                          <p:attrName>style.visibility</p:attrName>
                                        </p:attrNameLst>
                                      </p:cBhvr>
                                      <p:to>
                                        <p:strVal val="visible"/>
                                      </p:to>
                                    </p:set>
                                    <p:animEffect transition="in" filter="slide(fromBottom)">
                                      <p:cBhvr>
                                        <p:cTn id="7" dur="500"/>
                                        <p:tgtEl>
                                          <p:spTgt spid="307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62"/>
                                        </p:tgtEl>
                                        <p:attrNameLst>
                                          <p:attrName>style.visibility</p:attrName>
                                        </p:attrNameLst>
                                      </p:cBhvr>
                                      <p:to>
                                        <p:strVal val="visible"/>
                                      </p:to>
                                    </p:set>
                                    <p:animEffect transition="in" filter="slide(fromBottom)">
                                      <p:cBhvr>
                                        <p:cTn id="12" dur="500"/>
                                        <p:tgtEl>
                                          <p:spTgt spid="30762"/>
                                        </p:tgtEl>
                                      </p:cBhvr>
                                    </p:animEffect>
                                  </p:childTnLst>
                                </p:cTn>
                              </p:par>
                            </p:childTnLst>
                          </p:cTn>
                        </p:par>
                        <p:par>
                          <p:cTn id="13" fill="hold">
                            <p:stCondLst>
                              <p:cond delay="500"/>
                            </p:stCondLst>
                            <p:childTnLst>
                              <p:par>
                                <p:cTn id="14" presetID="17" presetClass="entr" presetSubtype="4" fill="hold" nodeType="afterEffect">
                                  <p:stCondLst>
                                    <p:cond delay="0"/>
                                  </p:stCondLst>
                                  <p:childTnLst>
                                    <p:set>
                                      <p:cBhvr>
                                        <p:cTn id="15" dur="1" fill="hold">
                                          <p:stCondLst>
                                            <p:cond delay="0"/>
                                          </p:stCondLst>
                                        </p:cTn>
                                        <p:tgtEl>
                                          <p:spTgt spid="30763"/>
                                        </p:tgtEl>
                                        <p:attrNameLst>
                                          <p:attrName>style.visibility</p:attrName>
                                        </p:attrNameLst>
                                      </p:cBhvr>
                                      <p:to>
                                        <p:strVal val="visible"/>
                                      </p:to>
                                    </p:set>
                                    <p:anim calcmode="lin" valueType="num">
                                      <p:cBhvr>
                                        <p:cTn id="16" dur="500" fill="hold"/>
                                        <p:tgtEl>
                                          <p:spTgt spid="30763"/>
                                        </p:tgtEl>
                                        <p:attrNameLst>
                                          <p:attrName>ppt_x</p:attrName>
                                        </p:attrNameLst>
                                      </p:cBhvr>
                                      <p:tavLst>
                                        <p:tav tm="0">
                                          <p:val>
                                            <p:strVal val="#ppt_x"/>
                                          </p:val>
                                        </p:tav>
                                        <p:tav tm="100000">
                                          <p:val>
                                            <p:strVal val="#ppt_x"/>
                                          </p:val>
                                        </p:tav>
                                      </p:tavLst>
                                    </p:anim>
                                    <p:anim calcmode="lin" valueType="num">
                                      <p:cBhvr>
                                        <p:cTn id="17" dur="500" fill="hold"/>
                                        <p:tgtEl>
                                          <p:spTgt spid="30763"/>
                                        </p:tgtEl>
                                        <p:attrNameLst>
                                          <p:attrName>ppt_y</p:attrName>
                                        </p:attrNameLst>
                                      </p:cBhvr>
                                      <p:tavLst>
                                        <p:tav tm="0">
                                          <p:val>
                                            <p:strVal val="#ppt_y+#ppt_h/2"/>
                                          </p:val>
                                        </p:tav>
                                        <p:tav tm="100000">
                                          <p:val>
                                            <p:strVal val="#ppt_y"/>
                                          </p:val>
                                        </p:tav>
                                      </p:tavLst>
                                    </p:anim>
                                    <p:anim calcmode="lin" valueType="num">
                                      <p:cBhvr>
                                        <p:cTn id="18" dur="500" fill="hold"/>
                                        <p:tgtEl>
                                          <p:spTgt spid="30763"/>
                                        </p:tgtEl>
                                        <p:attrNameLst>
                                          <p:attrName>ppt_w</p:attrName>
                                        </p:attrNameLst>
                                      </p:cBhvr>
                                      <p:tavLst>
                                        <p:tav tm="0">
                                          <p:val>
                                            <p:strVal val="#ppt_w"/>
                                          </p:val>
                                        </p:tav>
                                        <p:tav tm="100000">
                                          <p:val>
                                            <p:strVal val="#ppt_w"/>
                                          </p:val>
                                        </p:tav>
                                      </p:tavLst>
                                    </p:anim>
                                    <p:anim calcmode="lin" valueType="num">
                                      <p:cBhvr>
                                        <p:cTn id="19" dur="500" fill="hold"/>
                                        <p:tgtEl>
                                          <p:spTgt spid="30763"/>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7" presetClass="entr" presetSubtype="2" fill="hold" nodeType="afterEffect">
                                  <p:stCondLst>
                                    <p:cond delay="0"/>
                                  </p:stCondLst>
                                  <p:childTnLst>
                                    <p:set>
                                      <p:cBhvr>
                                        <p:cTn id="22" dur="1" fill="hold">
                                          <p:stCondLst>
                                            <p:cond delay="0"/>
                                          </p:stCondLst>
                                        </p:cTn>
                                        <p:tgtEl>
                                          <p:spTgt spid="30764"/>
                                        </p:tgtEl>
                                        <p:attrNameLst>
                                          <p:attrName>style.visibility</p:attrName>
                                        </p:attrNameLst>
                                      </p:cBhvr>
                                      <p:to>
                                        <p:strVal val="visible"/>
                                      </p:to>
                                    </p:set>
                                    <p:anim calcmode="lin" valueType="num">
                                      <p:cBhvr>
                                        <p:cTn id="23" dur="500" fill="hold"/>
                                        <p:tgtEl>
                                          <p:spTgt spid="30764"/>
                                        </p:tgtEl>
                                        <p:attrNameLst>
                                          <p:attrName>ppt_x</p:attrName>
                                        </p:attrNameLst>
                                      </p:cBhvr>
                                      <p:tavLst>
                                        <p:tav tm="0">
                                          <p:val>
                                            <p:strVal val="#ppt_x+#ppt_w/2"/>
                                          </p:val>
                                        </p:tav>
                                        <p:tav tm="100000">
                                          <p:val>
                                            <p:strVal val="#ppt_x"/>
                                          </p:val>
                                        </p:tav>
                                      </p:tavLst>
                                    </p:anim>
                                    <p:anim calcmode="lin" valueType="num">
                                      <p:cBhvr>
                                        <p:cTn id="24" dur="500" fill="hold"/>
                                        <p:tgtEl>
                                          <p:spTgt spid="30764"/>
                                        </p:tgtEl>
                                        <p:attrNameLst>
                                          <p:attrName>ppt_y</p:attrName>
                                        </p:attrNameLst>
                                      </p:cBhvr>
                                      <p:tavLst>
                                        <p:tav tm="0">
                                          <p:val>
                                            <p:strVal val="#ppt_y"/>
                                          </p:val>
                                        </p:tav>
                                        <p:tav tm="100000">
                                          <p:val>
                                            <p:strVal val="#ppt_y"/>
                                          </p:val>
                                        </p:tav>
                                      </p:tavLst>
                                    </p:anim>
                                    <p:anim calcmode="lin" valueType="num">
                                      <p:cBhvr>
                                        <p:cTn id="25" dur="500" fill="hold"/>
                                        <p:tgtEl>
                                          <p:spTgt spid="30764"/>
                                        </p:tgtEl>
                                        <p:attrNameLst>
                                          <p:attrName>ppt_w</p:attrName>
                                        </p:attrNameLst>
                                      </p:cBhvr>
                                      <p:tavLst>
                                        <p:tav tm="0">
                                          <p:val>
                                            <p:fltVal val="0"/>
                                          </p:val>
                                        </p:tav>
                                        <p:tav tm="100000">
                                          <p:val>
                                            <p:strVal val="#ppt_w"/>
                                          </p:val>
                                        </p:tav>
                                      </p:tavLst>
                                    </p:anim>
                                    <p:anim calcmode="lin" valueType="num">
                                      <p:cBhvr>
                                        <p:cTn id="26" dur="500" fill="hold"/>
                                        <p:tgtEl>
                                          <p:spTgt spid="307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p:bldP spid="307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1143000"/>
          </a:xfrm>
        </p:spPr>
        <p:txBody>
          <a:bodyPr/>
          <a:lstStyle/>
          <a:p>
            <a:r>
              <a:rPr lang="en-US" smtClean="0"/>
              <a:t>Law of Demand</a:t>
            </a:r>
          </a:p>
        </p:txBody>
      </p:sp>
      <p:sp>
        <p:nvSpPr>
          <p:cNvPr id="3" name="Content Placeholder 2"/>
          <p:cNvSpPr>
            <a:spLocks noGrp="1"/>
          </p:cNvSpPr>
          <p:nvPr>
            <p:ph sz="half" idx="1"/>
          </p:nvPr>
        </p:nvSpPr>
        <p:spPr>
          <a:xfrm>
            <a:off x="457200" y="1920875"/>
            <a:ext cx="4038600" cy="4433888"/>
          </a:xfrm>
        </p:spPr>
        <p:txBody>
          <a:bodyPr>
            <a:normAutofit fontScale="85000" lnSpcReduction="20000"/>
          </a:bodyPr>
          <a:lstStyle/>
          <a:p>
            <a:pPr marL="274320" indent="-274320" fontAlgn="auto">
              <a:spcAft>
                <a:spcPts val="0"/>
              </a:spcAft>
              <a:buClr>
                <a:schemeClr val="accent3"/>
              </a:buClr>
              <a:buFont typeface="Wingdings 2"/>
              <a:buChar char=""/>
              <a:defRPr/>
            </a:pPr>
            <a:endParaRPr lang="en-US"/>
          </a:p>
        </p:txBody>
      </p:sp>
      <p:sp>
        <p:nvSpPr>
          <p:cNvPr id="4" name="Content Placeholder 3"/>
          <p:cNvSpPr>
            <a:spLocks noGrp="1"/>
          </p:cNvSpPr>
          <p:nvPr>
            <p:ph sz="half" idx="2"/>
          </p:nvPr>
        </p:nvSpPr>
        <p:spPr>
          <a:xfrm>
            <a:off x="4648200" y="1219200"/>
            <a:ext cx="4267200" cy="5486400"/>
          </a:xfrm>
        </p:spPr>
        <p:txBody>
          <a:bodyPr>
            <a:normAutofit fontScale="85000" lnSpcReduction="20000"/>
          </a:bodyPr>
          <a:lstStyle/>
          <a:p>
            <a:pPr marL="274320" indent="-274320" fontAlgn="auto">
              <a:spcAft>
                <a:spcPts val="0"/>
              </a:spcAft>
              <a:buClr>
                <a:schemeClr val="accent3"/>
              </a:buClr>
              <a:buFont typeface="Wingdings 2"/>
              <a:buChar char=""/>
              <a:defRPr/>
            </a:pPr>
            <a:r>
              <a:rPr lang="en-US" u="sng" dirty="0" smtClean="0"/>
              <a:t>The Law of Demand</a:t>
            </a:r>
            <a:r>
              <a:rPr lang="en-US" dirty="0" smtClean="0"/>
              <a:t>: A law stating that as the price of an item rises and other factors remain unchanged, the quantity demanded by buyers will fall; as the price of an item falls and other factors remain the same, the quantity demanded by buyers will rise.</a:t>
            </a:r>
          </a:p>
          <a:p>
            <a:pPr marL="274320" indent="-274320" fontAlgn="auto">
              <a:spcAft>
                <a:spcPts val="0"/>
              </a:spcAft>
              <a:buClr>
                <a:schemeClr val="accent3"/>
              </a:buClr>
              <a:buFont typeface="Wingdings 2"/>
              <a:buChar char=""/>
              <a:defRPr/>
            </a:pPr>
            <a:r>
              <a:rPr lang="en-US" dirty="0" smtClean="0"/>
              <a:t>For this reason, the demand curve always slopes downward</a:t>
            </a:r>
          </a:p>
          <a:p>
            <a:pPr marL="274320" indent="-274320" fontAlgn="auto">
              <a:spcAft>
                <a:spcPts val="0"/>
              </a:spcAft>
              <a:buClr>
                <a:schemeClr val="accent3"/>
              </a:buClr>
              <a:buFont typeface="Wingdings 2"/>
              <a:buChar char=""/>
              <a:defRPr/>
            </a:pPr>
            <a:r>
              <a:rPr lang="en-US" u="sng" dirty="0" smtClean="0"/>
              <a:t>Utility:</a:t>
            </a:r>
            <a:r>
              <a:rPr lang="en-US" dirty="0" smtClean="0"/>
              <a:t>  the pleasure, usefulness, or enjoyment we get from using a product.</a:t>
            </a:r>
          </a:p>
          <a:p>
            <a:pPr marL="274320" indent="-274320" fontAlgn="auto">
              <a:spcAft>
                <a:spcPts val="0"/>
              </a:spcAft>
              <a:buClr>
                <a:schemeClr val="accent3"/>
              </a:buClr>
              <a:buFont typeface="Wingdings 2"/>
              <a:buChar char=""/>
              <a:defRPr/>
            </a:pPr>
            <a:r>
              <a:rPr lang="en-US" u="sng" dirty="0" smtClean="0"/>
              <a:t>Principle of Diminishing Marginal Utility</a:t>
            </a:r>
            <a:r>
              <a:rPr lang="en-US" dirty="0" smtClean="0"/>
              <a:t>: Each additional unit of a product is less valuable than the one that came before it</a:t>
            </a:r>
          </a:p>
          <a:p>
            <a:pPr marL="274320" indent="-274320" fontAlgn="auto">
              <a:spcAft>
                <a:spcPts val="0"/>
              </a:spcAft>
              <a:buClr>
                <a:schemeClr val="accent3"/>
              </a:buClr>
              <a:buFont typeface="Wingdings 2"/>
              <a:buChar char=""/>
              <a:defRPr/>
            </a:pPr>
            <a:endParaRPr lang="en-US" dirty="0"/>
          </a:p>
        </p:txBody>
      </p:sp>
      <p:pic>
        <p:nvPicPr>
          <p:cNvPr id="23556" name="Picture 2" descr="http://supplementalscience.files.wordpress.com/2007/11/thanksgiving-meal.jpg"/>
          <p:cNvPicPr>
            <a:picLocks noChangeAspect="1" noChangeArrowheads="1"/>
          </p:cNvPicPr>
          <p:nvPr/>
        </p:nvPicPr>
        <p:blipFill>
          <a:blip r:embed="rId3"/>
          <a:srcRect/>
          <a:stretch>
            <a:fillRect/>
          </a:stretch>
        </p:blipFill>
        <p:spPr bwMode="auto">
          <a:xfrm>
            <a:off x="304800" y="1371600"/>
            <a:ext cx="4114800" cy="526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41805</TotalTime>
  <Words>1974</Words>
  <Application>Microsoft Macintosh PowerPoint</Application>
  <PresentationFormat>On-screen Show (4:3)</PresentationFormat>
  <Paragraphs>313</Paragraphs>
  <Slides>32</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Calibri</vt:lpstr>
      <vt:lpstr>Constantia</vt:lpstr>
      <vt:lpstr>Times New Roman</vt:lpstr>
      <vt:lpstr>Verdana</vt:lpstr>
      <vt:lpstr>Wingdings</vt:lpstr>
      <vt:lpstr>Wingdings 2</vt:lpstr>
      <vt:lpstr>Arial</vt:lpstr>
      <vt:lpstr>Flow</vt:lpstr>
      <vt:lpstr>Chart</vt:lpstr>
      <vt:lpstr>Warm Up</vt:lpstr>
      <vt:lpstr>Demand, Supply and Market Equilibrium</vt:lpstr>
      <vt:lpstr>Demand</vt:lpstr>
      <vt:lpstr>Demand Schedule</vt:lpstr>
      <vt:lpstr>Demand Graph</vt:lpstr>
      <vt:lpstr>The Mighty Demand Curve</vt:lpstr>
      <vt:lpstr>PowerPoint Presentation</vt:lpstr>
      <vt:lpstr>PowerPoint Presentation</vt:lpstr>
      <vt:lpstr>Law of Demand</vt:lpstr>
      <vt:lpstr>Changes in Demand</vt:lpstr>
      <vt:lpstr>PowerPoint Presentation</vt:lpstr>
      <vt:lpstr>Decrease in Demand</vt:lpstr>
      <vt:lpstr>Elasticity of Demand</vt:lpstr>
      <vt:lpstr>PowerPoint Presentation</vt:lpstr>
      <vt:lpstr>Supply</vt:lpstr>
      <vt:lpstr>PowerPoint Presentation</vt:lpstr>
      <vt:lpstr>Changes in Supply</vt:lpstr>
      <vt:lpstr>Changes in Supply</vt:lpstr>
      <vt:lpstr> Changes in Supply</vt:lpstr>
      <vt:lpstr>PowerPoint Presentation</vt:lpstr>
      <vt:lpstr>Elasticity of Supply</vt:lpstr>
      <vt:lpstr>Supply and Demand at Work</vt:lpstr>
      <vt:lpstr>Corn Market</vt:lpstr>
      <vt:lpstr>PowerPoint Presentation</vt:lpstr>
      <vt:lpstr>Market Equilibrium</vt:lpstr>
      <vt:lpstr>PowerPoint Presentation</vt:lpstr>
      <vt:lpstr>Market Equilibrium</vt:lpstr>
      <vt:lpstr>PowerPoint Presentation</vt:lpstr>
      <vt:lpstr>Market Equilibrium</vt:lpstr>
      <vt:lpstr>PowerPoint Presentation</vt:lpstr>
      <vt:lpstr>Price Controls</vt:lpstr>
      <vt:lpstr>Prices as Signals</vt:lpstr>
    </vt:vector>
  </TitlesOfParts>
  <Company>Wake County Schools</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Supply and Market Equilibrium</dc:title>
  <dc:creator>WCPSS</dc:creator>
  <cp:lastModifiedBy>Brandon Rhodes</cp:lastModifiedBy>
  <cp:revision>39</cp:revision>
  <cp:lastPrinted>2016-12-16T16:38:52Z</cp:lastPrinted>
  <dcterms:created xsi:type="dcterms:W3CDTF">2009-12-08T12:49:21Z</dcterms:created>
  <dcterms:modified xsi:type="dcterms:W3CDTF">2017-05-18T12:11:28Z</dcterms:modified>
</cp:coreProperties>
</file>