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70" r:id="rId4"/>
    <p:sldId id="271" r:id="rId5"/>
    <p:sldId id="267" r:id="rId6"/>
    <p:sldId id="261" r:id="rId7"/>
    <p:sldId id="272" r:id="rId8"/>
    <p:sldId id="273" r:id="rId9"/>
    <p:sldId id="258" r:id="rId10"/>
    <p:sldId id="259" r:id="rId11"/>
    <p:sldId id="262" r:id="rId12"/>
    <p:sldId id="283" r:id="rId13"/>
    <p:sldId id="268" r:id="rId14"/>
    <p:sldId id="269" r:id="rId15"/>
    <p:sldId id="284" r:id="rId16"/>
    <p:sldId id="290" r:id="rId17"/>
    <p:sldId id="291" r:id="rId18"/>
    <p:sldId id="292" r:id="rId19"/>
    <p:sldId id="276" r:id="rId20"/>
    <p:sldId id="293" r:id="rId21"/>
    <p:sldId id="294" r:id="rId22"/>
    <p:sldId id="274" r:id="rId23"/>
    <p:sldId id="275" r:id="rId24"/>
    <p:sldId id="264" r:id="rId25"/>
    <p:sldId id="265" r:id="rId26"/>
    <p:sldId id="277" r:id="rId27"/>
    <p:sldId id="278" r:id="rId28"/>
    <p:sldId id="279" r:id="rId29"/>
    <p:sldId id="280" r:id="rId30"/>
    <p:sldId id="281" r:id="rId31"/>
    <p:sldId id="29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95" autoAdjust="0"/>
    <p:restoredTop sz="92973" autoAdjust="0"/>
  </p:normalViewPr>
  <p:slideViewPr>
    <p:cSldViewPr>
      <p:cViewPr varScale="1">
        <p:scale>
          <a:sx n="88" d="100"/>
          <a:sy n="88" d="100"/>
        </p:scale>
        <p:origin x="7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6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CCB2F-433A-B140-A35D-4692E1EAB736}" type="datetimeFigureOut">
              <a:rPr lang="en-US" smtClean="0"/>
              <a:t>4/13/20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1EF0E-CDA7-6645-8D0E-EBA3D2F7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8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292DD037-83C1-47EF-9A3D-89E49D74C64A}" type="datetimeFigureOut">
              <a:rPr lang="en-US"/>
              <a:pPr/>
              <a:t>4/13/20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9021FCE-19BE-47EB-B5B5-B90331045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59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68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28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0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60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9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59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61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80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3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8F72-2239-4D46-AF7F-99A4DE29032D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80152-7591-421C-89B2-E4A7DD7A9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FC47-E59E-46D9-831C-A666BC295310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7DC2A-1BFB-4ADF-92E5-58584B58F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E86F-7630-4755-AF6C-5D9C0F0B461B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5D0B5-270C-4847-B999-AFA8732E0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550A6-9859-4461-8BA2-673488AB128C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062A5-D46B-45C5-B3B9-ED8131C31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134FB-678D-4C87-9DBB-697424ABBC9E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A59CF-26FA-4B81-9CAA-5F97DBD0E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C10D-A034-473B-929C-1BC01E741251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34C24-FB49-45E4-8C93-5BEED757C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6678-25AA-4538-A46B-E67D8E4A17BC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FC8E-80EA-464F-AF93-852E9748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579D-1843-409A-9410-8661CEDB5EC9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7703-CD02-4E6B-AB09-C9A6DCD89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7739-95DA-4F09-8E5B-B9E36DA7266F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4DF1-15A1-4753-8C11-1520D3FC6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98F9F-765E-4B3A-A46D-79BF73D9EFDD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4ED61-41D8-43F1-B703-E8E7D01FF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F7312-D4B9-415B-99AD-107B5211C286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27D8-E6C4-4BDD-9630-DF3BC8977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989E-F433-4ED8-9343-223DE51A9EDC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1DA2-6AAD-418C-9DB8-0CB4B76D9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1E0830-8191-4EB7-93B4-AB73D9A6A24D}" type="datetimeFigureOut">
              <a:rPr lang="en-US"/>
              <a:pPr>
                <a:defRPr/>
              </a:pPr>
              <a:t>4/13/20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A8A36-75B9-4081-9150-CD147AEF4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5" r:id="rId9"/>
    <p:sldLayoutId id="2147483665" r:id="rId10"/>
    <p:sldLayoutId id="2147483664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705600" cy="1752600"/>
          </a:xfrm>
        </p:spPr>
        <p:txBody>
          <a:bodyPr/>
          <a:lstStyle/>
          <a:p>
            <a:pPr algn="ctr"/>
            <a:r>
              <a:rPr lang="en-US" dirty="0"/>
              <a:t>Essential Questions: What are the major types of law in the USA and how has the legal system developed over time?  Why is it important for laws to be written down?</a:t>
            </a:r>
          </a:p>
        </p:txBody>
      </p:sp>
      <p:sp>
        <p:nvSpPr>
          <p:cNvPr id="14340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2514600"/>
          </a:xfrm>
        </p:spPr>
        <p:txBody>
          <a:bodyPr/>
          <a:lstStyle/>
          <a:p>
            <a:pPr algn="ctr"/>
            <a:r>
              <a:rPr lang="en-US" dirty="0">
                <a:latin typeface="Georgia" pitchFamily="18" charset="0"/>
              </a:rPr>
              <a:t>Foundations &amp; Types of Laws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Crimes Against Property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371600"/>
            <a:ext cx="4038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Robbery: take someone’s property by threat of force</a:t>
            </a:r>
          </a:p>
          <a:p>
            <a:pPr>
              <a:lnSpc>
                <a:spcPct val="90000"/>
              </a:lnSpc>
            </a:pPr>
            <a:r>
              <a:rPr lang="en-US" sz="2400"/>
              <a:t>Burglary: take someone’s property without a threat of force</a:t>
            </a:r>
          </a:p>
          <a:p>
            <a:pPr>
              <a:lnSpc>
                <a:spcPct val="90000"/>
              </a:lnSpc>
            </a:pPr>
            <a:r>
              <a:rPr lang="en-US" sz="2400"/>
              <a:t>Arson: intentionally and unlawfully burning something</a:t>
            </a:r>
          </a:p>
          <a:p>
            <a:pPr>
              <a:lnSpc>
                <a:spcPct val="90000"/>
              </a:lnSpc>
            </a:pPr>
            <a:r>
              <a:rPr lang="en-US" sz="2400"/>
              <a:t>Vandalism: deliberate destruction of property</a:t>
            </a:r>
          </a:p>
        </p:txBody>
      </p:sp>
      <p:pic>
        <p:nvPicPr>
          <p:cNvPr id="16389" name="Picture 4" descr="http://www.ahajokes.com/cartoon/ste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95400"/>
            <a:ext cx="42862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http://westseattleblog.com/blog/wp-content/uploads/2007/08/garrettphoto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902075"/>
            <a:ext cx="28321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177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Steps in a Criminal Trial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1) </a:t>
            </a:r>
            <a:r>
              <a:rPr lang="en-US" b="1" dirty="0"/>
              <a:t>Arrest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2) </a:t>
            </a:r>
            <a:r>
              <a:rPr lang="en-US" b="1" dirty="0"/>
              <a:t>Preliminary Hearing</a:t>
            </a:r>
            <a:r>
              <a:rPr lang="en-US" dirty="0"/>
              <a:t>: accused informed of charges and bail set</a:t>
            </a:r>
          </a:p>
          <a:p>
            <a:pPr marL="366713" lvl="1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/>
              <a:t>TYPES OF BAIL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/>
              <a:t>Citation Release</a:t>
            </a:r>
            <a:r>
              <a:rPr lang="en-US" dirty="0"/>
              <a:t>: You never really even get arrested. Simply issued an order to appear before a judge on a certain date (like with a traffic ticket).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/>
              <a:t>Recognizance Release</a:t>
            </a:r>
            <a:r>
              <a:rPr lang="en-US" dirty="0"/>
              <a:t>: No money needed (except to pay a lawyer). Not for high risk cases.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/>
              <a:t>Cash Bond</a:t>
            </a:r>
            <a:r>
              <a:rPr lang="en-US" dirty="0"/>
              <a:t>: You pay the amount and you get out of jail. Can be set high for major cases if judges don’t want you out on the street.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/>
              <a:t>Surety Bond</a:t>
            </a:r>
            <a:r>
              <a:rPr lang="en-US" dirty="0"/>
              <a:t>: ”Bail bond”. Accused cannot afford the cash bond so gets help through a bail bondsman. You generally pay a 10% premium to bail bondsman.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3561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B1E9-52E2-4246-8AFD-B8A72CBE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a Criminal Case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8958D-7D53-CB48-89DD-DF821518C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3) </a:t>
            </a:r>
            <a:r>
              <a:rPr lang="en-US" b="1" dirty="0"/>
              <a:t>Grand Jury</a:t>
            </a:r>
            <a:r>
              <a:rPr lang="en-US" dirty="0"/>
              <a:t>: probable cause presented and a formal charge is made in an indictment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4) </a:t>
            </a:r>
            <a:r>
              <a:rPr lang="en-US" b="1" dirty="0"/>
              <a:t>Arraignment</a:t>
            </a:r>
            <a:r>
              <a:rPr lang="en-US" dirty="0"/>
              <a:t>: accused is formally charged and enters a plea.  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Guilty- by far and away the most popular plea, 90%+ of cases end in </a:t>
            </a:r>
            <a:r>
              <a:rPr lang="en-US" u="sng" dirty="0"/>
              <a:t>plea bargains</a:t>
            </a:r>
            <a:endParaRPr lang="en-US" dirty="0"/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Not Guilty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No Contest- You admit no guilt, but accept the punishment of the court. Cannot be used against you in a civil </a:t>
            </a:r>
            <a:r>
              <a:rPr lang="en-US" dirty="0" err="1"/>
              <a:t>tria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73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5) The 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Both sides gather evidence and question witnesses.</a:t>
            </a:r>
          </a:p>
          <a:p>
            <a:pPr lvl="0"/>
            <a:r>
              <a:rPr lang="en-US" dirty="0"/>
              <a:t>Witnesses receive a </a:t>
            </a:r>
            <a:r>
              <a:rPr lang="en-US" b="1" u="sng" dirty="0"/>
              <a:t>subpoena</a:t>
            </a:r>
            <a:r>
              <a:rPr lang="en-US" b="1" dirty="0"/>
              <a:t>- </a:t>
            </a:r>
            <a:r>
              <a:rPr lang="en-US" dirty="0"/>
              <a:t>an order to appear in court</a:t>
            </a:r>
          </a:p>
          <a:p>
            <a:pPr lvl="0"/>
            <a:r>
              <a:rPr lang="en-US" dirty="0"/>
              <a:t>A jury is selected.</a:t>
            </a:r>
          </a:p>
          <a:p>
            <a:pPr lvl="0"/>
            <a:r>
              <a:rPr lang="en-US" dirty="0"/>
              <a:t>Prosecution makes opening statement.  Defense makes opening statement.</a:t>
            </a:r>
          </a:p>
          <a:p>
            <a:pPr lvl="0"/>
            <a:r>
              <a:rPr lang="en-US" dirty="0"/>
              <a:t>Both sides call witnesses and cross examine the opposing witnesses (prosecution presents case first)</a:t>
            </a:r>
          </a:p>
          <a:p>
            <a:pPr lvl="0"/>
            <a:r>
              <a:rPr lang="en-US" dirty="0"/>
              <a:t>Both sides make closing statements.</a:t>
            </a:r>
          </a:p>
          <a:p>
            <a:pPr lvl="0"/>
            <a:r>
              <a:rPr lang="en-US" b="1" dirty="0"/>
              <a:t>Burden of proof is on the prosecution</a:t>
            </a:r>
          </a:p>
        </p:txBody>
      </p:sp>
    </p:spTree>
    <p:extLst>
      <p:ext uri="{BB962C8B-B14F-4D97-AF65-F5344CB8AC3E}">
        <p14:creationId xmlns:p14="http://schemas.microsoft.com/office/powerpoint/2010/main" val="1735777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6) Verdict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Standard of evidence is “</a:t>
            </a:r>
            <a:r>
              <a:rPr lang="en-US" b="1" dirty="0"/>
              <a:t>beyond a reasonable doubt</a:t>
            </a:r>
            <a:r>
              <a:rPr lang="en-US" dirty="0"/>
              <a:t>” – jury must be sure</a:t>
            </a:r>
          </a:p>
          <a:p>
            <a:pPr lvl="0"/>
            <a:r>
              <a:rPr lang="en-US" u="sng" dirty="0"/>
              <a:t>Acquittal</a:t>
            </a:r>
            <a:r>
              <a:rPr lang="en-US" dirty="0"/>
              <a:t>:  The jury decides not guilty.  Defendant is released. </a:t>
            </a:r>
          </a:p>
          <a:p>
            <a:pPr lvl="0"/>
            <a:r>
              <a:rPr lang="en-US" u="sng" dirty="0"/>
              <a:t>Convicted</a:t>
            </a:r>
            <a:r>
              <a:rPr lang="en-US" dirty="0"/>
              <a:t>:  If the jury decides a person is guilty, the judge will then set a date for sentencing.</a:t>
            </a:r>
          </a:p>
          <a:p>
            <a:pPr lvl="0"/>
            <a:r>
              <a:rPr lang="en-US" u="sng" dirty="0"/>
              <a:t>Hung jury</a:t>
            </a:r>
            <a:r>
              <a:rPr lang="en-US" dirty="0"/>
              <a:t>:  A jury cannot make a decision.  This is a mistrial.</a:t>
            </a:r>
          </a:p>
        </p:txBody>
      </p:sp>
    </p:spTree>
    <p:extLst>
      <p:ext uri="{BB962C8B-B14F-4D97-AF65-F5344CB8AC3E}">
        <p14:creationId xmlns:p14="http://schemas.microsoft.com/office/powerpoint/2010/main" val="3346342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7) Sentencing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Functions of Sentencing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	 1) Punishment- Punish criminals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2) Social Protection- Protect society by keeping criminals in prison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3. Deterrence- Discourage people from committing crimes in the first place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4. Rehabilitation- Prepare lawbreakers to re-enter society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sng" dirty="0"/>
              <a:t>Recidivism</a:t>
            </a:r>
            <a:r>
              <a:rPr lang="en-US" b="1" dirty="0"/>
              <a:t>- </a:t>
            </a:r>
            <a:r>
              <a:rPr lang="en-US" dirty="0"/>
              <a:t>The tendency of a criminal to reoffend (how likely is a former prisoner to go back to prison)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86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ncarceration_rate_by_country.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216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140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Sentencing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Some prisoners are eligible for parole after serving part of their sentence.</a:t>
            </a:r>
          </a:p>
          <a:p>
            <a:pPr lvl="1"/>
            <a:r>
              <a:rPr lang="en-US" dirty="0"/>
              <a:t>Parole- Early release from prison. Felons on parole must meet regularly with their parole officer until the end of their original sentence</a:t>
            </a:r>
          </a:p>
          <a:p>
            <a:pPr lvl="0"/>
            <a:r>
              <a:rPr lang="en-US" dirty="0"/>
              <a:t>Indeterminate sentence:  Judge sets a minimum and maximum sentence.</a:t>
            </a:r>
          </a:p>
          <a:p>
            <a:pPr lvl="0"/>
            <a:r>
              <a:rPr lang="en-US" dirty="0"/>
              <a:t>Determinate sentence:  Judge sets a specific sentence.</a:t>
            </a:r>
          </a:p>
          <a:p>
            <a:pPr lvl="0"/>
            <a:r>
              <a:rPr lang="en-US" dirty="0"/>
              <a:t>Mandatory sentence:  Judge sets a sentence in accordance with state laws.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60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Law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3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/>
              <a:t>What is Law?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593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John Adams – “In the United States, we will have a government of laws, not of men.”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/>
              <a:t>Law</a:t>
            </a:r>
            <a:r>
              <a:rPr lang="en-US" dirty="0"/>
              <a:t>: a set of rules that allow peaceful living in a society.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These rules are binding on all people (everyone must follow them).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They are also intended to discourage people from doing bad things.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All people are equal under the law.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5364" name="Picture 2" descr="http://thebsreport.files.wordpress.com/2009/05/john_ada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66800"/>
            <a:ext cx="4343400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/>
              <a:t>In civil law, a harmed individual (</a:t>
            </a:r>
            <a:r>
              <a:rPr lang="en-US" dirty="0">
                <a:latin typeface="Arial Bold" charset="0"/>
                <a:cs typeface="Arial Bold" charset="0"/>
                <a:sym typeface="Arial Bold" charset="0"/>
              </a:rPr>
              <a:t>plaintiff</a:t>
            </a:r>
            <a:r>
              <a:rPr lang="en-US" dirty="0"/>
              <a:t>) seeks to win a judgment against the accused wrongdoer (</a:t>
            </a:r>
            <a:r>
              <a:rPr lang="en-US" dirty="0">
                <a:latin typeface="Arial Bold" charset="0"/>
                <a:cs typeface="Arial Bold" charset="0"/>
                <a:sym typeface="Arial Bold" charset="0"/>
              </a:rPr>
              <a:t>defendant</a:t>
            </a:r>
            <a:r>
              <a:rPr lang="en-US" dirty="0"/>
              <a:t>). 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/>
              <a:t>A summons is sent to the defendant requiring them to appear in court, and they enter a plea.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/>
              <a:t>Often times these cases are settled outside of court</a:t>
            </a:r>
          </a:p>
          <a:p>
            <a:pPr marL="419100" indent="-419100" algn="ctr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dirty="0"/>
              <a:t>*** The same illegal activity can be a crime &amp; tort! ***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7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Civil law includes tort law.</a:t>
            </a:r>
          </a:p>
          <a:p>
            <a:r>
              <a:rPr lang="en-US" dirty="0"/>
              <a:t> A </a:t>
            </a:r>
            <a:r>
              <a:rPr lang="en-US" b="1" dirty="0"/>
              <a:t>tort</a:t>
            </a:r>
            <a:r>
              <a:rPr lang="en-US" dirty="0"/>
              <a:t> occurs when one person causes injury to another person or to another persons property or reputation. </a:t>
            </a:r>
          </a:p>
          <a:p>
            <a:r>
              <a:rPr lang="en-US" dirty="0"/>
              <a:t>Civil law may also include divorces and child custody cases</a:t>
            </a:r>
          </a:p>
        </p:txBody>
      </p:sp>
    </p:spTree>
    <p:extLst>
      <p:ext uri="{BB962C8B-B14F-4D97-AF65-F5344CB8AC3E}">
        <p14:creationId xmlns:p14="http://schemas.microsoft.com/office/powerpoint/2010/main" val="181304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  <a:defRPr/>
            </a:pPr>
            <a:r>
              <a:rPr lang="en-US" dirty="0">
                <a:latin typeface="Arial Bold" charset="0"/>
                <a:cs typeface="Arial Bold" charset="0"/>
                <a:sym typeface="Arial Bold" charset="0"/>
              </a:rPr>
              <a:t>The question to be answered is  over liability – who is responsible for the harm?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dirty="0"/>
              <a:t>May be decided by a lone judge, or the plaintiff my request a jury if the amount involved is over $20 (7</a:t>
            </a:r>
            <a:r>
              <a:rPr lang="en-US" baseline="30000" dirty="0"/>
              <a:t>th</a:t>
            </a:r>
            <a:r>
              <a:rPr lang="en-US" dirty="0"/>
              <a:t> Amendment!)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dirty="0"/>
              <a:t>Standard of evidence here is “preponderance of evidence” – judge/jury only needs to be 51% sure </a:t>
            </a:r>
          </a:p>
        </p:txBody>
      </p:sp>
    </p:spTree>
    <p:extLst>
      <p:ext uri="{BB962C8B-B14F-4D97-AF65-F5344CB8AC3E}">
        <p14:creationId xmlns:p14="http://schemas.microsoft.com/office/powerpoint/2010/main" val="2331864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607"/>
            <a:ext cx="8229600" cy="5282394"/>
          </a:xfrm>
        </p:spPr>
        <p:txBody>
          <a:bodyPr>
            <a:normAutofit/>
          </a:bodyPr>
          <a:lstStyle/>
          <a:p>
            <a:r>
              <a:rPr lang="en-US" dirty="0"/>
              <a:t>Punishment is not jail time, but rather restitution, or monetary payment</a:t>
            </a:r>
          </a:p>
          <a:p>
            <a:r>
              <a:rPr lang="en-US" dirty="0"/>
              <a:t>Damages may be awarded by the jury, including:</a:t>
            </a:r>
          </a:p>
          <a:p>
            <a:pPr marL="118872" indent="0">
              <a:buNone/>
            </a:pPr>
            <a:endParaRPr lang="en-US" dirty="0"/>
          </a:p>
          <a:p>
            <a:pPr marL="749808" lvl="1" indent="-457200">
              <a:spcBef>
                <a:spcPct val="0"/>
              </a:spcBef>
              <a:defRPr/>
            </a:pPr>
            <a:r>
              <a:rPr lang="en-US" b="1" dirty="0">
                <a:cs typeface="Arial Bold" charset="0"/>
                <a:sym typeface="Arial Bold" charset="0"/>
              </a:rPr>
              <a:t>Compensatory Damages</a:t>
            </a:r>
            <a:r>
              <a:rPr lang="en-US" b="1" dirty="0"/>
              <a:t> </a:t>
            </a:r>
            <a:r>
              <a:rPr lang="en-US" dirty="0"/>
              <a:t>- recover damages to make up for the harm caused.</a:t>
            </a:r>
          </a:p>
          <a:p>
            <a:pPr marL="749808" lvl="1" indent="-457200">
              <a:spcBef>
                <a:spcPts val="700"/>
              </a:spcBef>
              <a:defRPr/>
            </a:pPr>
            <a:r>
              <a:rPr lang="en-US" b="1" dirty="0">
                <a:cs typeface="Arial Bold" charset="0"/>
                <a:sym typeface="Arial Bold" charset="0"/>
              </a:rPr>
              <a:t>Nominal Damages</a:t>
            </a:r>
            <a:r>
              <a:rPr lang="en-US" b="1" dirty="0"/>
              <a:t> </a:t>
            </a:r>
            <a:r>
              <a:rPr lang="en-US" dirty="0"/>
              <a:t>– small amount of money awarded by the courts to show that the claim was justified.</a:t>
            </a:r>
          </a:p>
          <a:p>
            <a:pPr marL="749808" lvl="1" indent="-457200">
              <a:spcBef>
                <a:spcPts val="700"/>
              </a:spcBef>
              <a:defRPr/>
            </a:pPr>
            <a:r>
              <a:rPr lang="en-US" b="1" dirty="0">
                <a:cs typeface="Arial Bold" charset="0"/>
                <a:sym typeface="Arial Bold" charset="0"/>
              </a:rPr>
              <a:t>Punitive Damages</a:t>
            </a:r>
            <a:r>
              <a:rPr lang="en-US" b="1" dirty="0"/>
              <a:t> </a:t>
            </a:r>
            <a:r>
              <a:rPr lang="en-US" dirty="0"/>
              <a:t>– amounts of money awarded to the plaintiff to punish the defendants for malicious, willful, or outrageous 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50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What Happens in a Civil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038600" cy="54864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- Plaintiff: person who was wronged and files lawsuit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- Defendant: person who is being sued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1. Complaint: plaintiff notifies court of the dispute and identifies the defendant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2. Summons: defendant notified of lawsuit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 - </a:t>
            </a:r>
            <a:r>
              <a:rPr lang="en-US" u="sng" dirty="0"/>
              <a:t>subpoena:</a:t>
            </a:r>
            <a:r>
              <a:rPr lang="en-US" dirty="0"/>
              <a:t>  legal document requiring someone to appear in court (used in both civil and criminal cases)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3. Answer: defendant admits responsibility or notifies court of intention to fight the lawsuit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4. Discovery: both sides collect information, interview witnesses, and prepare case</a:t>
            </a:r>
          </a:p>
        </p:txBody>
      </p:sp>
      <p:pic>
        <p:nvPicPr>
          <p:cNvPr id="21508" name="Picture 2" descr="http://www.covertltd.com/img/process_server_2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066800"/>
            <a:ext cx="2571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http://policelink.monster.com/nfs/policelink/attachment_images/0023/6063/deputy-sheriff-bad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4300" y="3840163"/>
            <a:ext cx="2679700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851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Civil Case continued…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7150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5. Pretrial discussion: both sides meet with judge to discuss case before trial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 - mediation: both sides meet with impartial mediator who suggests a solution.  If either side disagrees they can go to trial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 - arbitration: same as mediation but both sides agree to do whatever the arbitrator decides before the meeting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6. Trial: right to a jury if more than $20, but often just a judge because it is cheaper. Plaintiff must present a “preponderance of evidence” to win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7. Decision: if plaintiff wins, defendant pays damages; if defendant wins, plaintiff pays court costs. If there is a jury, they only need a majority decision.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2532" name="Picture 2" descr="http://www.mchumor.com/00images/5300_lawsuit_cartoon_JA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066800"/>
            <a:ext cx="4114800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129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Juvenile Courts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64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Juvenile Courts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juvenile is anyone under the set age for an adult in a specific state.</a:t>
            </a:r>
          </a:p>
          <a:p>
            <a:endParaRPr lang="en-US" dirty="0"/>
          </a:p>
          <a:p>
            <a:r>
              <a:rPr lang="en-US" dirty="0"/>
              <a:t> You are an adult in NC at 18 HOWEVER……</a:t>
            </a:r>
          </a:p>
          <a:p>
            <a:endParaRPr lang="en-US" dirty="0"/>
          </a:p>
          <a:p>
            <a:r>
              <a:rPr lang="en-US" dirty="0"/>
              <a:t>The “age of consent” in NC is 16.</a:t>
            </a:r>
          </a:p>
        </p:txBody>
      </p:sp>
    </p:spTree>
    <p:extLst>
      <p:ext uri="{BB962C8B-B14F-4D97-AF65-F5344CB8AC3E}">
        <p14:creationId xmlns:p14="http://schemas.microsoft.com/office/powerpoint/2010/main" val="45599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Juvenile Courts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goal is rehabilitation, not punishment</a:t>
            </a:r>
          </a:p>
          <a:p>
            <a:pPr lvl="0"/>
            <a:r>
              <a:rPr lang="en-US" dirty="0"/>
              <a:t>Neglect cases:  Children who are neglected or abused by caregivers.</a:t>
            </a:r>
          </a:p>
          <a:p>
            <a:pPr lvl="0"/>
            <a:r>
              <a:rPr lang="en-US" dirty="0"/>
              <a:t>Delinquent cases:  Children who commit crimes.</a:t>
            </a:r>
          </a:p>
          <a:p>
            <a:pPr lvl="0"/>
            <a:r>
              <a:rPr lang="en-US" dirty="0"/>
              <a:t>At a delinquent court appearance, the child, parents, arresting officer, probation officer, lawyer, and judge meet.</a:t>
            </a:r>
          </a:p>
          <a:p>
            <a:pPr lvl="0"/>
            <a:r>
              <a:rPr lang="en-US" dirty="0"/>
              <a:t>No jury trial.  The judge decides delinquent or non-delinquent.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197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Juvenile Rights and Protections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Parents must be notified of arrest.  Charges must be written down.</a:t>
            </a:r>
          </a:p>
          <a:p>
            <a:pPr lvl="0"/>
            <a:r>
              <a:rPr lang="en-US" dirty="0"/>
              <a:t>Juveniles are not fingerprinted or photographed.  </a:t>
            </a:r>
          </a:p>
          <a:p>
            <a:pPr lvl="0"/>
            <a:r>
              <a:rPr lang="en-US" dirty="0"/>
              <a:t>Right to confront witnesses.</a:t>
            </a:r>
          </a:p>
          <a:p>
            <a:pPr lvl="0"/>
            <a:r>
              <a:rPr lang="en-US" dirty="0"/>
              <a:t>Identity is kept secret.  Records can be erased as adults.</a:t>
            </a:r>
          </a:p>
          <a:p>
            <a:pPr lvl="0"/>
            <a:r>
              <a:rPr lang="en-US" dirty="0"/>
              <a:t>Right to remain silent and have an attorney.</a:t>
            </a:r>
          </a:p>
          <a:p>
            <a:pPr lvl="0"/>
            <a:r>
              <a:rPr lang="en-US" dirty="0"/>
              <a:t>Most of these protections were established by the Supreme Court (In re </a:t>
            </a:r>
            <a:r>
              <a:rPr lang="en-US" dirty="0" err="1"/>
              <a:t>Gault</a:t>
            </a:r>
            <a:r>
              <a:rPr lang="en-US" dirty="0"/>
              <a:t> case).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5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Law In Our Society Today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400" b="1"/>
              <a:t>Why we need laws</a:t>
            </a:r>
            <a:endParaRPr lang="en-US" altLang="en-US" sz="2400"/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To settle disputes between people. In modern American Law these are known as civil cases. An example is a person being bit by a dog on your property.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To discourage wrongdoers—and to set standards that are accepted by the community.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To provide order, organization, and protection. An example is a copyright law.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To protect civil liberties. These involve our basic freedoms and equality found in the Bill of Rights. It also protects us against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4172971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Punishment for Juveniles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Lectured, placed in special schools, or probation.</a:t>
            </a:r>
          </a:p>
          <a:p>
            <a:pPr lvl="0"/>
            <a:r>
              <a:rPr lang="en-US" dirty="0"/>
              <a:t>Ward of the court:  Court may become guardian.</a:t>
            </a:r>
          </a:p>
          <a:p>
            <a:pPr lvl="0"/>
            <a:r>
              <a:rPr lang="en-US" dirty="0"/>
              <a:t>Sometimes tried as adults.</a:t>
            </a:r>
          </a:p>
        </p:txBody>
      </p:sp>
    </p:spTree>
    <p:extLst>
      <p:ext uri="{BB962C8B-B14F-4D97-AF65-F5344CB8AC3E}">
        <p14:creationId xmlns:p14="http://schemas.microsoft.com/office/powerpoint/2010/main" val="757714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/>
              <a:t>Juveniles continued…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066800"/>
            <a:ext cx="4038600" cy="54864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Punishments for juvenile offenders: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Stern lecture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reform school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treatment center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probation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- juvenile detention center (prison for juveniles)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Rights of accused juveniles: right to confront accusers, be silent, have attorney, and must be notified of charges.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4580" name="Picture 2" descr="http://saltpeter.tohu-bohu.com/graphics/scol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25558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http://www.wapa.gov/es/pubs/esb/1999/99Oct/graphics/billori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505200"/>
            <a:ext cx="26670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74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b="1"/>
              <a:t>Characteristics of Good Laws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Laws should be fair, and applied equally to all</a:t>
            </a:r>
          </a:p>
          <a:p>
            <a:pPr marL="609600" indent="-609600"/>
            <a:r>
              <a:rPr lang="en-US" altLang="en-US"/>
              <a:t>Laws should be reasonable. The punishment should fit the crime</a:t>
            </a:r>
          </a:p>
          <a:p>
            <a:pPr marL="609600" indent="-609600"/>
            <a:r>
              <a:rPr lang="en-US" altLang="en-US"/>
              <a:t>Laws should be enforceable. Citizens must agree to follow. An example of a law that people did not follow was the 18th Amendment.</a:t>
            </a:r>
          </a:p>
          <a:p>
            <a:pPr marL="609600" indent="-609600"/>
            <a:r>
              <a:rPr lang="en-US" altLang="en-US"/>
              <a:t>Laws should be understandable. They should be clear and not confusing </a:t>
            </a:r>
          </a:p>
        </p:txBody>
      </p:sp>
    </p:spTree>
    <p:extLst>
      <p:ext uri="{BB962C8B-B14F-4D97-AF65-F5344CB8AC3E}">
        <p14:creationId xmlns:p14="http://schemas.microsoft.com/office/powerpoint/2010/main" val="182346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Types of Law </a:t>
            </a:r>
          </a:p>
        </p:txBody>
      </p:sp>
      <p:sp>
        <p:nvSpPr>
          <p:cNvPr id="39941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/>
              <a:t>English Law: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/>
              <a:t>    - </a:t>
            </a:r>
            <a:r>
              <a:rPr lang="en-US" sz="2200" b="1" dirty="0"/>
              <a:t>Common Law</a:t>
            </a:r>
            <a:r>
              <a:rPr lang="en-US" sz="2200" dirty="0"/>
              <a:t>: based on traditions and precedent.  Not all laws written down.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/>
              <a:t>    - Trial by jury.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/>
              <a:t>    - Innocent until proven guilty.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US Constitution (</a:t>
            </a:r>
            <a:r>
              <a:rPr lang="en-US" sz="2200" b="1" dirty="0"/>
              <a:t>Constitutional Law</a:t>
            </a:r>
            <a:r>
              <a:rPr lang="en-US" sz="2200" dirty="0"/>
              <a:t>):</a:t>
            </a:r>
            <a:endParaRPr lang="en-US" sz="2000" dirty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/>
              <a:t>	- Titles of nobility outlawed.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/>
              <a:t>	- Specific powers granted to the government.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	- Specific rights guaranteed to citizens. </a:t>
            </a:r>
          </a:p>
        </p:txBody>
      </p:sp>
      <p:pic>
        <p:nvPicPr>
          <p:cNvPr id="39944" name="Picture 8" descr="constitution_quill_p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05000"/>
            <a:ext cx="4724400" cy="3116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dirty="0"/>
              <a:t>Types of Law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Criminal Law</a:t>
            </a:r>
            <a:r>
              <a:rPr lang="en-US" sz="2400" dirty="0"/>
              <a:t>: Prevent people from deliberately or recklessly harming others or other’s property.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Civil Law</a:t>
            </a:r>
            <a:r>
              <a:rPr lang="en-US" sz="2400" dirty="0"/>
              <a:t>: disputes between people or groups when no law has been broken. Disputes get settled in a court case called a lawsuit.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/>
              <a:t>    - </a:t>
            </a:r>
            <a:r>
              <a:rPr lang="en-US" sz="2400" b="1" dirty="0"/>
              <a:t>Tort</a:t>
            </a:r>
            <a:r>
              <a:rPr lang="en-US" sz="2400" dirty="0"/>
              <a:t>: a civil case where injury occurs because of negligence.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/>
              <a:t>    - </a:t>
            </a:r>
            <a:r>
              <a:rPr lang="en-US" sz="2400" b="1" dirty="0"/>
              <a:t>Family Law</a:t>
            </a:r>
            <a:r>
              <a:rPr lang="en-US" sz="2400" dirty="0"/>
              <a:t>: Divorce, custody, child support, adoption.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Administrative Law</a:t>
            </a:r>
            <a:r>
              <a:rPr lang="en-US" sz="2400" dirty="0"/>
              <a:t>: describes how executive agencies of the Federal government function.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Statutory Law</a:t>
            </a:r>
            <a:r>
              <a:rPr lang="en-US" sz="2400" dirty="0"/>
              <a:t>: laws for states. Ex: speed limits, alcohol laws, food inspection.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International Law</a:t>
            </a:r>
            <a:r>
              <a:rPr lang="en-US" sz="2400" dirty="0"/>
              <a:t>: deal with geographic areas outside of a single country (oceans) and agreements between two or more countries.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/>
              <a:t>    - The World Court: settles disputes between two or more nations. Also prosecutes war criminals.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/>
              <a:t>Criminal Cases, Civil Cases, and Juvenile Justice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dirty="0"/>
              <a:t>What are the steps of a trial, and how are the rights of citizens maintained through the legal process?</a:t>
            </a:r>
          </a:p>
        </p:txBody>
      </p:sp>
    </p:spTree>
    <p:extLst>
      <p:ext uri="{BB962C8B-B14F-4D97-AF65-F5344CB8AC3E}">
        <p14:creationId xmlns:p14="http://schemas.microsoft.com/office/powerpoint/2010/main" val="80552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Criminal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43400" cy="5562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Crime: any act that breaks a law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Penal Code: the list of crimes and their punishments</a:t>
            </a:r>
          </a:p>
        </p:txBody>
      </p:sp>
      <p:pic>
        <p:nvPicPr>
          <p:cNvPr id="14340" name="Picture 2" descr="http://www.1570films.com/csp1/crime_scene_mgmt1_24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2954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89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Crimes Against People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Homicide: any time a person kills another person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degree murder: planned, premeditated, intentional murder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degree murder: unplanned, intentional murder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Voluntary manslaughter: intentional murder in the “heat of the moment”; often in a moment which causes the person to temporarily lose control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Involuntary manslaughter: unintended death caused by negligence (such as a car accident)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Justifiable Homicide: self defense or when a police officer kills someone in the line of duty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Assault: threatening to injure someone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Battery: actually causing bodily harm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5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38152</TotalTime>
  <Words>1811</Words>
  <Application>Microsoft Macintosh PowerPoint</Application>
  <PresentationFormat>On-screen Show (4:3)</PresentationFormat>
  <Paragraphs>164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 Bold</vt:lpstr>
      <vt:lpstr>Calibri</vt:lpstr>
      <vt:lpstr>Constantia</vt:lpstr>
      <vt:lpstr>Georgia</vt:lpstr>
      <vt:lpstr>Wingdings 2</vt:lpstr>
      <vt:lpstr>Flow</vt:lpstr>
      <vt:lpstr>Foundations &amp; Types of Laws</vt:lpstr>
      <vt:lpstr>What is Law?</vt:lpstr>
      <vt:lpstr>Law In Our Society Today</vt:lpstr>
      <vt:lpstr>Characteristics of Good Laws</vt:lpstr>
      <vt:lpstr>Types of Law </vt:lpstr>
      <vt:lpstr>Types of Law</vt:lpstr>
      <vt:lpstr>Criminal Cases, Civil Cases, and Juvenile Justice</vt:lpstr>
      <vt:lpstr>Criminal Cases</vt:lpstr>
      <vt:lpstr>Crimes Against People</vt:lpstr>
      <vt:lpstr>Crimes Against Property</vt:lpstr>
      <vt:lpstr>Steps in a Criminal Trial</vt:lpstr>
      <vt:lpstr>Steps in a Criminal Case cont…</vt:lpstr>
      <vt:lpstr>5) The Trial</vt:lpstr>
      <vt:lpstr>6) Verdict</vt:lpstr>
      <vt:lpstr>7) Sentencing</vt:lpstr>
      <vt:lpstr>PowerPoint Presentation</vt:lpstr>
      <vt:lpstr>PowerPoint Presentation</vt:lpstr>
      <vt:lpstr>Sentencing cont…</vt:lpstr>
      <vt:lpstr>Civil Law</vt:lpstr>
      <vt:lpstr>Civil Law</vt:lpstr>
      <vt:lpstr>Civil Law</vt:lpstr>
      <vt:lpstr>Civil Law</vt:lpstr>
      <vt:lpstr>Civil Law</vt:lpstr>
      <vt:lpstr>What Happens in a Civil Case?</vt:lpstr>
      <vt:lpstr>Civil Case continued…</vt:lpstr>
      <vt:lpstr>Juvenile Courts</vt:lpstr>
      <vt:lpstr>Juvenile Courts</vt:lpstr>
      <vt:lpstr>Juvenile Courts</vt:lpstr>
      <vt:lpstr>Juvenile Rights and Protections</vt:lpstr>
      <vt:lpstr>Punishment for Juveniles</vt:lpstr>
      <vt:lpstr>Juveniles continued…</vt:lpstr>
    </vt:vector>
  </TitlesOfParts>
  <Company>Wake County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Rights and Responsibilities</dc:title>
  <dc:creator>WCPSS</dc:creator>
  <cp:lastModifiedBy>Microsoft Office User</cp:lastModifiedBy>
  <cp:revision>108</cp:revision>
  <cp:lastPrinted>2019-03-06T17:01:39Z</cp:lastPrinted>
  <dcterms:created xsi:type="dcterms:W3CDTF">2011-10-31T13:59:12Z</dcterms:created>
  <dcterms:modified xsi:type="dcterms:W3CDTF">2020-04-13T05:04:34Z</dcterms:modified>
</cp:coreProperties>
</file>