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7"/>
  </p:notesMasterIdLst>
  <p:handoutMasterIdLst>
    <p:handoutMasterId r:id="rId68"/>
  </p:handoutMasterIdLst>
  <p:sldIdLst>
    <p:sldId id="256" r:id="rId2"/>
    <p:sldId id="270" r:id="rId3"/>
    <p:sldId id="271" r:id="rId4"/>
    <p:sldId id="272" r:id="rId5"/>
    <p:sldId id="268" r:id="rId6"/>
    <p:sldId id="257" r:id="rId7"/>
    <p:sldId id="258" r:id="rId8"/>
    <p:sldId id="259" r:id="rId9"/>
    <p:sldId id="275" r:id="rId10"/>
    <p:sldId id="260" r:id="rId11"/>
    <p:sldId id="261" r:id="rId12"/>
    <p:sldId id="273" r:id="rId13"/>
    <p:sldId id="269" r:id="rId14"/>
    <p:sldId id="262" r:id="rId15"/>
    <p:sldId id="263" r:id="rId16"/>
    <p:sldId id="264" r:id="rId17"/>
    <p:sldId id="265" r:id="rId18"/>
    <p:sldId id="266" r:id="rId19"/>
    <p:sldId id="267"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315" r:id="rId33"/>
    <p:sldId id="316" r:id="rId34"/>
    <p:sldId id="319" r:id="rId35"/>
    <p:sldId id="320" r:id="rId36"/>
    <p:sldId id="321" r:id="rId37"/>
    <p:sldId id="274" r:id="rId38"/>
    <p:sldId id="322" r:id="rId39"/>
    <p:sldId id="323" r:id="rId40"/>
    <p:sldId id="317" r:id="rId41"/>
    <p:sldId id="318" r:id="rId42"/>
    <p:sldId id="324" r:id="rId43"/>
    <p:sldId id="325" r:id="rId44"/>
    <p:sldId id="309" r:id="rId45"/>
    <p:sldId id="310" r:id="rId46"/>
    <p:sldId id="313" r:id="rId47"/>
    <p:sldId id="314" r:id="rId48"/>
    <p:sldId id="326" r:id="rId49"/>
    <p:sldId id="327" r:id="rId50"/>
    <p:sldId id="311" r:id="rId51"/>
    <p:sldId id="312" r:id="rId52"/>
    <p:sldId id="328" r:id="rId53"/>
    <p:sldId id="329" r:id="rId54"/>
    <p:sldId id="330" r:id="rId55"/>
    <p:sldId id="331" r:id="rId56"/>
    <p:sldId id="289" r:id="rId57"/>
    <p:sldId id="290" r:id="rId58"/>
    <p:sldId id="301" r:id="rId59"/>
    <p:sldId id="302" r:id="rId60"/>
    <p:sldId id="332" r:id="rId61"/>
    <p:sldId id="333" r:id="rId62"/>
    <p:sldId id="334" r:id="rId63"/>
    <p:sldId id="335" r:id="rId64"/>
    <p:sldId id="305" r:id="rId65"/>
    <p:sldId id="306"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997" autoAdjust="0"/>
    <p:restoredTop sz="86306" autoAdjust="0"/>
  </p:normalViewPr>
  <p:slideViewPr>
    <p:cSldViewPr>
      <p:cViewPr varScale="1">
        <p:scale>
          <a:sx n="81" d="100"/>
          <a:sy n="81" d="100"/>
        </p:scale>
        <p:origin x="248" y="176"/>
      </p:cViewPr>
      <p:guideLst>
        <p:guide orient="horz" pos="2160"/>
        <p:guide pos="2880"/>
      </p:guideLst>
    </p:cSldViewPr>
  </p:slideViewPr>
  <p:outlineViewPr>
    <p:cViewPr>
      <p:scale>
        <a:sx n="33" d="100"/>
        <a:sy n="33" d="100"/>
      </p:scale>
      <p:origin x="54" y="85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894FF8-17C6-472A-BA36-AE5CA93C9217}" type="doc">
      <dgm:prSet loTypeId="urn:microsoft.com/office/officeart/2005/8/layout/pyramid1" loCatId="pyramid" qsTypeId="urn:microsoft.com/office/officeart/2005/8/quickstyle/simple1" qsCatId="simple" csTypeId="urn:microsoft.com/office/officeart/2005/8/colors/accent1_2" csCatId="accent1" phldr="1"/>
      <dgm:spPr/>
    </dgm:pt>
    <dgm:pt modelId="{B5B7EFE0-811C-414E-856E-0436029A429A}">
      <dgm:prSet phldrT="[Text]"/>
      <dgm:spPr/>
      <dgm:t>
        <a:bodyPr/>
        <a:lstStyle/>
        <a:p>
          <a:r>
            <a:rPr lang="en-US" dirty="0"/>
            <a:t>US Supreme Court</a:t>
          </a:r>
        </a:p>
      </dgm:t>
    </dgm:pt>
    <dgm:pt modelId="{40EEB94B-00E6-426C-A870-EE693044E1C5}" type="parTrans" cxnId="{972703BB-3EDB-4008-8A22-9890655E73FF}">
      <dgm:prSet/>
      <dgm:spPr/>
    </dgm:pt>
    <dgm:pt modelId="{46B520AE-C026-4790-A02B-56F73AE1ADBE}" type="sibTrans" cxnId="{972703BB-3EDB-4008-8A22-9890655E73FF}">
      <dgm:prSet/>
      <dgm:spPr/>
    </dgm:pt>
    <dgm:pt modelId="{E00E21DB-AFF0-46F7-803A-1CC7764549CB}">
      <dgm:prSet phldrT="[Text]"/>
      <dgm:spPr/>
      <dgm:t>
        <a:bodyPr/>
        <a:lstStyle/>
        <a:p>
          <a:r>
            <a:rPr lang="en-US" dirty="0"/>
            <a:t>US Court of Appeals</a:t>
          </a:r>
        </a:p>
      </dgm:t>
    </dgm:pt>
    <dgm:pt modelId="{663F6379-B1B4-4D6F-8147-C363AC86F2EC}" type="parTrans" cxnId="{AC24C1C6-E7CB-4CCC-B242-3528D8BBD813}">
      <dgm:prSet/>
      <dgm:spPr/>
    </dgm:pt>
    <dgm:pt modelId="{66DFF776-448E-42D5-95F7-9B4855EC9294}" type="sibTrans" cxnId="{AC24C1C6-E7CB-4CCC-B242-3528D8BBD813}">
      <dgm:prSet/>
      <dgm:spPr/>
    </dgm:pt>
    <dgm:pt modelId="{EB9A4B51-AD31-4D14-9EF6-20B1E91F9BAF}">
      <dgm:prSet phldrT="[Text]"/>
      <dgm:spPr/>
      <dgm:t>
        <a:bodyPr/>
        <a:lstStyle/>
        <a:p>
          <a:r>
            <a:rPr lang="en-US" dirty="0"/>
            <a:t>US District Court</a:t>
          </a:r>
        </a:p>
      </dgm:t>
    </dgm:pt>
    <dgm:pt modelId="{D81F9151-56D4-495F-8BB3-FC0515CD5893}" type="parTrans" cxnId="{5F2195DA-4B4F-4D33-B497-2DAC5E020C94}">
      <dgm:prSet/>
      <dgm:spPr/>
    </dgm:pt>
    <dgm:pt modelId="{DCA42727-6312-41EB-8EA1-C2795C669D67}" type="sibTrans" cxnId="{5F2195DA-4B4F-4D33-B497-2DAC5E020C94}">
      <dgm:prSet/>
      <dgm:spPr/>
    </dgm:pt>
    <dgm:pt modelId="{FF1B098E-5E3C-456B-8B36-A144D509F125}" type="pres">
      <dgm:prSet presAssocID="{FA894FF8-17C6-472A-BA36-AE5CA93C9217}" presName="Name0" presStyleCnt="0">
        <dgm:presLayoutVars>
          <dgm:dir/>
          <dgm:animLvl val="lvl"/>
          <dgm:resizeHandles val="exact"/>
        </dgm:presLayoutVars>
      </dgm:prSet>
      <dgm:spPr/>
    </dgm:pt>
    <dgm:pt modelId="{0E2D6F1C-239D-485E-A1BF-85E993B58DE9}" type="pres">
      <dgm:prSet presAssocID="{B5B7EFE0-811C-414E-856E-0436029A429A}" presName="Name8" presStyleCnt="0"/>
      <dgm:spPr/>
    </dgm:pt>
    <dgm:pt modelId="{83E22505-9B46-4ACF-8E24-A6C089DC2D7F}" type="pres">
      <dgm:prSet presAssocID="{B5B7EFE0-811C-414E-856E-0436029A429A}" presName="level" presStyleLbl="node1" presStyleIdx="0" presStyleCnt="3">
        <dgm:presLayoutVars>
          <dgm:chMax val="1"/>
          <dgm:bulletEnabled val="1"/>
        </dgm:presLayoutVars>
      </dgm:prSet>
      <dgm:spPr/>
    </dgm:pt>
    <dgm:pt modelId="{D502582E-D044-43B4-B91E-4206E0BC5C18}" type="pres">
      <dgm:prSet presAssocID="{B5B7EFE0-811C-414E-856E-0436029A429A}" presName="levelTx" presStyleLbl="revTx" presStyleIdx="0" presStyleCnt="0">
        <dgm:presLayoutVars>
          <dgm:chMax val="1"/>
          <dgm:bulletEnabled val="1"/>
        </dgm:presLayoutVars>
      </dgm:prSet>
      <dgm:spPr/>
    </dgm:pt>
    <dgm:pt modelId="{C1FF10D1-CAC2-452A-81A6-B93CFB36F070}" type="pres">
      <dgm:prSet presAssocID="{E00E21DB-AFF0-46F7-803A-1CC7764549CB}" presName="Name8" presStyleCnt="0"/>
      <dgm:spPr/>
    </dgm:pt>
    <dgm:pt modelId="{80D8D88D-DD7E-49D1-96AF-AA96B0A8AB6B}" type="pres">
      <dgm:prSet presAssocID="{E00E21DB-AFF0-46F7-803A-1CC7764549CB}" presName="level" presStyleLbl="node1" presStyleIdx="1" presStyleCnt="3">
        <dgm:presLayoutVars>
          <dgm:chMax val="1"/>
          <dgm:bulletEnabled val="1"/>
        </dgm:presLayoutVars>
      </dgm:prSet>
      <dgm:spPr/>
    </dgm:pt>
    <dgm:pt modelId="{826C555B-B01E-4EE1-B65A-E179BF72E2D9}" type="pres">
      <dgm:prSet presAssocID="{E00E21DB-AFF0-46F7-803A-1CC7764549CB}" presName="levelTx" presStyleLbl="revTx" presStyleIdx="0" presStyleCnt="0">
        <dgm:presLayoutVars>
          <dgm:chMax val="1"/>
          <dgm:bulletEnabled val="1"/>
        </dgm:presLayoutVars>
      </dgm:prSet>
      <dgm:spPr/>
    </dgm:pt>
    <dgm:pt modelId="{579C987E-71D9-480A-B219-53C2AD288469}" type="pres">
      <dgm:prSet presAssocID="{EB9A4B51-AD31-4D14-9EF6-20B1E91F9BAF}" presName="Name8" presStyleCnt="0"/>
      <dgm:spPr/>
    </dgm:pt>
    <dgm:pt modelId="{92D811EE-E380-47A2-AF14-63AFDAEE0FDE}" type="pres">
      <dgm:prSet presAssocID="{EB9A4B51-AD31-4D14-9EF6-20B1E91F9BAF}" presName="level" presStyleLbl="node1" presStyleIdx="2" presStyleCnt="3">
        <dgm:presLayoutVars>
          <dgm:chMax val="1"/>
          <dgm:bulletEnabled val="1"/>
        </dgm:presLayoutVars>
      </dgm:prSet>
      <dgm:spPr/>
    </dgm:pt>
    <dgm:pt modelId="{CA7D8A44-F647-45CC-8DAD-53D96BD1A00F}" type="pres">
      <dgm:prSet presAssocID="{EB9A4B51-AD31-4D14-9EF6-20B1E91F9BAF}" presName="levelTx" presStyleLbl="revTx" presStyleIdx="0" presStyleCnt="0">
        <dgm:presLayoutVars>
          <dgm:chMax val="1"/>
          <dgm:bulletEnabled val="1"/>
        </dgm:presLayoutVars>
      </dgm:prSet>
      <dgm:spPr/>
    </dgm:pt>
  </dgm:ptLst>
  <dgm:cxnLst>
    <dgm:cxn modelId="{F480441F-E79E-4DEE-A10E-AFE7B770A3F0}" type="presOf" srcId="{EB9A4B51-AD31-4D14-9EF6-20B1E91F9BAF}" destId="{92D811EE-E380-47A2-AF14-63AFDAEE0FDE}" srcOrd="0" destOrd="0" presId="urn:microsoft.com/office/officeart/2005/8/layout/pyramid1"/>
    <dgm:cxn modelId="{5404E144-8B42-4296-BF6E-0C4F91482B02}" type="presOf" srcId="{E00E21DB-AFF0-46F7-803A-1CC7764549CB}" destId="{80D8D88D-DD7E-49D1-96AF-AA96B0A8AB6B}" srcOrd="0" destOrd="0" presId="urn:microsoft.com/office/officeart/2005/8/layout/pyramid1"/>
    <dgm:cxn modelId="{258C8164-0F10-4850-A010-2FDE64309078}" type="presOf" srcId="{B5B7EFE0-811C-414E-856E-0436029A429A}" destId="{D502582E-D044-43B4-B91E-4206E0BC5C18}" srcOrd="1" destOrd="0" presId="urn:microsoft.com/office/officeart/2005/8/layout/pyramid1"/>
    <dgm:cxn modelId="{E2308686-793F-4D2F-9D46-B990308AE530}" type="presOf" srcId="{FA894FF8-17C6-472A-BA36-AE5CA93C9217}" destId="{FF1B098E-5E3C-456B-8B36-A144D509F125}" srcOrd="0" destOrd="0" presId="urn:microsoft.com/office/officeart/2005/8/layout/pyramid1"/>
    <dgm:cxn modelId="{340ACF9F-895D-42A2-A4AA-3E6396131DCF}" type="presOf" srcId="{E00E21DB-AFF0-46F7-803A-1CC7764549CB}" destId="{826C555B-B01E-4EE1-B65A-E179BF72E2D9}" srcOrd="1" destOrd="0" presId="urn:microsoft.com/office/officeart/2005/8/layout/pyramid1"/>
    <dgm:cxn modelId="{38E649B3-03BB-45D9-8DCD-6382A6ECF9F2}" type="presOf" srcId="{EB9A4B51-AD31-4D14-9EF6-20B1E91F9BAF}" destId="{CA7D8A44-F647-45CC-8DAD-53D96BD1A00F}" srcOrd="1" destOrd="0" presId="urn:microsoft.com/office/officeart/2005/8/layout/pyramid1"/>
    <dgm:cxn modelId="{972703BB-3EDB-4008-8A22-9890655E73FF}" srcId="{FA894FF8-17C6-472A-BA36-AE5CA93C9217}" destId="{B5B7EFE0-811C-414E-856E-0436029A429A}" srcOrd="0" destOrd="0" parTransId="{40EEB94B-00E6-426C-A870-EE693044E1C5}" sibTransId="{46B520AE-C026-4790-A02B-56F73AE1ADBE}"/>
    <dgm:cxn modelId="{AC24C1C6-E7CB-4CCC-B242-3528D8BBD813}" srcId="{FA894FF8-17C6-472A-BA36-AE5CA93C9217}" destId="{E00E21DB-AFF0-46F7-803A-1CC7764549CB}" srcOrd="1" destOrd="0" parTransId="{663F6379-B1B4-4D6F-8147-C363AC86F2EC}" sibTransId="{66DFF776-448E-42D5-95F7-9B4855EC9294}"/>
    <dgm:cxn modelId="{5F2195DA-4B4F-4D33-B497-2DAC5E020C94}" srcId="{FA894FF8-17C6-472A-BA36-AE5CA93C9217}" destId="{EB9A4B51-AD31-4D14-9EF6-20B1E91F9BAF}" srcOrd="2" destOrd="0" parTransId="{D81F9151-56D4-495F-8BB3-FC0515CD5893}" sibTransId="{DCA42727-6312-41EB-8EA1-C2795C669D67}"/>
    <dgm:cxn modelId="{95312EFF-3606-44F3-A1BE-38E74F957EB5}" type="presOf" srcId="{B5B7EFE0-811C-414E-856E-0436029A429A}" destId="{83E22505-9B46-4ACF-8E24-A6C089DC2D7F}" srcOrd="0" destOrd="0" presId="urn:microsoft.com/office/officeart/2005/8/layout/pyramid1"/>
    <dgm:cxn modelId="{F18E894E-E4D8-4247-A5C5-E2C0F0B85E96}" type="presParOf" srcId="{FF1B098E-5E3C-456B-8B36-A144D509F125}" destId="{0E2D6F1C-239D-485E-A1BF-85E993B58DE9}" srcOrd="0" destOrd="0" presId="urn:microsoft.com/office/officeart/2005/8/layout/pyramid1"/>
    <dgm:cxn modelId="{5FB33F9A-96E2-4ABC-92A9-7B0E18DFF780}" type="presParOf" srcId="{0E2D6F1C-239D-485E-A1BF-85E993B58DE9}" destId="{83E22505-9B46-4ACF-8E24-A6C089DC2D7F}" srcOrd="0" destOrd="0" presId="urn:microsoft.com/office/officeart/2005/8/layout/pyramid1"/>
    <dgm:cxn modelId="{77F52991-6518-4AA1-B3D3-29395C8066F1}" type="presParOf" srcId="{0E2D6F1C-239D-485E-A1BF-85E993B58DE9}" destId="{D502582E-D044-43B4-B91E-4206E0BC5C18}" srcOrd="1" destOrd="0" presId="urn:microsoft.com/office/officeart/2005/8/layout/pyramid1"/>
    <dgm:cxn modelId="{B3422608-C8C3-4E68-A326-57B3F13885CE}" type="presParOf" srcId="{FF1B098E-5E3C-456B-8B36-A144D509F125}" destId="{C1FF10D1-CAC2-452A-81A6-B93CFB36F070}" srcOrd="1" destOrd="0" presId="urn:microsoft.com/office/officeart/2005/8/layout/pyramid1"/>
    <dgm:cxn modelId="{E14801C6-E8AD-46C6-8F1D-3726B0EAAA2A}" type="presParOf" srcId="{C1FF10D1-CAC2-452A-81A6-B93CFB36F070}" destId="{80D8D88D-DD7E-49D1-96AF-AA96B0A8AB6B}" srcOrd="0" destOrd="0" presId="urn:microsoft.com/office/officeart/2005/8/layout/pyramid1"/>
    <dgm:cxn modelId="{A1883C30-832A-4E5E-8AA1-464C1F30BC3E}" type="presParOf" srcId="{C1FF10D1-CAC2-452A-81A6-B93CFB36F070}" destId="{826C555B-B01E-4EE1-B65A-E179BF72E2D9}" srcOrd="1" destOrd="0" presId="urn:microsoft.com/office/officeart/2005/8/layout/pyramid1"/>
    <dgm:cxn modelId="{1FC9094E-9C33-4D74-B307-54AEF1694A5B}" type="presParOf" srcId="{FF1B098E-5E3C-456B-8B36-A144D509F125}" destId="{579C987E-71D9-480A-B219-53C2AD288469}" srcOrd="2" destOrd="0" presId="urn:microsoft.com/office/officeart/2005/8/layout/pyramid1"/>
    <dgm:cxn modelId="{D5F02445-6ABC-482E-9DD5-6F311DFB1E19}" type="presParOf" srcId="{579C987E-71D9-480A-B219-53C2AD288469}" destId="{92D811EE-E380-47A2-AF14-63AFDAEE0FDE}" srcOrd="0" destOrd="0" presId="urn:microsoft.com/office/officeart/2005/8/layout/pyramid1"/>
    <dgm:cxn modelId="{B044B4F7-6EE7-487A-B780-4CCEF9D4DC46}" type="presParOf" srcId="{579C987E-71D9-480A-B219-53C2AD288469}" destId="{CA7D8A44-F647-45CC-8DAD-53D96BD1A00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2F508B-B36D-4334-B0A6-330BDD36B41E}" type="doc">
      <dgm:prSet loTypeId="urn:microsoft.com/office/officeart/2005/8/layout/pyramid1" loCatId="pyramid" qsTypeId="urn:microsoft.com/office/officeart/2005/8/quickstyle/simple1" qsCatId="simple" csTypeId="urn:microsoft.com/office/officeart/2005/8/colors/accent1_2" csCatId="accent1" phldr="1"/>
      <dgm:spPr/>
    </dgm:pt>
    <dgm:pt modelId="{9C2102A9-465D-46C5-838E-CA1866B9B885}">
      <dgm:prSet phldrT="[Text]"/>
      <dgm:spPr/>
      <dgm:t>
        <a:bodyPr/>
        <a:lstStyle/>
        <a:p>
          <a:r>
            <a:rPr lang="en-US" dirty="0"/>
            <a:t>NC Supreme Court</a:t>
          </a:r>
        </a:p>
      </dgm:t>
    </dgm:pt>
    <dgm:pt modelId="{6C3302FB-3DD8-4C2E-BC77-E493F018F06E}" type="parTrans" cxnId="{78B48C5A-08C8-40D0-AE88-247A6F631C7B}">
      <dgm:prSet/>
      <dgm:spPr/>
    </dgm:pt>
    <dgm:pt modelId="{A02931F9-C348-4D66-B640-0C72AD54081E}" type="sibTrans" cxnId="{78B48C5A-08C8-40D0-AE88-247A6F631C7B}">
      <dgm:prSet/>
      <dgm:spPr/>
    </dgm:pt>
    <dgm:pt modelId="{63914511-16A6-46CF-A3BE-90634FB8CB3F}">
      <dgm:prSet phldrT="[Text]"/>
      <dgm:spPr/>
      <dgm:t>
        <a:bodyPr/>
        <a:lstStyle/>
        <a:p>
          <a:r>
            <a:rPr lang="en-US" dirty="0"/>
            <a:t>NC Court of Appeals</a:t>
          </a:r>
        </a:p>
      </dgm:t>
    </dgm:pt>
    <dgm:pt modelId="{AFC2A6E8-4A9A-41F3-A5C1-880D31DF7E1F}" type="parTrans" cxnId="{4C4B892D-F67F-4E40-83E1-36A2DCFC5B80}">
      <dgm:prSet/>
      <dgm:spPr/>
    </dgm:pt>
    <dgm:pt modelId="{4994C73C-DA31-4C1F-ABD0-CAE8348D823A}" type="sibTrans" cxnId="{4C4B892D-F67F-4E40-83E1-36A2DCFC5B80}">
      <dgm:prSet/>
      <dgm:spPr/>
    </dgm:pt>
    <dgm:pt modelId="{8EE064E3-C339-4DAA-BFB5-DF9C137B2178}">
      <dgm:prSet phldrT="[Text]"/>
      <dgm:spPr/>
      <dgm:t>
        <a:bodyPr/>
        <a:lstStyle/>
        <a:p>
          <a:r>
            <a:rPr lang="en-US" dirty="0"/>
            <a:t>NC Superior Court</a:t>
          </a:r>
        </a:p>
      </dgm:t>
    </dgm:pt>
    <dgm:pt modelId="{0E47ABD5-3AC1-42A4-BDD3-AA91C638FC7A}" type="parTrans" cxnId="{C58C5BA7-A1EE-4D96-8FFF-00D1D8883DFF}">
      <dgm:prSet/>
      <dgm:spPr/>
    </dgm:pt>
    <dgm:pt modelId="{35E6D1D6-F087-47EE-8DB9-7AC4153125E4}" type="sibTrans" cxnId="{C58C5BA7-A1EE-4D96-8FFF-00D1D8883DFF}">
      <dgm:prSet/>
      <dgm:spPr/>
    </dgm:pt>
    <dgm:pt modelId="{C06D7DF5-FA59-445F-943C-DACA19056044}">
      <dgm:prSet phldrT="[Text]"/>
      <dgm:spPr/>
      <dgm:t>
        <a:bodyPr/>
        <a:lstStyle/>
        <a:p>
          <a:r>
            <a:rPr lang="en-US" dirty="0"/>
            <a:t>NC District Court</a:t>
          </a:r>
        </a:p>
      </dgm:t>
    </dgm:pt>
    <dgm:pt modelId="{1B304E32-C012-416D-9000-22DDE623249B}" type="parTrans" cxnId="{D434DED8-3442-4C92-8870-116EE6696E7F}">
      <dgm:prSet/>
      <dgm:spPr/>
    </dgm:pt>
    <dgm:pt modelId="{29527CC5-FC42-45F9-968D-B775BE188AB1}" type="sibTrans" cxnId="{D434DED8-3442-4C92-8870-116EE6696E7F}">
      <dgm:prSet/>
      <dgm:spPr/>
    </dgm:pt>
    <dgm:pt modelId="{13660E57-622E-48BE-829B-B5ACC57C175A}" type="pres">
      <dgm:prSet presAssocID="{BE2F508B-B36D-4334-B0A6-330BDD36B41E}" presName="Name0" presStyleCnt="0">
        <dgm:presLayoutVars>
          <dgm:dir/>
          <dgm:animLvl val="lvl"/>
          <dgm:resizeHandles val="exact"/>
        </dgm:presLayoutVars>
      </dgm:prSet>
      <dgm:spPr/>
    </dgm:pt>
    <dgm:pt modelId="{165EC96D-5D53-4D8C-9131-6AB77D0A1952}" type="pres">
      <dgm:prSet presAssocID="{9C2102A9-465D-46C5-838E-CA1866B9B885}" presName="Name8" presStyleCnt="0"/>
      <dgm:spPr/>
    </dgm:pt>
    <dgm:pt modelId="{B18B6FD4-1CF3-4E12-BFFE-C6898AEDB574}" type="pres">
      <dgm:prSet presAssocID="{9C2102A9-465D-46C5-838E-CA1866B9B885}" presName="level" presStyleLbl="node1" presStyleIdx="0" presStyleCnt="4">
        <dgm:presLayoutVars>
          <dgm:chMax val="1"/>
          <dgm:bulletEnabled val="1"/>
        </dgm:presLayoutVars>
      </dgm:prSet>
      <dgm:spPr/>
    </dgm:pt>
    <dgm:pt modelId="{A20D8063-8163-41E1-9C25-8E2C44D47F17}" type="pres">
      <dgm:prSet presAssocID="{9C2102A9-465D-46C5-838E-CA1866B9B885}" presName="levelTx" presStyleLbl="revTx" presStyleIdx="0" presStyleCnt="0">
        <dgm:presLayoutVars>
          <dgm:chMax val="1"/>
          <dgm:bulletEnabled val="1"/>
        </dgm:presLayoutVars>
      </dgm:prSet>
      <dgm:spPr/>
    </dgm:pt>
    <dgm:pt modelId="{AEB96BA5-3A6D-445A-B750-68FEA54294B4}" type="pres">
      <dgm:prSet presAssocID="{63914511-16A6-46CF-A3BE-90634FB8CB3F}" presName="Name8" presStyleCnt="0"/>
      <dgm:spPr/>
    </dgm:pt>
    <dgm:pt modelId="{640B9B0E-27F9-44FD-8F1D-FE1E6EAB9F5B}" type="pres">
      <dgm:prSet presAssocID="{63914511-16A6-46CF-A3BE-90634FB8CB3F}" presName="level" presStyleLbl="node1" presStyleIdx="1" presStyleCnt="4">
        <dgm:presLayoutVars>
          <dgm:chMax val="1"/>
          <dgm:bulletEnabled val="1"/>
        </dgm:presLayoutVars>
      </dgm:prSet>
      <dgm:spPr/>
    </dgm:pt>
    <dgm:pt modelId="{5D6C0860-044E-4F38-8E62-9DF8B762E019}" type="pres">
      <dgm:prSet presAssocID="{63914511-16A6-46CF-A3BE-90634FB8CB3F}" presName="levelTx" presStyleLbl="revTx" presStyleIdx="0" presStyleCnt="0">
        <dgm:presLayoutVars>
          <dgm:chMax val="1"/>
          <dgm:bulletEnabled val="1"/>
        </dgm:presLayoutVars>
      </dgm:prSet>
      <dgm:spPr/>
    </dgm:pt>
    <dgm:pt modelId="{E18C735A-41B4-449E-B680-973393AA25D2}" type="pres">
      <dgm:prSet presAssocID="{8EE064E3-C339-4DAA-BFB5-DF9C137B2178}" presName="Name8" presStyleCnt="0"/>
      <dgm:spPr/>
    </dgm:pt>
    <dgm:pt modelId="{36D0E41C-3DA3-4DB9-85EB-6B265321A27F}" type="pres">
      <dgm:prSet presAssocID="{8EE064E3-C339-4DAA-BFB5-DF9C137B2178}" presName="level" presStyleLbl="node1" presStyleIdx="2" presStyleCnt="4">
        <dgm:presLayoutVars>
          <dgm:chMax val="1"/>
          <dgm:bulletEnabled val="1"/>
        </dgm:presLayoutVars>
      </dgm:prSet>
      <dgm:spPr/>
    </dgm:pt>
    <dgm:pt modelId="{2945F16D-3F39-4570-9DB4-4D0D7E195311}" type="pres">
      <dgm:prSet presAssocID="{8EE064E3-C339-4DAA-BFB5-DF9C137B2178}" presName="levelTx" presStyleLbl="revTx" presStyleIdx="0" presStyleCnt="0">
        <dgm:presLayoutVars>
          <dgm:chMax val="1"/>
          <dgm:bulletEnabled val="1"/>
        </dgm:presLayoutVars>
      </dgm:prSet>
      <dgm:spPr/>
    </dgm:pt>
    <dgm:pt modelId="{197F4AAC-76BA-491D-82C3-C46C236C9A48}" type="pres">
      <dgm:prSet presAssocID="{C06D7DF5-FA59-445F-943C-DACA19056044}" presName="Name8" presStyleCnt="0"/>
      <dgm:spPr/>
    </dgm:pt>
    <dgm:pt modelId="{63E95257-77BD-492F-94AC-66901E046FFC}" type="pres">
      <dgm:prSet presAssocID="{C06D7DF5-FA59-445F-943C-DACA19056044}" presName="level" presStyleLbl="node1" presStyleIdx="3" presStyleCnt="4">
        <dgm:presLayoutVars>
          <dgm:chMax val="1"/>
          <dgm:bulletEnabled val="1"/>
        </dgm:presLayoutVars>
      </dgm:prSet>
      <dgm:spPr/>
    </dgm:pt>
    <dgm:pt modelId="{1576CCA8-4CB9-429F-A532-88B816BB2300}" type="pres">
      <dgm:prSet presAssocID="{C06D7DF5-FA59-445F-943C-DACA19056044}" presName="levelTx" presStyleLbl="revTx" presStyleIdx="0" presStyleCnt="0">
        <dgm:presLayoutVars>
          <dgm:chMax val="1"/>
          <dgm:bulletEnabled val="1"/>
        </dgm:presLayoutVars>
      </dgm:prSet>
      <dgm:spPr/>
    </dgm:pt>
  </dgm:ptLst>
  <dgm:cxnLst>
    <dgm:cxn modelId="{50284C06-0398-438C-9819-E7A843C33185}" type="presOf" srcId="{63914511-16A6-46CF-A3BE-90634FB8CB3F}" destId="{640B9B0E-27F9-44FD-8F1D-FE1E6EAB9F5B}" srcOrd="0" destOrd="0" presId="urn:microsoft.com/office/officeart/2005/8/layout/pyramid1"/>
    <dgm:cxn modelId="{5A879807-2F55-4DC2-8F54-458511153656}" type="presOf" srcId="{9C2102A9-465D-46C5-838E-CA1866B9B885}" destId="{B18B6FD4-1CF3-4E12-BFFE-C6898AEDB574}" srcOrd="0" destOrd="0" presId="urn:microsoft.com/office/officeart/2005/8/layout/pyramid1"/>
    <dgm:cxn modelId="{813D661D-FE3D-4A12-8C47-476BAF7116C6}" type="presOf" srcId="{C06D7DF5-FA59-445F-943C-DACA19056044}" destId="{63E95257-77BD-492F-94AC-66901E046FFC}" srcOrd="0" destOrd="0" presId="urn:microsoft.com/office/officeart/2005/8/layout/pyramid1"/>
    <dgm:cxn modelId="{4C4B892D-F67F-4E40-83E1-36A2DCFC5B80}" srcId="{BE2F508B-B36D-4334-B0A6-330BDD36B41E}" destId="{63914511-16A6-46CF-A3BE-90634FB8CB3F}" srcOrd="1" destOrd="0" parTransId="{AFC2A6E8-4A9A-41F3-A5C1-880D31DF7E1F}" sibTransId="{4994C73C-DA31-4C1F-ABD0-CAE8348D823A}"/>
    <dgm:cxn modelId="{DFE34D3C-0DD5-4F5D-9491-026F8E30A374}" type="presOf" srcId="{8EE064E3-C339-4DAA-BFB5-DF9C137B2178}" destId="{2945F16D-3F39-4570-9DB4-4D0D7E195311}" srcOrd="1" destOrd="0" presId="urn:microsoft.com/office/officeart/2005/8/layout/pyramid1"/>
    <dgm:cxn modelId="{6963B541-50CF-437C-9C85-77DB1232057B}" type="presOf" srcId="{9C2102A9-465D-46C5-838E-CA1866B9B885}" destId="{A20D8063-8163-41E1-9C25-8E2C44D47F17}" srcOrd="1" destOrd="0" presId="urn:microsoft.com/office/officeart/2005/8/layout/pyramid1"/>
    <dgm:cxn modelId="{78B48C5A-08C8-40D0-AE88-247A6F631C7B}" srcId="{BE2F508B-B36D-4334-B0A6-330BDD36B41E}" destId="{9C2102A9-465D-46C5-838E-CA1866B9B885}" srcOrd="0" destOrd="0" parTransId="{6C3302FB-3DD8-4C2E-BC77-E493F018F06E}" sibTransId="{A02931F9-C348-4D66-B640-0C72AD54081E}"/>
    <dgm:cxn modelId="{05E98660-5273-4F5B-AB45-92576AA5E82C}" type="presOf" srcId="{8EE064E3-C339-4DAA-BFB5-DF9C137B2178}" destId="{36D0E41C-3DA3-4DB9-85EB-6B265321A27F}" srcOrd="0" destOrd="0" presId="urn:microsoft.com/office/officeart/2005/8/layout/pyramid1"/>
    <dgm:cxn modelId="{39DA048F-6329-4490-AF64-E77F081B4530}" type="presOf" srcId="{BE2F508B-B36D-4334-B0A6-330BDD36B41E}" destId="{13660E57-622E-48BE-829B-B5ACC57C175A}" srcOrd="0" destOrd="0" presId="urn:microsoft.com/office/officeart/2005/8/layout/pyramid1"/>
    <dgm:cxn modelId="{C58C5BA7-A1EE-4D96-8FFF-00D1D8883DFF}" srcId="{BE2F508B-B36D-4334-B0A6-330BDD36B41E}" destId="{8EE064E3-C339-4DAA-BFB5-DF9C137B2178}" srcOrd="2" destOrd="0" parTransId="{0E47ABD5-3AC1-42A4-BDD3-AA91C638FC7A}" sibTransId="{35E6D1D6-F087-47EE-8DB9-7AC4153125E4}"/>
    <dgm:cxn modelId="{E8914AB7-53DA-491D-B223-AE740ABF8D1E}" type="presOf" srcId="{C06D7DF5-FA59-445F-943C-DACA19056044}" destId="{1576CCA8-4CB9-429F-A532-88B816BB2300}" srcOrd="1" destOrd="0" presId="urn:microsoft.com/office/officeart/2005/8/layout/pyramid1"/>
    <dgm:cxn modelId="{D434DED8-3442-4C92-8870-116EE6696E7F}" srcId="{BE2F508B-B36D-4334-B0A6-330BDD36B41E}" destId="{C06D7DF5-FA59-445F-943C-DACA19056044}" srcOrd="3" destOrd="0" parTransId="{1B304E32-C012-416D-9000-22DDE623249B}" sibTransId="{29527CC5-FC42-45F9-968D-B775BE188AB1}"/>
    <dgm:cxn modelId="{7881CCD9-B2BE-49D4-80AA-20206AC779F0}" type="presOf" srcId="{63914511-16A6-46CF-A3BE-90634FB8CB3F}" destId="{5D6C0860-044E-4F38-8E62-9DF8B762E019}" srcOrd="1" destOrd="0" presId="urn:microsoft.com/office/officeart/2005/8/layout/pyramid1"/>
    <dgm:cxn modelId="{831AB64E-689C-40F7-A581-2CF4DEF1E339}" type="presParOf" srcId="{13660E57-622E-48BE-829B-B5ACC57C175A}" destId="{165EC96D-5D53-4D8C-9131-6AB77D0A1952}" srcOrd="0" destOrd="0" presId="urn:microsoft.com/office/officeart/2005/8/layout/pyramid1"/>
    <dgm:cxn modelId="{ED85D14B-F144-42FE-809A-5B0998AB83D3}" type="presParOf" srcId="{165EC96D-5D53-4D8C-9131-6AB77D0A1952}" destId="{B18B6FD4-1CF3-4E12-BFFE-C6898AEDB574}" srcOrd="0" destOrd="0" presId="urn:microsoft.com/office/officeart/2005/8/layout/pyramid1"/>
    <dgm:cxn modelId="{4D6933C8-34FC-41F9-B81C-2A01982180AA}" type="presParOf" srcId="{165EC96D-5D53-4D8C-9131-6AB77D0A1952}" destId="{A20D8063-8163-41E1-9C25-8E2C44D47F17}" srcOrd="1" destOrd="0" presId="urn:microsoft.com/office/officeart/2005/8/layout/pyramid1"/>
    <dgm:cxn modelId="{B4628822-F805-4682-BD4A-609C73CBC3DB}" type="presParOf" srcId="{13660E57-622E-48BE-829B-B5ACC57C175A}" destId="{AEB96BA5-3A6D-445A-B750-68FEA54294B4}" srcOrd="1" destOrd="0" presId="urn:microsoft.com/office/officeart/2005/8/layout/pyramid1"/>
    <dgm:cxn modelId="{B23F323E-6BCB-4C06-AF74-8A7086B6F3FD}" type="presParOf" srcId="{AEB96BA5-3A6D-445A-B750-68FEA54294B4}" destId="{640B9B0E-27F9-44FD-8F1D-FE1E6EAB9F5B}" srcOrd="0" destOrd="0" presId="urn:microsoft.com/office/officeart/2005/8/layout/pyramid1"/>
    <dgm:cxn modelId="{DC662726-C0C4-4857-B0BA-184222B1E685}" type="presParOf" srcId="{AEB96BA5-3A6D-445A-B750-68FEA54294B4}" destId="{5D6C0860-044E-4F38-8E62-9DF8B762E019}" srcOrd="1" destOrd="0" presId="urn:microsoft.com/office/officeart/2005/8/layout/pyramid1"/>
    <dgm:cxn modelId="{246B8A0C-E29D-47F6-A725-4BC4BAF4F489}" type="presParOf" srcId="{13660E57-622E-48BE-829B-B5ACC57C175A}" destId="{E18C735A-41B4-449E-B680-973393AA25D2}" srcOrd="2" destOrd="0" presId="urn:microsoft.com/office/officeart/2005/8/layout/pyramid1"/>
    <dgm:cxn modelId="{6D6BDC7F-A011-4E39-B9AD-6CC19393B82A}" type="presParOf" srcId="{E18C735A-41B4-449E-B680-973393AA25D2}" destId="{36D0E41C-3DA3-4DB9-85EB-6B265321A27F}" srcOrd="0" destOrd="0" presId="urn:microsoft.com/office/officeart/2005/8/layout/pyramid1"/>
    <dgm:cxn modelId="{9C5847A1-A495-45B8-B232-A017E685AEF3}" type="presParOf" srcId="{E18C735A-41B4-449E-B680-973393AA25D2}" destId="{2945F16D-3F39-4570-9DB4-4D0D7E195311}" srcOrd="1" destOrd="0" presId="urn:microsoft.com/office/officeart/2005/8/layout/pyramid1"/>
    <dgm:cxn modelId="{6AF0A946-D7E3-4420-8A5F-D104FE787E27}" type="presParOf" srcId="{13660E57-622E-48BE-829B-B5ACC57C175A}" destId="{197F4AAC-76BA-491D-82C3-C46C236C9A48}" srcOrd="3" destOrd="0" presId="urn:microsoft.com/office/officeart/2005/8/layout/pyramid1"/>
    <dgm:cxn modelId="{6AF54D23-7706-49B3-B5E2-D7B7AD05FE2E}" type="presParOf" srcId="{197F4AAC-76BA-491D-82C3-C46C236C9A48}" destId="{63E95257-77BD-492F-94AC-66901E046FFC}" srcOrd="0" destOrd="0" presId="urn:microsoft.com/office/officeart/2005/8/layout/pyramid1"/>
    <dgm:cxn modelId="{76F68AE5-B3D3-4AC2-99EA-F373BE0A4169}" type="presParOf" srcId="{197F4AAC-76BA-491D-82C3-C46C236C9A48}" destId="{1576CCA8-4CB9-429F-A532-88B816BB230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22505-9B46-4ACF-8E24-A6C089DC2D7F}">
      <dsp:nvSpPr>
        <dsp:cNvPr id="0" name=""/>
        <dsp:cNvSpPr/>
      </dsp:nvSpPr>
      <dsp:spPr>
        <a:xfrm>
          <a:off x="1173691" y="0"/>
          <a:ext cx="1173691" cy="1508654"/>
        </a:xfrm>
        <a:prstGeom prst="trapezoid">
          <a:avLst>
            <a:gd name="adj" fmla="val 5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US Supreme Court</a:t>
          </a:r>
        </a:p>
      </dsp:txBody>
      <dsp:txXfrm>
        <a:off x="1173691" y="0"/>
        <a:ext cx="1173691" cy="1508654"/>
      </dsp:txXfrm>
    </dsp:sp>
    <dsp:sp modelId="{80D8D88D-DD7E-49D1-96AF-AA96B0A8AB6B}">
      <dsp:nvSpPr>
        <dsp:cNvPr id="0" name=""/>
        <dsp:cNvSpPr/>
      </dsp:nvSpPr>
      <dsp:spPr>
        <a:xfrm>
          <a:off x="586845" y="1508654"/>
          <a:ext cx="2347383" cy="1508654"/>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US Court of Appeals</a:t>
          </a:r>
        </a:p>
      </dsp:txBody>
      <dsp:txXfrm>
        <a:off x="997637" y="1508654"/>
        <a:ext cx="1525799" cy="1508654"/>
      </dsp:txXfrm>
    </dsp:sp>
    <dsp:sp modelId="{92D811EE-E380-47A2-AF14-63AFDAEE0FDE}">
      <dsp:nvSpPr>
        <dsp:cNvPr id="0" name=""/>
        <dsp:cNvSpPr/>
      </dsp:nvSpPr>
      <dsp:spPr>
        <a:xfrm>
          <a:off x="0" y="3017308"/>
          <a:ext cx="3521075" cy="1508654"/>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US District Court</a:t>
          </a:r>
        </a:p>
      </dsp:txBody>
      <dsp:txXfrm>
        <a:off x="616188" y="3017308"/>
        <a:ext cx="2288698" cy="1508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6FD4-1CF3-4E12-BFFE-C6898AEDB574}">
      <dsp:nvSpPr>
        <dsp:cNvPr id="0" name=""/>
        <dsp:cNvSpPr/>
      </dsp:nvSpPr>
      <dsp:spPr>
        <a:xfrm>
          <a:off x="1320403" y="0"/>
          <a:ext cx="880268" cy="1131490"/>
        </a:xfrm>
        <a:prstGeom prst="trapezoid">
          <a:avLst>
            <a:gd name="adj" fmla="val 5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NC Supreme Court</a:t>
          </a:r>
        </a:p>
      </dsp:txBody>
      <dsp:txXfrm>
        <a:off x="1320403" y="0"/>
        <a:ext cx="880268" cy="1131490"/>
      </dsp:txXfrm>
    </dsp:sp>
    <dsp:sp modelId="{640B9B0E-27F9-44FD-8F1D-FE1E6EAB9F5B}">
      <dsp:nvSpPr>
        <dsp:cNvPr id="0" name=""/>
        <dsp:cNvSpPr/>
      </dsp:nvSpPr>
      <dsp:spPr>
        <a:xfrm>
          <a:off x="880268" y="1131490"/>
          <a:ext cx="1760537" cy="1131490"/>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NC Court of Appeals</a:t>
          </a:r>
        </a:p>
      </dsp:txBody>
      <dsp:txXfrm>
        <a:off x="1188362" y="1131490"/>
        <a:ext cx="1144349" cy="1131490"/>
      </dsp:txXfrm>
    </dsp:sp>
    <dsp:sp modelId="{36D0E41C-3DA3-4DB9-85EB-6B265321A27F}">
      <dsp:nvSpPr>
        <dsp:cNvPr id="0" name=""/>
        <dsp:cNvSpPr/>
      </dsp:nvSpPr>
      <dsp:spPr>
        <a:xfrm>
          <a:off x="440134" y="2262981"/>
          <a:ext cx="2640806" cy="1131490"/>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NC Superior Court</a:t>
          </a:r>
        </a:p>
      </dsp:txBody>
      <dsp:txXfrm>
        <a:off x="902275" y="2262981"/>
        <a:ext cx="1716524" cy="1131490"/>
      </dsp:txXfrm>
    </dsp:sp>
    <dsp:sp modelId="{63E95257-77BD-492F-94AC-66901E046FFC}">
      <dsp:nvSpPr>
        <dsp:cNvPr id="0" name=""/>
        <dsp:cNvSpPr/>
      </dsp:nvSpPr>
      <dsp:spPr>
        <a:xfrm>
          <a:off x="0" y="3394472"/>
          <a:ext cx="3521075" cy="1131490"/>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NC District Court</a:t>
          </a:r>
        </a:p>
      </dsp:txBody>
      <dsp:txXfrm>
        <a:off x="616188" y="3394472"/>
        <a:ext cx="2288698" cy="113149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ABC5E1C-CD03-D64A-A1A7-1F5E63041C1A}" type="datetimeFigureOut">
              <a:rPr lang="en-US" smtClean="0"/>
              <a:t>4/25/20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E2896D-361A-544B-B2DB-B7031B6524B7}" type="slidenum">
              <a:rPr lang="en-US" smtClean="0"/>
              <a:t>‹#›</a:t>
            </a:fld>
            <a:endParaRPr lang="en-US"/>
          </a:p>
        </p:txBody>
      </p:sp>
    </p:spTree>
    <p:extLst>
      <p:ext uri="{BB962C8B-B14F-4D97-AF65-F5344CB8AC3E}">
        <p14:creationId xmlns:p14="http://schemas.microsoft.com/office/powerpoint/2010/main" val="1153145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7ECB7E-6251-D14B-9A9C-147A35DF312B}" type="datetimeFigureOut">
              <a:rPr lang="en-US" smtClean="0"/>
              <a:t>4/25/20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A6E578-3D73-4F43-BFAB-00A613F4268D}" type="slidenum">
              <a:rPr lang="en-US" smtClean="0"/>
              <a:t>‹#›</a:t>
            </a:fld>
            <a:endParaRPr lang="en-US"/>
          </a:p>
        </p:txBody>
      </p:sp>
    </p:spTree>
    <p:extLst>
      <p:ext uri="{BB962C8B-B14F-4D97-AF65-F5344CB8AC3E}">
        <p14:creationId xmlns:p14="http://schemas.microsoft.com/office/powerpoint/2010/main" val="421908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15D54C-08EF-48D4-94EB-55653E42F56E}" type="datetimeFigureOut">
              <a:rPr lang="en-US" smtClean="0"/>
              <a:pPr/>
              <a:t>4/25/20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738B610-54AE-421E-83A1-41E8F8EECD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15D54C-08EF-48D4-94EB-55653E42F56E}" type="datetimeFigureOut">
              <a:rPr lang="en-US" smtClean="0"/>
              <a:pPr/>
              <a:t>4/25/20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6615D54C-08EF-48D4-94EB-55653E42F56E}" type="datetimeFigureOut">
              <a:rPr lang="en-US" smtClean="0"/>
              <a:pPr/>
              <a:t>4/25/20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738B610-54AE-421E-83A1-41E8F8EECD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15D54C-08EF-48D4-94EB-55653E42F56E}" type="datetimeFigureOut">
              <a:rPr lang="en-US" smtClean="0"/>
              <a:pPr/>
              <a:t>4/25/20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15D54C-08EF-48D4-94EB-55653E42F56E}" type="datetimeFigureOut">
              <a:rPr lang="en-US" smtClean="0"/>
              <a:pPr/>
              <a:t>4/25/20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F738B610-54AE-421E-83A1-41E8F8EECD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615D54C-08EF-48D4-94EB-55653E42F56E}" type="datetimeFigureOut">
              <a:rPr lang="en-US" smtClean="0"/>
              <a:pPr/>
              <a:t>4/25/20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615D54C-08EF-48D4-94EB-55653E42F56E}" type="datetimeFigureOut">
              <a:rPr lang="en-US" smtClean="0"/>
              <a:pPr/>
              <a:t>4/25/20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615D54C-08EF-48D4-94EB-55653E42F56E}" type="datetimeFigureOut">
              <a:rPr lang="en-US" smtClean="0"/>
              <a:pPr/>
              <a:t>4/25/20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615D54C-08EF-48D4-94EB-55653E42F56E}" type="datetimeFigureOut">
              <a:rPr lang="en-US" smtClean="0"/>
              <a:pPr/>
              <a:t>4/25/20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615D54C-08EF-48D4-94EB-55653E42F56E}" type="datetimeFigureOut">
              <a:rPr lang="en-US" smtClean="0"/>
              <a:pPr/>
              <a:t>4/25/20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6615D54C-08EF-48D4-94EB-55653E42F56E}" type="datetimeFigureOut">
              <a:rPr lang="en-US" smtClean="0"/>
              <a:pPr/>
              <a:t>4/25/20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B610-54AE-421E-83A1-41E8F8EECD49}"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15D54C-08EF-48D4-94EB-55653E42F56E}" type="datetimeFigureOut">
              <a:rPr lang="en-US" smtClean="0"/>
              <a:pPr/>
              <a:t>4/25/20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738B610-54AE-421E-83A1-41E8F8EECD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5"/>
            <a:ext cx="8077200" cy="1470025"/>
          </a:xfrm>
        </p:spPr>
        <p:txBody>
          <a:bodyPr/>
          <a:lstStyle/>
          <a:p>
            <a:r>
              <a:rPr lang="en-US" dirty="0">
                <a:latin typeface="Georgia" pitchFamily="18" charset="0"/>
              </a:rPr>
              <a:t>Part III: Judicial branch- The United States Court System</a:t>
            </a:r>
          </a:p>
        </p:txBody>
      </p:sp>
      <p:sp>
        <p:nvSpPr>
          <p:cNvPr id="3" name="Subtitle 2"/>
          <p:cNvSpPr>
            <a:spLocks noGrp="1"/>
          </p:cNvSpPr>
          <p:nvPr>
            <p:ph type="subTitle" idx="1"/>
          </p:nvPr>
        </p:nvSpPr>
        <p:spPr>
          <a:xfrm>
            <a:off x="2667000" y="3886200"/>
            <a:ext cx="6105378" cy="1101248"/>
          </a:xfrm>
        </p:spPr>
        <p:txBody>
          <a:bodyPr>
            <a:normAutofit fontScale="25000" lnSpcReduction="20000"/>
          </a:bodyPr>
          <a:lstStyle/>
          <a:p>
            <a:pPr algn="ctr"/>
            <a:r>
              <a:rPr lang="en-US" sz="7200" dirty="0">
                <a:latin typeface="Georgia" pitchFamily="18" charset="0"/>
              </a:rPr>
              <a:t>Essential Questions: What are the similarities and differences between the US and NC courts in terms of structure, power, and organization? What relationship exists between citizens and the government?  What relationship exists between the federal, state, and local governments? </a:t>
            </a:r>
          </a:p>
          <a:p>
            <a:br>
              <a:rPr lang="en-US" sz="7200" dirty="0">
                <a:latin typeface="Georgia" pitchFamily="18" charset="0"/>
              </a:rPr>
            </a:br>
            <a:br>
              <a:rPr lang="en-US" sz="7200" dirty="0">
                <a:latin typeface="Georgia" pitchFamily="18" charset="0"/>
              </a:rPr>
            </a:br>
            <a:br>
              <a:rPr lang="en-US" sz="3700" dirty="0">
                <a:latin typeface="Georgia" pitchFamily="18" charset="0"/>
              </a:rPr>
            </a:br>
            <a:endParaRPr lang="en-US" sz="3700" dirty="0">
              <a:latin typeface="Georgia" pitchFamily="18" charset="0"/>
            </a:endParaRPr>
          </a:p>
          <a:p>
            <a:br>
              <a:rPr lang="en-US" dirty="0"/>
            </a:br>
            <a:br>
              <a:rPr lang="en-US" dirty="0"/>
            </a:br>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heiowarepublican.com/wp-content/uploads/2012/06/supreme_court_building.jpg"/>
          <p:cNvPicPr>
            <a:picLocks noChangeAspect="1" noChangeArrowheads="1"/>
          </p:cNvPicPr>
          <p:nvPr/>
        </p:nvPicPr>
        <p:blipFill>
          <a:blip r:embed="rId2" cstate="print"/>
          <a:srcRect/>
          <a:stretch>
            <a:fillRect/>
          </a:stretch>
        </p:blipFill>
        <p:spPr bwMode="auto">
          <a:xfrm>
            <a:off x="3657600" y="2286000"/>
            <a:ext cx="4416883" cy="3276600"/>
          </a:xfrm>
          <a:prstGeom prst="rect">
            <a:avLst/>
          </a:prstGeom>
          <a:noFill/>
        </p:spPr>
      </p:pic>
      <p:sp>
        <p:nvSpPr>
          <p:cNvPr id="2" name="Title 1"/>
          <p:cNvSpPr>
            <a:spLocks noGrp="1"/>
          </p:cNvSpPr>
          <p:nvPr>
            <p:ph type="title"/>
          </p:nvPr>
        </p:nvSpPr>
        <p:spPr/>
        <p:txBody>
          <a:bodyPr/>
          <a:lstStyle/>
          <a:p>
            <a:pPr algn="ctr"/>
            <a:r>
              <a:rPr lang="en-US" dirty="0"/>
              <a:t>US Supreme Court</a:t>
            </a:r>
          </a:p>
        </p:txBody>
      </p:sp>
      <p:sp>
        <p:nvSpPr>
          <p:cNvPr id="3" name="Content Placeholder 2"/>
          <p:cNvSpPr>
            <a:spLocks noGrp="1"/>
          </p:cNvSpPr>
          <p:nvPr>
            <p:ph sz="half" idx="1"/>
          </p:nvPr>
        </p:nvSpPr>
        <p:spPr>
          <a:xfrm>
            <a:off x="228600" y="1600200"/>
            <a:ext cx="3505200" cy="4876800"/>
          </a:xfrm>
        </p:spPr>
        <p:txBody>
          <a:bodyPr>
            <a:normAutofit fontScale="77500" lnSpcReduction="20000"/>
          </a:bodyPr>
          <a:lstStyle/>
          <a:p>
            <a:r>
              <a:rPr lang="en-US" dirty="0">
                <a:latin typeface="Georgia" pitchFamily="18" charset="0"/>
              </a:rPr>
              <a:t>The highest court in the United States</a:t>
            </a:r>
          </a:p>
          <a:p>
            <a:r>
              <a:rPr lang="en-US" dirty="0">
                <a:latin typeface="Georgia" pitchFamily="18" charset="0"/>
              </a:rPr>
              <a:t>Established by Article 3 of the US Constitution.</a:t>
            </a:r>
          </a:p>
          <a:p>
            <a:r>
              <a:rPr lang="en-US" dirty="0">
                <a:latin typeface="Georgia" pitchFamily="18" charset="0"/>
              </a:rPr>
              <a:t>Any case appealed from the US Court of Appeals is heard here (Appellate Jurisdiction).</a:t>
            </a:r>
          </a:p>
          <a:p>
            <a:r>
              <a:rPr lang="en-US" dirty="0">
                <a:latin typeface="Georgia" pitchFamily="18" charset="0"/>
              </a:rPr>
              <a:t>Exclusive Jurisdiction in: cases where one state sues another state, cases involving foreign diplomats</a:t>
            </a:r>
          </a:p>
          <a:p>
            <a:r>
              <a:rPr lang="en-US" dirty="0">
                <a:latin typeface="Georgia" pitchFamily="18" charset="0"/>
              </a:rPr>
              <a:t>Located in Washington, D.C. </a:t>
            </a:r>
          </a:p>
          <a:p>
            <a:endParaRPr lang="en-US" dirty="0"/>
          </a:p>
        </p:txBody>
      </p:sp>
      <p:sp>
        <p:nvSpPr>
          <p:cNvPr id="4" name="Content Placeholder 3"/>
          <p:cNvSpPr>
            <a:spLocks noGrp="1"/>
          </p:cNvSpPr>
          <p:nvPr>
            <p:ph sz="half" idx="2"/>
          </p:nvPr>
        </p:nvSpPr>
        <p:spPr/>
        <p:txBody>
          <a:bodyPr>
            <a:normAutofit fontScale="77500" lnSpcReduction="20000"/>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 Supreme Court</a:t>
            </a:r>
          </a:p>
        </p:txBody>
      </p:sp>
      <p:sp>
        <p:nvSpPr>
          <p:cNvPr id="3" name="Text Placeholder 2"/>
          <p:cNvSpPr>
            <a:spLocks noGrp="1"/>
          </p:cNvSpPr>
          <p:nvPr>
            <p:ph type="body" idx="1"/>
          </p:nvPr>
        </p:nvSpPr>
        <p:spPr>
          <a:xfrm>
            <a:off x="4191000" y="1600200"/>
            <a:ext cx="3520440" cy="457200"/>
          </a:xfrm>
        </p:spPr>
        <p:txBody>
          <a:bodyPr/>
          <a:lstStyle/>
          <a:p>
            <a:r>
              <a:rPr lang="en-US" dirty="0"/>
              <a:t>Structure of the SC</a:t>
            </a:r>
          </a:p>
        </p:txBody>
      </p:sp>
      <p:sp>
        <p:nvSpPr>
          <p:cNvPr id="5" name="Content Placeholder 4"/>
          <p:cNvSpPr>
            <a:spLocks noGrp="1"/>
          </p:cNvSpPr>
          <p:nvPr>
            <p:ph sz="quarter" idx="2"/>
          </p:nvPr>
        </p:nvSpPr>
        <p:spPr>
          <a:xfrm>
            <a:off x="4191000" y="2057400"/>
            <a:ext cx="3520440" cy="4419600"/>
          </a:xfrm>
        </p:spPr>
        <p:txBody>
          <a:bodyPr>
            <a:normAutofit fontScale="92500" lnSpcReduction="10000"/>
          </a:bodyPr>
          <a:lstStyle/>
          <a:p>
            <a:r>
              <a:rPr lang="en-US" dirty="0">
                <a:latin typeface="Georgia" pitchFamily="18" charset="0"/>
              </a:rPr>
              <a:t>There are 9 SC Justices – 1 Chief Justice and 8 Associate Justices</a:t>
            </a:r>
          </a:p>
          <a:p>
            <a:r>
              <a:rPr lang="en-US" dirty="0">
                <a:latin typeface="Georgia" pitchFamily="18" charset="0"/>
              </a:rPr>
              <a:t>Judges are appointed by the President and approved by the Senate</a:t>
            </a:r>
          </a:p>
          <a:p>
            <a:r>
              <a:rPr lang="en-US" dirty="0">
                <a:latin typeface="Georgia" pitchFamily="18" charset="0"/>
              </a:rPr>
              <a:t>No listed qualifications for judges</a:t>
            </a:r>
          </a:p>
          <a:p>
            <a:r>
              <a:rPr lang="en-US" dirty="0">
                <a:latin typeface="Georgia" pitchFamily="18" charset="0"/>
              </a:rPr>
              <a:t>Appointed for life – only way to “quit” is to be impeached, die, or resign</a:t>
            </a:r>
          </a:p>
          <a:p>
            <a:r>
              <a:rPr lang="en-US" dirty="0">
                <a:latin typeface="Georgia" pitchFamily="18" charset="0"/>
              </a:rPr>
              <a:t>Should not be “partisan”</a:t>
            </a:r>
          </a:p>
        </p:txBody>
      </p:sp>
      <p:pic>
        <p:nvPicPr>
          <p:cNvPr id="18434" name="Picture 2" descr="http://upload.wikimedia.org/wikipedia/commons/thumb/4/43/Supreme_Court_US_2010.jpg/350px-Supreme_Court_US_2010.jpg"/>
          <p:cNvPicPr>
            <a:picLocks noChangeAspect="1" noChangeArrowheads="1"/>
          </p:cNvPicPr>
          <p:nvPr/>
        </p:nvPicPr>
        <p:blipFill>
          <a:blip r:embed="rId2" cstate="print"/>
          <a:srcRect/>
          <a:stretch>
            <a:fillRect/>
          </a:stretch>
        </p:blipFill>
        <p:spPr bwMode="auto">
          <a:xfrm>
            <a:off x="304800" y="2590800"/>
            <a:ext cx="3891758" cy="2590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Supreme Court Schedule</a:t>
            </a:r>
          </a:p>
        </p:txBody>
      </p:sp>
      <p:sp>
        <p:nvSpPr>
          <p:cNvPr id="7" name="Content Placeholder 6"/>
          <p:cNvSpPr>
            <a:spLocks noGrp="1"/>
          </p:cNvSpPr>
          <p:nvPr>
            <p:ph idx="1"/>
          </p:nvPr>
        </p:nvSpPr>
        <p:spPr/>
        <p:txBody>
          <a:bodyPr/>
          <a:lstStyle/>
          <a:p>
            <a:r>
              <a:rPr lang="en-US" dirty="0"/>
              <a:t>First two weeks of the month, they hear arguments, discuss cases, and vote.  They have a two week recess where they decide what cases to hear and write opinions on other cases.  They read </a:t>
            </a:r>
            <a:r>
              <a:rPr lang="en-US" b="1" dirty="0"/>
              <a:t>briefs</a:t>
            </a:r>
            <a:r>
              <a:rPr lang="en-US" dirty="0"/>
              <a:t>, or arguments written by attorneys.</a:t>
            </a:r>
          </a:p>
          <a:p>
            <a:r>
              <a:rPr lang="en-US" dirty="0"/>
              <a:t>Four out of nine justices must vote to hear a case.  It is then placed on the </a:t>
            </a:r>
            <a:r>
              <a:rPr lang="en-US" b="1" dirty="0"/>
              <a:t>docket</a:t>
            </a:r>
            <a:r>
              <a:rPr lang="en-US" dirty="0"/>
              <a:t>, calendar.</a:t>
            </a:r>
          </a:p>
          <a:p>
            <a:r>
              <a:rPr lang="en-US" dirty="0"/>
              <a:t>The case must have two </a:t>
            </a:r>
            <a:r>
              <a:rPr lang="en-US" b="1" dirty="0"/>
              <a:t>adversaries</a:t>
            </a:r>
            <a:r>
              <a:rPr lang="en-US" dirty="0"/>
              <a:t>, opposing sides.</a:t>
            </a:r>
          </a:p>
        </p:txBody>
      </p:sp>
    </p:spTree>
    <p:extLst>
      <p:ext uri="{BB962C8B-B14F-4D97-AF65-F5344CB8AC3E}">
        <p14:creationId xmlns:p14="http://schemas.microsoft.com/office/powerpoint/2010/main" val="1552548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When making a decision…</a:t>
            </a:r>
          </a:p>
        </p:txBody>
      </p:sp>
      <p:sp>
        <p:nvSpPr>
          <p:cNvPr id="3" name="Content Placeholder 2"/>
          <p:cNvSpPr>
            <a:spLocks noGrp="1"/>
          </p:cNvSpPr>
          <p:nvPr>
            <p:ph idx="1"/>
          </p:nvPr>
        </p:nvSpPr>
        <p:spPr/>
        <p:txBody>
          <a:bodyPr>
            <a:normAutofit fontScale="92500" lnSpcReduction="10000"/>
          </a:bodyPr>
          <a:lstStyle/>
          <a:p>
            <a:r>
              <a:rPr lang="en-US" dirty="0">
                <a:latin typeface="Georgia" pitchFamily="18" charset="0"/>
              </a:rPr>
              <a:t>When the US Supreme Court rules in a case, we call it the court’s “opinion”.</a:t>
            </a:r>
          </a:p>
          <a:p>
            <a:r>
              <a:rPr lang="en-US" dirty="0">
                <a:latin typeface="Georgia" pitchFamily="18" charset="0"/>
              </a:rPr>
              <a:t>The “winning” decision comes from the “majority” of justices agreeing, so it is called the </a:t>
            </a:r>
            <a:r>
              <a:rPr lang="en-US" b="1" dirty="0">
                <a:latin typeface="Georgia" pitchFamily="18" charset="0"/>
              </a:rPr>
              <a:t>majority opinion</a:t>
            </a:r>
            <a:r>
              <a:rPr lang="en-US" dirty="0">
                <a:latin typeface="Georgia" pitchFamily="18" charset="0"/>
              </a:rPr>
              <a:t>.</a:t>
            </a:r>
          </a:p>
          <a:p>
            <a:r>
              <a:rPr lang="en-US" dirty="0">
                <a:latin typeface="Georgia" pitchFamily="18" charset="0"/>
              </a:rPr>
              <a:t>If a justice does NOT agree with the majority of the court, then they would write a different opinion called a </a:t>
            </a:r>
            <a:r>
              <a:rPr lang="en-US" b="1" dirty="0">
                <a:latin typeface="Georgia" pitchFamily="18" charset="0"/>
              </a:rPr>
              <a:t>dissenting opinion</a:t>
            </a:r>
            <a:r>
              <a:rPr lang="en-US" dirty="0">
                <a:latin typeface="Georgia" pitchFamily="18" charset="0"/>
              </a:rPr>
              <a:t>.</a:t>
            </a:r>
          </a:p>
          <a:p>
            <a:r>
              <a:rPr lang="en-US" dirty="0">
                <a:latin typeface="Georgia" pitchFamily="18" charset="0"/>
              </a:rPr>
              <a:t>If a justice agrees with the majority, but for different reasons, they would write </a:t>
            </a:r>
            <a:r>
              <a:rPr lang="en-US" b="1" dirty="0">
                <a:latin typeface="Georgia" pitchFamily="18" charset="0"/>
              </a:rPr>
              <a:t>a concurring opinion</a:t>
            </a:r>
            <a:r>
              <a:rPr lang="en-US" dirty="0">
                <a:latin typeface="Georgia" pitchFamily="18" charset="0"/>
              </a:rPr>
              <a:t> explaining their reasoning.</a:t>
            </a:r>
          </a:p>
          <a:p>
            <a:r>
              <a:rPr lang="en-US" dirty="0">
                <a:latin typeface="Georgia" pitchFamily="18" charset="0"/>
              </a:rPr>
              <a:t>If all of the justices agree – it’s called a </a:t>
            </a:r>
            <a:r>
              <a:rPr lang="en-US" b="1" dirty="0">
                <a:latin typeface="Georgia" pitchFamily="18" charset="0"/>
              </a:rPr>
              <a:t>“unanimous” decision</a:t>
            </a:r>
            <a:r>
              <a:rPr lang="en-US" dirty="0">
                <a:latin typeface="Georgia" pitchFamily="18"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533400"/>
            <a:ext cx="6096000" cy="2868168"/>
          </a:xfrm>
        </p:spPr>
        <p:txBody>
          <a:bodyPr/>
          <a:lstStyle/>
          <a:p>
            <a:r>
              <a:rPr lang="en-US" dirty="0"/>
              <a:t>The nc court system</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court hierarchy</a:t>
            </a:r>
          </a:p>
        </p:txBody>
      </p:sp>
      <p:sp>
        <p:nvSpPr>
          <p:cNvPr id="3" name="Content Placeholder 2"/>
          <p:cNvSpPr>
            <a:spLocks noGrp="1"/>
          </p:cNvSpPr>
          <p:nvPr>
            <p:ph sz="half" idx="1"/>
          </p:nvPr>
        </p:nvSpPr>
        <p:spPr>
          <a:xfrm>
            <a:off x="457200" y="1600200"/>
            <a:ext cx="3520440" cy="4800600"/>
          </a:xfrm>
        </p:spPr>
        <p:txBody>
          <a:bodyPr>
            <a:normAutofit fontScale="92500" lnSpcReduction="20000"/>
          </a:bodyPr>
          <a:lstStyle/>
          <a:p>
            <a:r>
              <a:rPr lang="en-US" dirty="0">
                <a:latin typeface="Georgia" pitchFamily="18" charset="0"/>
              </a:rPr>
              <a:t>The lowest court in NC is the NC District Court.</a:t>
            </a:r>
          </a:p>
          <a:p>
            <a:r>
              <a:rPr lang="en-US" dirty="0">
                <a:latin typeface="Georgia" pitchFamily="18" charset="0"/>
              </a:rPr>
              <a:t>NC has a second trial court called the NC Superior Court.</a:t>
            </a:r>
          </a:p>
          <a:p>
            <a:r>
              <a:rPr lang="en-US" dirty="0">
                <a:latin typeface="Georgia" pitchFamily="18" charset="0"/>
              </a:rPr>
              <a:t>Appeals cases from the trial courts are heard at the NC Court of Appeals.</a:t>
            </a:r>
          </a:p>
          <a:p>
            <a:r>
              <a:rPr lang="en-US" dirty="0">
                <a:latin typeface="Georgia" pitchFamily="18" charset="0"/>
              </a:rPr>
              <a:t>The highest court in the state is the NC Supreme Court.</a:t>
            </a:r>
          </a:p>
        </p:txBody>
      </p:sp>
      <p:graphicFrame>
        <p:nvGraphicFramePr>
          <p:cNvPr id="5" name="Content Placeholder 4"/>
          <p:cNvGraphicFramePr>
            <a:graphicFrameLocks noGrp="1"/>
          </p:cNvGraphicFramePr>
          <p:nvPr>
            <p:ph sz="half" idx="2"/>
          </p:nvPr>
        </p:nvGraphicFramePr>
        <p:xfrm>
          <a:off x="4178300" y="1600200"/>
          <a:ext cx="35210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district court</a:t>
            </a:r>
          </a:p>
        </p:txBody>
      </p:sp>
      <p:sp>
        <p:nvSpPr>
          <p:cNvPr id="4" name="Content Placeholder 3"/>
          <p:cNvSpPr>
            <a:spLocks noGrp="1"/>
          </p:cNvSpPr>
          <p:nvPr>
            <p:ph sz="half" idx="2"/>
          </p:nvPr>
        </p:nvSpPr>
        <p:spPr>
          <a:xfrm>
            <a:off x="457200" y="1600200"/>
            <a:ext cx="7242048" cy="4525963"/>
          </a:xfrm>
        </p:spPr>
        <p:txBody>
          <a:bodyPr>
            <a:normAutofit/>
          </a:bodyPr>
          <a:lstStyle/>
          <a:p>
            <a:r>
              <a:rPr lang="en-US" dirty="0">
                <a:latin typeface="Georgia" pitchFamily="18" charset="0"/>
              </a:rPr>
              <a:t>NC’s District Court has original jurisdiction in cases involving misdemeanors, juveniles, and civil cases dealing with less than $10,000.</a:t>
            </a:r>
          </a:p>
          <a:p>
            <a:r>
              <a:rPr lang="en-US" dirty="0">
                <a:latin typeface="Georgia" pitchFamily="18" charset="0"/>
              </a:rPr>
              <a:t>Cases appealed from the NC District Court go to the NC Court of Appeals.</a:t>
            </a:r>
          </a:p>
          <a:p>
            <a:r>
              <a:rPr lang="en-US" dirty="0">
                <a:latin typeface="Georgia" pitchFamily="18" charset="0"/>
              </a:rPr>
              <a:t>All judges in NC are elected by the people to 8 year terms.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superior court</a:t>
            </a:r>
          </a:p>
        </p:txBody>
      </p:sp>
      <p:sp>
        <p:nvSpPr>
          <p:cNvPr id="3" name="Content Placeholder 2"/>
          <p:cNvSpPr>
            <a:spLocks noGrp="1"/>
          </p:cNvSpPr>
          <p:nvPr>
            <p:ph idx="1"/>
          </p:nvPr>
        </p:nvSpPr>
        <p:spPr/>
        <p:txBody>
          <a:bodyPr/>
          <a:lstStyle/>
          <a:p>
            <a:r>
              <a:rPr lang="en-US" dirty="0">
                <a:latin typeface="Georgia" pitchFamily="18" charset="0"/>
              </a:rPr>
              <a:t>NC’s Superior Court has original jurisdiction in felony cases and civil cases dealing with more than $10,000.</a:t>
            </a:r>
          </a:p>
          <a:p>
            <a:r>
              <a:rPr lang="en-US" dirty="0">
                <a:latin typeface="Georgia" pitchFamily="18" charset="0"/>
              </a:rPr>
              <a:t>Cases appealed from the NC District Court go to the NC Court of Appeals, except for First Degree Murder cases resulting in the Death Penalty – they go straight to the NC Supreme Court.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court of Appeals</a:t>
            </a:r>
          </a:p>
        </p:txBody>
      </p:sp>
      <p:sp>
        <p:nvSpPr>
          <p:cNvPr id="3" name="Content Placeholder 2"/>
          <p:cNvSpPr>
            <a:spLocks noGrp="1"/>
          </p:cNvSpPr>
          <p:nvPr>
            <p:ph idx="1"/>
          </p:nvPr>
        </p:nvSpPr>
        <p:spPr>
          <a:xfrm>
            <a:off x="457200" y="1609416"/>
            <a:ext cx="3505200" cy="4846320"/>
          </a:xfrm>
        </p:spPr>
        <p:txBody>
          <a:bodyPr>
            <a:normAutofit lnSpcReduction="10000"/>
          </a:bodyPr>
          <a:lstStyle/>
          <a:p>
            <a:r>
              <a:rPr lang="en-US" dirty="0">
                <a:latin typeface="Georgia" pitchFamily="18" charset="0"/>
              </a:rPr>
              <a:t>NC’s Court of Appeals hears all reviews of cases from the District and Superior Courts. (Appellate jurisdiction)</a:t>
            </a:r>
          </a:p>
          <a:p>
            <a:r>
              <a:rPr lang="en-US" dirty="0">
                <a:latin typeface="Georgia" pitchFamily="18" charset="0"/>
              </a:rPr>
              <a:t>Made up of a panel of 15 judges state wide.</a:t>
            </a:r>
          </a:p>
          <a:p>
            <a:r>
              <a:rPr lang="en-US" dirty="0">
                <a:latin typeface="Georgia" pitchFamily="18" charset="0"/>
              </a:rPr>
              <a:t>Only 3 judges sit in on each case.</a:t>
            </a:r>
          </a:p>
        </p:txBody>
      </p:sp>
      <p:pic>
        <p:nvPicPr>
          <p:cNvPr id="19458" name="Picture 2" descr="http://www.vaccinerights.com/images/NC%20Court%20of%20Appeals%20Bldg%20in%20Raleigh.JPG"/>
          <p:cNvPicPr>
            <a:picLocks noChangeAspect="1" noChangeArrowheads="1"/>
          </p:cNvPicPr>
          <p:nvPr/>
        </p:nvPicPr>
        <p:blipFill>
          <a:blip r:embed="rId2" cstate="print"/>
          <a:srcRect/>
          <a:stretch>
            <a:fillRect/>
          </a:stretch>
        </p:blipFill>
        <p:spPr bwMode="auto">
          <a:xfrm>
            <a:off x="4267200" y="2209800"/>
            <a:ext cx="3619500" cy="290512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supreme Court</a:t>
            </a:r>
          </a:p>
        </p:txBody>
      </p:sp>
      <p:sp>
        <p:nvSpPr>
          <p:cNvPr id="4" name="Content Placeholder 3"/>
          <p:cNvSpPr>
            <a:spLocks noGrp="1"/>
          </p:cNvSpPr>
          <p:nvPr>
            <p:ph sz="half" idx="2"/>
          </p:nvPr>
        </p:nvSpPr>
        <p:spPr/>
        <p:txBody>
          <a:bodyPr/>
          <a:lstStyle/>
          <a:p>
            <a:endParaRPr lang="en-US" dirty="0">
              <a:latin typeface="Georgia" pitchFamily="18" charset="0"/>
            </a:endParaRPr>
          </a:p>
          <a:p>
            <a:r>
              <a:rPr lang="en-US" dirty="0">
                <a:latin typeface="Georgia" pitchFamily="18" charset="0"/>
              </a:rPr>
              <a:t>Highest court in the state </a:t>
            </a:r>
          </a:p>
          <a:p>
            <a:r>
              <a:rPr lang="en-US" dirty="0">
                <a:latin typeface="Georgia" pitchFamily="18" charset="0"/>
              </a:rPr>
              <a:t>Made up of 7 SC Justices</a:t>
            </a:r>
          </a:p>
          <a:p>
            <a:r>
              <a:rPr lang="en-US" dirty="0">
                <a:latin typeface="Georgia" pitchFamily="18" charset="0"/>
              </a:rPr>
              <a:t>Hear all cases appealed from the lower courts in NC</a:t>
            </a:r>
          </a:p>
        </p:txBody>
      </p:sp>
      <p:pic>
        <p:nvPicPr>
          <p:cNvPr id="24578" name="Picture 2" descr="http://t1.gstatic.com/images?q=tbn:ANd9GcQKeOsWeWSnHOXlRSQ7rL_vR67ERS1orjCT-OcvV6BlA0CnJxVjZJRNsP0nqQ"/>
          <p:cNvPicPr>
            <a:picLocks noChangeAspect="1" noChangeArrowheads="1"/>
          </p:cNvPicPr>
          <p:nvPr/>
        </p:nvPicPr>
        <p:blipFill>
          <a:blip r:embed="rId2" cstate="print"/>
          <a:srcRect/>
          <a:stretch>
            <a:fillRect/>
          </a:stretch>
        </p:blipFill>
        <p:spPr bwMode="auto">
          <a:xfrm>
            <a:off x="228600" y="2362200"/>
            <a:ext cx="3967504"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Courts </a:t>
            </a:r>
          </a:p>
        </p:txBody>
      </p:sp>
      <p:sp>
        <p:nvSpPr>
          <p:cNvPr id="3" name="Content Placeholder 2"/>
          <p:cNvSpPr>
            <a:spLocks noGrp="1"/>
          </p:cNvSpPr>
          <p:nvPr>
            <p:ph idx="1"/>
          </p:nvPr>
        </p:nvSpPr>
        <p:spPr/>
        <p:txBody>
          <a:bodyPr/>
          <a:lstStyle/>
          <a:p>
            <a:r>
              <a:rPr lang="en-US" dirty="0"/>
              <a:t>Most directly influenced by English common law.</a:t>
            </a:r>
          </a:p>
          <a:p>
            <a:pPr lvl="1"/>
            <a:r>
              <a:rPr lang="en-US" dirty="0"/>
              <a:t>Common law is a system of of unwritten rules or laws based on customs and traditions.</a:t>
            </a:r>
          </a:p>
          <a:p>
            <a:r>
              <a:rPr lang="en-US" dirty="0"/>
              <a:t>Many decisions are based on precedents.</a:t>
            </a:r>
          </a:p>
          <a:p>
            <a:pPr lvl="1"/>
            <a:r>
              <a:rPr lang="en-US" dirty="0"/>
              <a:t>Precedents are decisions made from a previous ruling.</a:t>
            </a:r>
          </a:p>
          <a:p>
            <a:r>
              <a:rPr lang="en-US" dirty="0"/>
              <a:t>Courts use the idea of judicial review</a:t>
            </a:r>
          </a:p>
          <a:p>
            <a:pPr lvl="1"/>
            <a:r>
              <a:rPr lang="en-US" dirty="0"/>
              <a:t>Reviewing decisions or actions made by the other 2 branches</a:t>
            </a:r>
          </a:p>
        </p:txBody>
      </p:sp>
    </p:spTree>
    <p:extLst>
      <p:ext uri="{BB962C8B-B14F-4D97-AF65-F5344CB8AC3E}">
        <p14:creationId xmlns:p14="http://schemas.microsoft.com/office/powerpoint/2010/main" val="3931633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1" name="Group 1">
            <a:extLst>
              <a:ext uri="{FF2B5EF4-FFF2-40B4-BE49-F238E27FC236}">
                <a16:creationId xmlns:a16="http://schemas.microsoft.com/office/drawing/2014/main" id="{B59D145B-EDEF-1349-ACB3-60D2AE245732}"/>
              </a:ext>
            </a:extLst>
          </p:cNvPr>
          <p:cNvGrpSpPr>
            <a:grpSpLocks/>
          </p:cNvGrpSpPr>
          <p:nvPr/>
        </p:nvGrpSpPr>
        <p:grpSpPr bwMode="auto">
          <a:xfrm>
            <a:off x="290513" y="2546350"/>
            <a:ext cx="711200" cy="474663"/>
            <a:chOff x="0" y="0"/>
            <a:chExt cx="448" cy="299"/>
          </a:xfrm>
        </p:grpSpPr>
        <p:sp>
          <p:nvSpPr>
            <p:cNvPr id="25610" name="Rectangle 2">
              <a:extLst>
                <a:ext uri="{FF2B5EF4-FFF2-40B4-BE49-F238E27FC236}">
                  <a16:creationId xmlns:a16="http://schemas.microsoft.com/office/drawing/2014/main" id="{FEBA8496-66C9-A54F-BCFA-B401FFE3D9FE}"/>
                </a:ext>
              </a:extLst>
            </p:cNvPr>
            <p:cNvSpPr>
              <a:spLocks/>
            </p:cNvSpPr>
            <p:nvPr/>
          </p:nvSpPr>
          <p:spPr bwMode="auto">
            <a:xfrm>
              <a:off x="0" y="0"/>
              <a:ext cx="276" cy="299"/>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3333CC"/>
                </a:buClr>
                <a:buSzPct val="60000"/>
                <a:buFont typeface="Wingdings" pitchFamily="2" charset="2"/>
                <a:buChar char="n"/>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spcBef>
                  <a:spcPct val="0"/>
                </a:spcBef>
                <a:buClrTx/>
                <a:buSzTx/>
                <a:buFontTx/>
                <a:buNone/>
              </a:pPr>
              <a:endParaRPr lang="en-US" altLang="en-US" sz="1800">
                <a:solidFill>
                  <a:srgbClr val="000000"/>
                </a:solidFill>
              </a:endParaRPr>
            </a:p>
          </p:txBody>
        </p:sp>
        <p:sp>
          <p:nvSpPr>
            <p:cNvPr id="25611" name="Rectangle 3">
              <a:extLst>
                <a:ext uri="{FF2B5EF4-FFF2-40B4-BE49-F238E27FC236}">
                  <a16:creationId xmlns:a16="http://schemas.microsoft.com/office/drawing/2014/main" id="{68744549-94A8-6E4A-8B82-16CE51C5267E}"/>
                </a:ext>
              </a:extLst>
            </p:cNvPr>
            <p:cNvSpPr>
              <a:spLocks/>
            </p:cNvSpPr>
            <p:nvPr/>
          </p:nvSpPr>
          <p:spPr bwMode="auto">
            <a:xfrm>
              <a:off x="241" y="0"/>
              <a:ext cx="207"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3333CC"/>
                </a:buClr>
                <a:buSzPct val="60000"/>
                <a:buFont typeface="Wingdings" pitchFamily="2" charset="2"/>
                <a:buChar char="n"/>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spcBef>
                  <a:spcPct val="0"/>
                </a:spcBef>
                <a:buClrTx/>
                <a:buSzTx/>
                <a:buFontTx/>
                <a:buNone/>
              </a:pPr>
              <a:endParaRPr lang="en-US" altLang="en-US" sz="1800">
                <a:solidFill>
                  <a:srgbClr val="000000"/>
                </a:solidFill>
              </a:endParaRPr>
            </a:p>
          </p:txBody>
        </p:sp>
      </p:grpSp>
      <p:grpSp>
        <p:nvGrpSpPr>
          <p:cNvPr id="25602" name="Group 4">
            <a:extLst>
              <a:ext uri="{FF2B5EF4-FFF2-40B4-BE49-F238E27FC236}">
                <a16:creationId xmlns:a16="http://schemas.microsoft.com/office/drawing/2014/main" id="{B6218E1E-8DE5-7744-AEEB-841603B8BCC8}"/>
              </a:ext>
            </a:extLst>
          </p:cNvPr>
          <p:cNvGrpSpPr>
            <a:grpSpLocks/>
          </p:cNvGrpSpPr>
          <p:nvPr/>
        </p:nvGrpSpPr>
        <p:grpSpPr bwMode="auto">
          <a:xfrm>
            <a:off x="414338" y="2968625"/>
            <a:ext cx="736600" cy="474663"/>
            <a:chOff x="0" y="0"/>
            <a:chExt cx="464" cy="299"/>
          </a:xfrm>
        </p:grpSpPr>
        <p:sp>
          <p:nvSpPr>
            <p:cNvPr id="25608" name="Rectangle 5">
              <a:extLst>
                <a:ext uri="{FF2B5EF4-FFF2-40B4-BE49-F238E27FC236}">
                  <a16:creationId xmlns:a16="http://schemas.microsoft.com/office/drawing/2014/main" id="{C45A227A-66E5-124E-8FDA-ED5B771C4AE4}"/>
                </a:ext>
              </a:extLst>
            </p:cNvPr>
            <p:cNvSpPr>
              <a:spLocks/>
            </p:cNvSpPr>
            <p:nvPr/>
          </p:nvSpPr>
          <p:spPr bwMode="auto">
            <a:xfrm>
              <a:off x="0" y="0"/>
              <a:ext cx="266" cy="299"/>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3333CC"/>
                </a:buClr>
                <a:buSzPct val="60000"/>
                <a:buFont typeface="Wingdings" pitchFamily="2" charset="2"/>
                <a:buChar char="n"/>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spcBef>
                  <a:spcPct val="0"/>
                </a:spcBef>
                <a:buClrTx/>
                <a:buSzTx/>
                <a:buFontTx/>
                <a:buNone/>
              </a:pPr>
              <a:endParaRPr lang="en-US" altLang="en-US" sz="1800">
                <a:solidFill>
                  <a:srgbClr val="000000"/>
                </a:solidFill>
              </a:endParaRPr>
            </a:p>
          </p:txBody>
        </p:sp>
        <p:sp>
          <p:nvSpPr>
            <p:cNvPr id="25609" name="Rectangle 6">
              <a:extLst>
                <a:ext uri="{FF2B5EF4-FFF2-40B4-BE49-F238E27FC236}">
                  <a16:creationId xmlns:a16="http://schemas.microsoft.com/office/drawing/2014/main" id="{E1FBD4ED-77D2-D045-9E88-3108977D0BAB}"/>
                </a:ext>
              </a:extLst>
            </p:cNvPr>
            <p:cNvSpPr>
              <a:spLocks/>
            </p:cNvSpPr>
            <p:nvPr/>
          </p:nvSpPr>
          <p:spPr bwMode="auto">
            <a:xfrm>
              <a:off x="232" y="0"/>
              <a:ext cx="232"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3333CC"/>
                </a:buClr>
                <a:buSzPct val="60000"/>
                <a:buFont typeface="Wingdings" pitchFamily="2" charset="2"/>
                <a:buChar char="n"/>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spcBef>
                  <a:spcPct val="0"/>
                </a:spcBef>
                <a:buClrTx/>
                <a:buSzTx/>
                <a:buFontTx/>
                <a:buNone/>
              </a:pPr>
              <a:endParaRPr lang="en-US" altLang="en-US" sz="1800">
                <a:solidFill>
                  <a:srgbClr val="000000"/>
                </a:solidFill>
              </a:endParaRPr>
            </a:p>
          </p:txBody>
        </p:sp>
      </p:grpSp>
      <p:sp>
        <p:nvSpPr>
          <p:cNvPr id="25603" name="Rectangle 7">
            <a:extLst>
              <a:ext uri="{FF2B5EF4-FFF2-40B4-BE49-F238E27FC236}">
                <a16:creationId xmlns:a16="http://schemas.microsoft.com/office/drawing/2014/main" id="{932D1E9D-57DE-2E4B-953B-CDE3D57C9D19}"/>
              </a:ext>
            </a:extLst>
          </p:cNvPr>
          <p:cNvSpPr>
            <a:spLocks/>
          </p:cNvSpPr>
          <p:nvPr/>
        </p:nvSpPr>
        <p:spPr bwMode="auto">
          <a:xfrm>
            <a:off x="0" y="28956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3333CC"/>
              </a:buClr>
              <a:buSzPct val="60000"/>
              <a:buFont typeface="Wingdings" pitchFamily="2" charset="2"/>
              <a:buChar char="n"/>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spcBef>
                <a:spcPct val="0"/>
              </a:spcBef>
              <a:buClrTx/>
              <a:buSzTx/>
              <a:buFontTx/>
              <a:buNone/>
            </a:pPr>
            <a:endParaRPr lang="en-US" altLang="en-US" sz="1800">
              <a:solidFill>
                <a:srgbClr val="000000"/>
              </a:solidFill>
            </a:endParaRPr>
          </a:p>
        </p:txBody>
      </p:sp>
      <p:sp>
        <p:nvSpPr>
          <p:cNvPr id="25604" name="Rectangle 8">
            <a:extLst>
              <a:ext uri="{FF2B5EF4-FFF2-40B4-BE49-F238E27FC236}">
                <a16:creationId xmlns:a16="http://schemas.microsoft.com/office/drawing/2014/main" id="{1041DB0A-10C2-1E43-9D6B-EB7362032368}"/>
              </a:ext>
            </a:extLst>
          </p:cNvPr>
          <p:cNvSpPr>
            <a:spLocks/>
          </p:cNvSpPr>
          <p:nvPr/>
        </p:nvSpPr>
        <p:spPr bwMode="auto">
          <a:xfrm>
            <a:off x="635000" y="24384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3333CC"/>
              </a:buClr>
              <a:buSzPct val="60000"/>
              <a:buFont typeface="Wingdings" pitchFamily="2" charset="2"/>
              <a:buChar char="n"/>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spcBef>
                <a:spcPct val="0"/>
              </a:spcBef>
              <a:buClrTx/>
              <a:buSzTx/>
              <a:buFontTx/>
              <a:buNone/>
            </a:pPr>
            <a:endParaRPr lang="en-US" altLang="en-US" sz="1800">
              <a:solidFill>
                <a:srgbClr val="000000"/>
              </a:solidFill>
            </a:endParaRPr>
          </a:p>
        </p:txBody>
      </p:sp>
      <p:sp>
        <p:nvSpPr>
          <p:cNvPr id="25605" name="Rectangle 9">
            <a:extLst>
              <a:ext uri="{FF2B5EF4-FFF2-40B4-BE49-F238E27FC236}">
                <a16:creationId xmlns:a16="http://schemas.microsoft.com/office/drawing/2014/main" id="{0F71E776-CA27-AE43-84A5-20884D7A8956}"/>
              </a:ext>
            </a:extLst>
          </p:cNvPr>
          <p:cNvSpPr>
            <a:spLocks/>
          </p:cNvSpPr>
          <p:nvPr/>
        </p:nvSpPr>
        <p:spPr bwMode="auto">
          <a:xfrm rot="10800000" flipH="1">
            <a:off x="315913" y="3265488"/>
            <a:ext cx="8683625" cy="46037"/>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spcBef>
                <a:spcPts val="800"/>
              </a:spcBef>
              <a:buClr>
                <a:srgbClr val="3333CC"/>
              </a:buClr>
              <a:buSzPct val="60000"/>
              <a:buFont typeface="Wingdings" pitchFamily="2" charset="2"/>
              <a:buChar char="n"/>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spcBef>
                <a:spcPct val="0"/>
              </a:spcBef>
              <a:buClrTx/>
              <a:buSzTx/>
              <a:buFontTx/>
              <a:buNone/>
            </a:pPr>
            <a:endParaRPr lang="en-US" altLang="en-US" sz="1800">
              <a:solidFill>
                <a:srgbClr val="000000"/>
              </a:solidFill>
            </a:endParaRPr>
          </a:p>
        </p:txBody>
      </p:sp>
      <p:sp>
        <p:nvSpPr>
          <p:cNvPr id="25606" name="Rectangle 10">
            <a:extLst>
              <a:ext uri="{FF2B5EF4-FFF2-40B4-BE49-F238E27FC236}">
                <a16:creationId xmlns:a16="http://schemas.microsoft.com/office/drawing/2014/main" id="{86688FB6-1EFF-4F46-9037-FBB3B1960DF1}"/>
              </a:ext>
            </a:extLst>
          </p:cNvPr>
          <p:cNvSpPr>
            <a:spLocks noChangeArrowheads="1"/>
          </p:cNvSpPr>
          <p:nvPr>
            <p:ph type="title"/>
          </p:nvPr>
        </p:nvSpPr>
        <p:spPr>
          <a:xfrm>
            <a:off x="1066800" y="0"/>
            <a:ext cx="7772400" cy="3146425"/>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algn="ct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Important Supreme Court Cases</a:t>
            </a:r>
          </a:p>
        </p:txBody>
      </p:sp>
      <p:sp>
        <p:nvSpPr>
          <p:cNvPr id="25607" name="Rectangle 11">
            <a:extLst>
              <a:ext uri="{FF2B5EF4-FFF2-40B4-BE49-F238E27FC236}">
                <a16:creationId xmlns:a16="http://schemas.microsoft.com/office/drawing/2014/main" id="{47F4E22E-77BF-CB40-B218-FF432D01ACBA}"/>
              </a:ext>
            </a:extLst>
          </p:cNvPr>
          <p:cNvSpPr>
            <a:spLocks noChangeArrowheads="1"/>
          </p:cNvSpPr>
          <p:nvPr>
            <p:ph type="body" idx="1"/>
          </p:nvPr>
        </p:nvSpPr>
        <p:spPr>
          <a:xfrm>
            <a:off x="1371600" y="3146425"/>
            <a:ext cx="6400800" cy="2776538"/>
          </a:xfrm>
          <a:extLst>
            <a:ext uri="{91240B29-F687-4F45-9708-019B960494DF}">
              <a14:hiddenLine xmlns:a14="http://schemas.microsoft.com/office/drawing/2010/main" w="9525">
                <a:solidFill>
                  <a:schemeClr val="tx1"/>
                </a:solidFill>
                <a:miter lim="800000"/>
                <a:headEnd/>
                <a:tailEnd/>
              </a14:hiddenLine>
            </a:ext>
          </a:extLst>
        </p:spPr>
        <p:txBody>
          <a:bodyPr lIns="50800" tIns="50800" rIns="39200" bIns="50800" anchor="ctr"/>
          <a:lstStyle/>
          <a:p>
            <a:pPr marL="0" indent="0" algn="ctr" eaLnBrk="1" hangingPunct="1">
              <a:spcBef>
                <a:spcPct val="0"/>
              </a:spcBef>
              <a:buFont typeface="Wingdings" pitchFamily="2" charset="2"/>
              <a:buNone/>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You will be responsible for learning several Supreme Court cases and decisions in this unit…. </a:t>
            </a:r>
          </a:p>
          <a:p>
            <a:pPr marL="0" indent="0" algn="ctr" eaLnBrk="1" hangingPunct="1">
              <a:spcBef>
                <a:spcPts val="700"/>
              </a:spcBef>
              <a:buFont typeface="Wingdings" pitchFamily="2" charset="2"/>
              <a:buNone/>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Take your time reviewing this information!!!!</a:t>
            </a:r>
          </a:p>
        </p:txBody>
      </p:sp>
    </p:spTree>
    <p:extLst>
      <p:ext uri="{BB962C8B-B14F-4D97-AF65-F5344CB8AC3E}">
        <p14:creationId xmlns:p14="http://schemas.microsoft.com/office/powerpoint/2010/main" val="2511861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4CDABC82-7FAB-7841-94A3-BE7B7C975C5D}"/>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6626" name="Rectangle 2">
            <a:extLst>
              <a:ext uri="{FF2B5EF4-FFF2-40B4-BE49-F238E27FC236}">
                <a16:creationId xmlns:a16="http://schemas.microsoft.com/office/drawing/2014/main" id="{953C4F17-FF94-0B4F-B6D3-DA77E402A97E}"/>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6627" name="Rectangle 3">
            <a:extLst>
              <a:ext uri="{FF2B5EF4-FFF2-40B4-BE49-F238E27FC236}">
                <a16:creationId xmlns:a16="http://schemas.microsoft.com/office/drawing/2014/main" id="{ABB45087-06CB-D64B-A05A-9F3ABEA54DED}"/>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6628" name="Rectangle 4">
            <a:extLst>
              <a:ext uri="{FF2B5EF4-FFF2-40B4-BE49-F238E27FC236}">
                <a16:creationId xmlns:a16="http://schemas.microsoft.com/office/drawing/2014/main" id="{616C9D3E-84B1-A84D-884C-86D14B43B4D1}"/>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6629" name="Rectangle 5">
            <a:extLst>
              <a:ext uri="{FF2B5EF4-FFF2-40B4-BE49-F238E27FC236}">
                <a16:creationId xmlns:a16="http://schemas.microsoft.com/office/drawing/2014/main" id="{9E284837-50F7-C646-A1D5-1048FFC1DF81}"/>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6630" name="Rectangle 6">
            <a:extLst>
              <a:ext uri="{FF2B5EF4-FFF2-40B4-BE49-F238E27FC236}">
                <a16:creationId xmlns:a16="http://schemas.microsoft.com/office/drawing/2014/main" id="{28F0894C-1FFE-A84B-AF8E-7E88CD3449B7}"/>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6631" name="Rectangle 7">
            <a:extLst>
              <a:ext uri="{FF2B5EF4-FFF2-40B4-BE49-F238E27FC236}">
                <a16:creationId xmlns:a16="http://schemas.microsoft.com/office/drawing/2014/main" id="{B2B0E060-45BA-5541-B2F0-993596DFD296}"/>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6632" name="Rectangle 8">
            <a:extLst>
              <a:ext uri="{FF2B5EF4-FFF2-40B4-BE49-F238E27FC236}">
                <a16:creationId xmlns:a16="http://schemas.microsoft.com/office/drawing/2014/main" id="{8376FBCF-0543-4C43-B1F7-CCA04DD6306A}"/>
              </a:ext>
            </a:extLst>
          </p:cNvPr>
          <p:cNvSpPr>
            <a:spLocks noChangeArrowheads="1"/>
          </p:cNvSpPr>
          <p:nvPr>
            <p:ph type="title"/>
          </p:nvPr>
        </p:nvSpPr>
        <p:spPr>
          <a:xfrm>
            <a:off x="1150938" y="560388"/>
            <a:ext cx="7793037" cy="1344612"/>
          </a:xfrm>
          <a:extLs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marL="0" eaLnBrk="1" hangingPunct="1"/>
            <a:endParaRPr lang="en-US" altLang="en-US"/>
          </a:p>
        </p:txBody>
      </p:sp>
      <p:sp>
        <p:nvSpPr>
          <p:cNvPr id="26633" name="Rectangle 9">
            <a:extLst>
              <a:ext uri="{FF2B5EF4-FFF2-40B4-BE49-F238E27FC236}">
                <a16:creationId xmlns:a16="http://schemas.microsoft.com/office/drawing/2014/main" id="{0E0B4512-4E72-3045-8B0C-FBB0CDA56CBB}"/>
              </a:ext>
            </a:extLst>
          </p:cNvPr>
          <p:cNvSpPr>
            <a:spLocks noChangeArrowheads="1"/>
          </p:cNvSpPr>
          <p:nvPr>
            <p:ph type="body" idx="1"/>
          </p:nvPr>
        </p:nvSpPr>
        <p:spPr>
          <a:xfrm>
            <a:off x="1182688" y="1905000"/>
            <a:ext cx="7772400" cy="4338638"/>
          </a:xfrm>
          <a:extLst>
            <a:ext uri="{91240B29-F687-4F45-9708-019B960494DF}">
              <a14:hiddenLine xmlns:a14="http://schemas.microsoft.com/office/drawing/2010/main" w="9525">
                <a:solidFill>
                  <a:schemeClr val="tx1"/>
                </a:solidFill>
                <a:miter lim="800000"/>
                <a:headEnd/>
                <a:tailEnd/>
              </a14:hiddenLine>
            </a:ext>
          </a:extLst>
        </p:spPr>
        <p:txBody>
          <a:bodyPr rIns="129200" anchor="ctr"/>
          <a:lstStyle/>
          <a:p>
            <a:pPr eaLnBrk="1" hangingPunct="1">
              <a:spcBef>
                <a:spcPct val="0"/>
              </a:spcBef>
              <a:buFont typeface="Wingdings" pitchFamily="2" charset="2"/>
              <a:buNone/>
            </a:pPr>
            <a:r>
              <a:rPr lang="en-US" altLang="en-US"/>
              <a:t>Each slide includes background information about the court case to help you understand why this case was brought before the Supreme Court. However, you MUST understand the significance or conclusion of each case for your mastery assignments. </a:t>
            </a:r>
          </a:p>
        </p:txBody>
      </p:sp>
    </p:spTree>
    <p:extLst>
      <p:ext uri="{BB962C8B-B14F-4D97-AF65-F5344CB8AC3E}">
        <p14:creationId xmlns:p14="http://schemas.microsoft.com/office/powerpoint/2010/main" val="1194517815"/>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F399F23F-D45B-B848-8780-E357B8891FA9}"/>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7650" name="Rectangle 2">
            <a:extLst>
              <a:ext uri="{FF2B5EF4-FFF2-40B4-BE49-F238E27FC236}">
                <a16:creationId xmlns:a16="http://schemas.microsoft.com/office/drawing/2014/main" id="{CEE69C9B-99BD-9B4C-A41A-F9143730C92C}"/>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7651" name="Rectangle 3">
            <a:extLst>
              <a:ext uri="{FF2B5EF4-FFF2-40B4-BE49-F238E27FC236}">
                <a16:creationId xmlns:a16="http://schemas.microsoft.com/office/drawing/2014/main" id="{D6722A39-942E-964E-BC77-2F67E6C775A2}"/>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7652" name="Rectangle 4">
            <a:extLst>
              <a:ext uri="{FF2B5EF4-FFF2-40B4-BE49-F238E27FC236}">
                <a16:creationId xmlns:a16="http://schemas.microsoft.com/office/drawing/2014/main" id="{34292C00-6D30-3742-A2DE-C411D3F3E358}"/>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7653" name="Rectangle 5">
            <a:extLst>
              <a:ext uri="{FF2B5EF4-FFF2-40B4-BE49-F238E27FC236}">
                <a16:creationId xmlns:a16="http://schemas.microsoft.com/office/drawing/2014/main" id="{7790BBBA-A38E-8647-8B7B-52DF5D766F62}"/>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7654" name="Rectangle 6">
            <a:extLst>
              <a:ext uri="{FF2B5EF4-FFF2-40B4-BE49-F238E27FC236}">
                <a16:creationId xmlns:a16="http://schemas.microsoft.com/office/drawing/2014/main" id="{EA0EA81F-ED85-F040-A0C7-9C29E48F9B6A}"/>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7655" name="Rectangle 7">
            <a:extLst>
              <a:ext uri="{FF2B5EF4-FFF2-40B4-BE49-F238E27FC236}">
                <a16:creationId xmlns:a16="http://schemas.microsoft.com/office/drawing/2014/main" id="{35027EA5-D52C-9246-8DD2-A41903D1EE2E}"/>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7656" name="Rectangle 8">
            <a:extLst>
              <a:ext uri="{FF2B5EF4-FFF2-40B4-BE49-F238E27FC236}">
                <a16:creationId xmlns:a16="http://schemas.microsoft.com/office/drawing/2014/main" id="{201E7500-FA8F-6B44-8B58-A71F392122BA}"/>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Marbury v. Madison</a:t>
            </a:r>
          </a:p>
        </p:txBody>
      </p:sp>
      <p:sp>
        <p:nvSpPr>
          <p:cNvPr id="27657" name="Rectangle 9">
            <a:extLst>
              <a:ext uri="{FF2B5EF4-FFF2-40B4-BE49-F238E27FC236}">
                <a16:creationId xmlns:a16="http://schemas.microsoft.com/office/drawing/2014/main" id="{88393608-33C8-BC48-A1AF-5EB7309D6606}"/>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endParaRPr lang="en-US" altLang="en-US"/>
          </a:p>
          <a:p>
            <a:pPr eaLnBrk="1" hangingPunct="1">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This was the first major important court case in the history of our nation because this court case………</a:t>
            </a:r>
          </a:p>
        </p:txBody>
      </p:sp>
    </p:spTree>
    <p:extLst>
      <p:ext uri="{BB962C8B-B14F-4D97-AF65-F5344CB8AC3E}">
        <p14:creationId xmlns:p14="http://schemas.microsoft.com/office/powerpoint/2010/main" val="4140704790"/>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EB8DC38E-F1DA-F344-8670-447FE7C80A82}"/>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8674" name="Rectangle 2">
            <a:extLst>
              <a:ext uri="{FF2B5EF4-FFF2-40B4-BE49-F238E27FC236}">
                <a16:creationId xmlns:a16="http://schemas.microsoft.com/office/drawing/2014/main" id="{362682BC-301C-EF42-80E3-F9B95C180DC6}"/>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8675" name="Rectangle 3">
            <a:extLst>
              <a:ext uri="{FF2B5EF4-FFF2-40B4-BE49-F238E27FC236}">
                <a16:creationId xmlns:a16="http://schemas.microsoft.com/office/drawing/2014/main" id="{D8B2372B-D18E-324E-AA60-CE4226499A66}"/>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8676" name="Rectangle 4">
            <a:extLst>
              <a:ext uri="{FF2B5EF4-FFF2-40B4-BE49-F238E27FC236}">
                <a16:creationId xmlns:a16="http://schemas.microsoft.com/office/drawing/2014/main" id="{FB346DBF-9A0E-474A-B755-1845AF7E0FB2}"/>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8677" name="Rectangle 5">
            <a:extLst>
              <a:ext uri="{FF2B5EF4-FFF2-40B4-BE49-F238E27FC236}">
                <a16:creationId xmlns:a16="http://schemas.microsoft.com/office/drawing/2014/main" id="{A2ED65D6-31E1-844B-AB8E-19606EB8999C}"/>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8678" name="Rectangle 6">
            <a:extLst>
              <a:ext uri="{FF2B5EF4-FFF2-40B4-BE49-F238E27FC236}">
                <a16:creationId xmlns:a16="http://schemas.microsoft.com/office/drawing/2014/main" id="{BFF763BE-7861-D148-8049-F65062DA29E0}"/>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8679" name="Rectangle 7">
            <a:extLst>
              <a:ext uri="{FF2B5EF4-FFF2-40B4-BE49-F238E27FC236}">
                <a16:creationId xmlns:a16="http://schemas.microsoft.com/office/drawing/2014/main" id="{226E9006-601F-D544-B9A8-4A5728592F8B}"/>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8680" name="Rectangle 8">
            <a:extLst>
              <a:ext uri="{FF2B5EF4-FFF2-40B4-BE49-F238E27FC236}">
                <a16:creationId xmlns:a16="http://schemas.microsoft.com/office/drawing/2014/main" id="{2100B763-3768-3A4B-92AD-24FB290EB07A}"/>
              </a:ext>
            </a:extLst>
          </p:cNvPr>
          <p:cNvSpPr>
            <a:spLocks noChangeArrowheads="1"/>
          </p:cNvSpPr>
          <p:nvPr>
            <p:ph type="body" idx="1"/>
          </p:nvPr>
        </p:nvSpPr>
        <p:spPr>
          <a:xfrm>
            <a:off x="304800" y="381000"/>
            <a:ext cx="8382000" cy="609600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algn="ct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4000">
                <a:latin typeface="Arial Bold" charset="0"/>
                <a:sym typeface="Arial Bold" charset="0"/>
              </a:rPr>
              <a:t>ESTABLISHED JUDICIAL REVIEW!!!!!!!!</a:t>
            </a:r>
            <a:endParaRPr lang="en-US" altLang="en-US" sz="4000">
              <a:latin typeface="Arial Bold" charset="0"/>
              <a:ea typeface="ヒラギノ角ゴ ProN W6" panose="020B0300000000000000" pitchFamily="34" charset="-128"/>
              <a:sym typeface="Arial Bold" charset="0"/>
            </a:endParaRPr>
          </a:p>
          <a:p>
            <a:pPr eaLnBrk="1" hangingPunct="1">
              <a:spcBef>
                <a:spcPts val="10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endParaRPr lang="en-US" altLang="en-US" sz="4000">
              <a:latin typeface="Arial Bold" charset="0"/>
              <a:ea typeface="ヒラギノ角ゴ ProN W6" panose="020B0300000000000000" pitchFamily="34" charset="-128"/>
              <a:sym typeface="Arial Bold" charset="0"/>
            </a:endParaRPr>
          </a:p>
          <a:p>
            <a:pPr eaLnBrk="1" hangingPunct="1">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t>Judicial Review</a:t>
            </a:r>
            <a:r>
              <a:rPr lang="en-US" altLang="en-US"/>
              <a:t> is the power of the Supreme Court to determine whether laws or acts of Congress are Constitutional!!!! </a:t>
            </a:r>
          </a:p>
          <a:p>
            <a:pPr eaLnBrk="1" hangingPunct="1">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endParaRPr lang="en-US" altLang="en-US"/>
          </a:p>
          <a:p>
            <a:pPr eaLnBrk="1" hangingPunct="1">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This court case expanded the power of the Supreme Court and defined how they were to “interpret” laws and the Constitution!</a:t>
            </a:r>
          </a:p>
        </p:txBody>
      </p:sp>
    </p:spTree>
    <p:extLst>
      <p:ext uri="{BB962C8B-B14F-4D97-AF65-F5344CB8AC3E}">
        <p14:creationId xmlns:p14="http://schemas.microsoft.com/office/powerpoint/2010/main" val="3123055235"/>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50DBEBD3-D537-D146-A28E-9190559F601A}"/>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9698" name="Rectangle 2">
            <a:extLst>
              <a:ext uri="{FF2B5EF4-FFF2-40B4-BE49-F238E27FC236}">
                <a16:creationId xmlns:a16="http://schemas.microsoft.com/office/drawing/2014/main" id="{45CA4CD1-EAA6-E943-8760-7821CC62A20F}"/>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9699" name="Rectangle 3">
            <a:extLst>
              <a:ext uri="{FF2B5EF4-FFF2-40B4-BE49-F238E27FC236}">
                <a16:creationId xmlns:a16="http://schemas.microsoft.com/office/drawing/2014/main" id="{2100F504-310C-2340-9FFB-08CBC4F43964}"/>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9700" name="Rectangle 4">
            <a:extLst>
              <a:ext uri="{FF2B5EF4-FFF2-40B4-BE49-F238E27FC236}">
                <a16:creationId xmlns:a16="http://schemas.microsoft.com/office/drawing/2014/main" id="{21417CF6-C38A-2E44-B4C6-2D052033DCC2}"/>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9701" name="Rectangle 5">
            <a:extLst>
              <a:ext uri="{FF2B5EF4-FFF2-40B4-BE49-F238E27FC236}">
                <a16:creationId xmlns:a16="http://schemas.microsoft.com/office/drawing/2014/main" id="{FA223C37-B07A-574B-B343-3B2589F929DA}"/>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9702" name="Rectangle 6">
            <a:extLst>
              <a:ext uri="{FF2B5EF4-FFF2-40B4-BE49-F238E27FC236}">
                <a16:creationId xmlns:a16="http://schemas.microsoft.com/office/drawing/2014/main" id="{C66BB9D1-DD02-3C43-9EF4-D87BDDD88349}"/>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9703" name="Rectangle 7">
            <a:extLst>
              <a:ext uri="{FF2B5EF4-FFF2-40B4-BE49-F238E27FC236}">
                <a16:creationId xmlns:a16="http://schemas.microsoft.com/office/drawing/2014/main" id="{4C7A2DF4-5FBC-2D4A-9BB5-0AAC39CE364B}"/>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29704" name="Rectangle 8">
            <a:extLst>
              <a:ext uri="{FF2B5EF4-FFF2-40B4-BE49-F238E27FC236}">
                <a16:creationId xmlns:a16="http://schemas.microsoft.com/office/drawing/2014/main" id="{98B789B2-3AD3-884D-8C20-3A5F617EA247}"/>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Plessy v. Ferguson</a:t>
            </a:r>
          </a:p>
        </p:txBody>
      </p:sp>
      <p:sp>
        <p:nvSpPr>
          <p:cNvPr id="29705" name="Rectangle 9">
            <a:extLst>
              <a:ext uri="{FF2B5EF4-FFF2-40B4-BE49-F238E27FC236}">
                <a16:creationId xmlns:a16="http://schemas.microsoft.com/office/drawing/2014/main" id="{EE4BB9FD-C825-664C-81C5-0E9F6E9BB960}"/>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Facts of the Case</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The state of Louisiana enacted a law that required separate railway cars for blacks and whites.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In 1892, Homer Adolph Plessy--who was seven-eighths Caucasian--took a seat in a "whites only" car of a Louisiana train.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He refused to move to the car reserved for blacks and was arrested.</a:t>
            </a:r>
          </a:p>
        </p:txBody>
      </p:sp>
    </p:spTree>
    <p:extLst>
      <p:ext uri="{BB962C8B-B14F-4D97-AF65-F5344CB8AC3E}">
        <p14:creationId xmlns:p14="http://schemas.microsoft.com/office/powerpoint/2010/main" val="434983084"/>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9A41C95B-CE94-B642-B5D8-E834529530FA}"/>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0722" name="Rectangle 2">
            <a:extLst>
              <a:ext uri="{FF2B5EF4-FFF2-40B4-BE49-F238E27FC236}">
                <a16:creationId xmlns:a16="http://schemas.microsoft.com/office/drawing/2014/main" id="{76FCC92A-2FC4-F64A-977B-080D52A66558}"/>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0723" name="Rectangle 3">
            <a:extLst>
              <a:ext uri="{FF2B5EF4-FFF2-40B4-BE49-F238E27FC236}">
                <a16:creationId xmlns:a16="http://schemas.microsoft.com/office/drawing/2014/main" id="{695CBB04-15CE-954C-A320-053825400AC9}"/>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0724" name="Rectangle 4">
            <a:extLst>
              <a:ext uri="{FF2B5EF4-FFF2-40B4-BE49-F238E27FC236}">
                <a16:creationId xmlns:a16="http://schemas.microsoft.com/office/drawing/2014/main" id="{7EE22E05-F338-3446-A008-49CACB4467F6}"/>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0725" name="Rectangle 5">
            <a:extLst>
              <a:ext uri="{FF2B5EF4-FFF2-40B4-BE49-F238E27FC236}">
                <a16:creationId xmlns:a16="http://schemas.microsoft.com/office/drawing/2014/main" id="{4E9B6BB9-4932-8C46-957B-185347609536}"/>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0726" name="Rectangle 6">
            <a:extLst>
              <a:ext uri="{FF2B5EF4-FFF2-40B4-BE49-F238E27FC236}">
                <a16:creationId xmlns:a16="http://schemas.microsoft.com/office/drawing/2014/main" id="{E91CDD49-0E2D-A14F-9BC8-BCF8102F5C87}"/>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0727" name="Rectangle 7">
            <a:extLst>
              <a:ext uri="{FF2B5EF4-FFF2-40B4-BE49-F238E27FC236}">
                <a16:creationId xmlns:a16="http://schemas.microsoft.com/office/drawing/2014/main" id="{5A56BA3E-3ED8-E848-B96D-9AD88366FF41}"/>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0728" name="Rectangle 8">
            <a:extLst>
              <a:ext uri="{FF2B5EF4-FFF2-40B4-BE49-F238E27FC236}">
                <a16:creationId xmlns:a16="http://schemas.microsoft.com/office/drawing/2014/main" id="{67C8BAF1-F4F6-EC41-BAB0-89BD64BE0A3E}"/>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Plessy v. Ferguson</a:t>
            </a:r>
          </a:p>
        </p:txBody>
      </p:sp>
      <p:sp>
        <p:nvSpPr>
          <p:cNvPr id="30729" name="Rectangle 9">
            <a:extLst>
              <a:ext uri="{FF2B5EF4-FFF2-40B4-BE49-F238E27FC236}">
                <a16:creationId xmlns:a16="http://schemas.microsoft.com/office/drawing/2014/main" id="{8F176C86-708E-5C40-9590-6D48D8376674}"/>
              </a:ext>
            </a:extLst>
          </p:cNvPr>
          <p:cNvSpPr>
            <a:spLocks noChangeArrowheads="1"/>
          </p:cNvSpPr>
          <p:nvPr>
            <p:ph type="body" idx="1"/>
          </p:nvPr>
        </p:nvSpPr>
        <p:spPr>
          <a:xfrm>
            <a:off x="457200" y="2057400"/>
            <a:ext cx="8686800" cy="480060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Was Louisiana's law mandating racial segregation on its trains unconstitutional and a violation of the equal protection clause of the Fourteenth Amendment? (which says that the government must treat all people equally)</a:t>
            </a:r>
            <a:r>
              <a:rPr lang="ar-SA" altLang="en-US" sz="2800">
                <a:cs typeface="Arial" panose="020B0604020202020204" pitchFamily="34" charset="0"/>
              </a:rPr>
              <a:t>‏</a:t>
            </a:r>
            <a:endParaRPr lang="en-US" altLang="en-US" sz="2800"/>
          </a:p>
          <a:p>
            <a:pPr eaLnBrk="1" hangingPunct="1">
              <a:lnSpc>
                <a:spcPct val="90000"/>
              </a:lnSpc>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latin typeface="Arial Bold" charset="0"/>
                <a:sym typeface="Arial Bold" charset="0"/>
              </a:rPr>
              <a:t>C</a:t>
            </a:r>
            <a:r>
              <a:rPr lang="en-US" altLang="en-US" sz="2800" u="sng">
                <a:latin typeface="Arial Bold" charset="0"/>
                <a:sym typeface="Arial Bold" charset="0"/>
              </a:rPr>
              <a:t>onclusion</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No. State law did not violate the Constitution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The Supreme Court established the concept of separate-but-equal (segregation of public facilities is legal as long as the facilities are equal)</a:t>
            </a:r>
            <a:r>
              <a:rPr lang="ar-SA" altLang="en-US" sz="2800">
                <a:cs typeface="Arial" panose="020B0604020202020204" pitchFamily="34" charset="0"/>
              </a:rPr>
              <a:t>‏</a:t>
            </a:r>
            <a:endParaRPr lang="en-US" altLang="en-US" sz="2800"/>
          </a:p>
        </p:txBody>
      </p:sp>
    </p:spTree>
    <p:extLst>
      <p:ext uri="{BB962C8B-B14F-4D97-AF65-F5344CB8AC3E}">
        <p14:creationId xmlns:p14="http://schemas.microsoft.com/office/powerpoint/2010/main" val="2487041944"/>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559A68D9-2DB8-A24E-AD73-DBA47FC9CC34}"/>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1746" name="Rectangle 2">
            <a:extLst>
              <a:ext uri="{FF2B5EF4-FFF2-40B4-BE49-F238E27FC236}">
                <a16:creationId xmlns:a16="http://schemas.microsoft.com/office/drawing/2014/main" id="{0B5FF7BC-0BEF-2540-8A24-585C9AD54C6C}"/>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1747" name="Rectangle 3">
            <a:extLst>
              <a:ext uri="{FF2B5EF4-FFF2-40B4-BE49-F238E27FC236}">
                <a16:creationId xmlns:a16="http://schemas.microsoft.com/office/drawing/2014/main" id="{8D9DD781-4015-CC42-AD8D-54FEC53B884A}"/>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1748" name="Rectangle 4">
            <a:extLst>
              <a:ext uri="{FF2B5EF4-FFF2-40B4-BE49-F238E27FC236}">
                <a16:creationId xmlns:a16="http://schemas.microsoft.com/office/drawing/2014/main" id="{E18F3239-A107-174D-8753-3CDABCD00DC2}"/>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1749" name="Rectangle 5">
            <a:extLst>
              <a:ext uri="{FF2B5EF4-FFF2-40B4-BE49-F238E27FC236}">
                <a16:creationId xmlns:a16="http://schemas.microsoft.com/office/drawing/2014/main" id="{C20FB40A-AF82-DF4C-A8C1-B169450AE1FC}"/>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1750" name="Rectangle 6">
            <a:extLst>
              <a:ext uri="{FF2B5EF4-FFF2-40B4-BE49-F238E27FC236}">
                <a16:creationId xmlns:a16="http://schemas.microsoft.com/office/drawing/2014/main" id="{30C9E2F4-0C6C-3046-88D1-D6424B83B5A6}"/>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1751" name="Rectangle 7">
            <a:extLst>
              <a:ext uri="{FF2B5EF4-FFF2-40B4-BE49-F238E27FC236}">
                <a16:creationId xmlns:a16="http://schemas.microsoft.com/office/drawing/2014/main" id="{83D1CC66-6C61-3243-9462-0CBF65552623}"/>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1752" name="Rectangle 8">
            <a:extLst>
              <a:ext uri="{FF2B5EF4-FFF2-40B4-BE49-F238E27FC236}">
                <a16:creationId xmlns:a16="http://schemas.microsoft.com/office/drawing/2014/main" id="{34EF82FC-E406-4846-BCDC-FFDD4095E603}"/>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Brown v. Board of Education</a:t>
            </a:r>
          </a:p>
        </p:txBody>
      </p:sp>
      <p:sp>
        <p:nvSpPr>
          <p:cNvPr id="31753" name="Rectangle 9">
            <a:extLst>
              <a:ext uri="{FF2B5EF4-FFF2-40B4-BE49-F238E27FC236}">
                <a16:creationId xmlns:a16="http://schemas.microsoft.com/office/drawing/2014/main" id="{6F855D1F-4AE8-5C4F-ADA7-BF7FBCD1C293}"/>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8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Facts of the Case</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Black children were denied admission to public schools attended by white children under laws requiring or permitting segregation according to race. </a:t>
            </a: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Often, black children had to travel far to get to their school. In Topeka, Kansas, a black student named Linda Brown had to walk through a dangerous railroad to get to her all-black school. Her family believed that segregated schools should be</a:t>
            </a:r>
            <a:r>
              <a:rPr lang="en-US" altLang="en-US" sz="2800">
                <a:latin typeface="Arial Italic" charset="0"/>
                <a:sym typeface="Arial Italic" charset="0"/>
              </a:rPr>
              <a:t> illegal </a:t>
            </a:r>
            <a:r>
              <a:rPr lang="en-US" altLang="en-US" sz="2800"/>
              <a:t>.</a:t>
            </a:r>
            <a:br>
              <a:rPr lang="en-US" altLang="en-US" sz="2800"/>
            </a:br>
            <a:endParaRPr lang="en-US" altLang="en-US" sz="2800"/>
          </a:p>
        </p:txBody>
      </p:sp>
    </p:spTree>
    <p:extLst>
      <p:ext uri="{BB962C8B-B14F-4D97-AF65-F5344CB8AC3E}">
        <p14:creationId xmlns:p14="http://schemas.microsoft.com/office/powerpoint/2010/main" val="437984804"/>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314C8A6D-35E0-FD49-981C-4D68E88A1F56}"/>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2770" name="Rectangle 2">
            <a:extLst>
              <a:ext uri="{FF2B5EF4-FFF2-40B4-BE49-F238E27FC236}">
                <a16:creationId xmlns:a16="http://schemas.microsoft.com/office/drawing/2014/main" id="{35E91D72-8FC6-7347-B9E6-35A975BECACD}"/>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2771" name="Rectangle 3">
            <a:extLst>
              <a:ext uri="{FF2B5EF4-FFF2-40B4-BE49-F238E27FC236}">
                <a16:creationId xmlns:a16="http://schemas.microsoft.com/office/drawing/2014/main" id="{060684F9-3DB4-E74D-9F31-1A37B6167DBE}"/>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2772" name="Rectangle 4">
            <a:extLst>
              <a:ext uri="{FF2B5EF4-FFF2-40B4-BE49-F238E27FC236}">
                <a16:creationId xmlns:a16="http://schemas.microsoft.com/office/drawing/2014/main" id="{BD6CC8F6-AB90-3C49-8C8F-D5F00D2CFA85}"/>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2773" name="Rectangle 5">
            <a:extLst>
              <a:ext uri="{FF2B5EF4-FFF2-40B4-BE49-F238E27FC236}">
                <a16:creationId xmlns:a16="http://schemas.microsoft.com/office/drawing/2014/main" id="{D984E513-E5E2-4C47-930A-324884CD8B3E}"/>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2774" name="Rectangle 6">
            <a:extLst>
              <a:ext uri="{FF2B5EF4-FFF2-40B4-BE49-F238E27FC236}">
                <a16:creationId xmlns:a16="http://schemas.microsoft.com/office/drawing/2014/main" id="{989D96F1-91DF-3646-ABBA-E4CD4EA14E20}"/>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2775" name="Rectangle 7">
            <a:extLst>
              <a:ext uri="{FF2B5EF4-FFF2-40B4-BE49-F238E27FC236}">
                <a16:creationId xmlns:a16="http://schemas.microsoft.com/office/drawing/2014/main" id="{CDF1EFB9-E18D-414E-BD9F-663D6F1B115C}"/>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2776" name="Rectangle 8">
            <a:extLst>
              <a:ext uri="{FF2B5EF4-FFF2-40B4-BE49-F238E27FC236}">
                <a16:creationId xmlns:a16="http://schemas.microsoft.com/office/drawing/2014/main" id="{E2781113-FF15-7E43-969C-3DEBB7E791D5}"/>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Brown v. Board of Education</a:t>
            </a:r>
          </a:p>
        </p:txBody>
      </p:sp>
      <p:sp>
        <p:nvSpPr>
          <p:cNvPr id="32777" name="Rectangle 9">
            <a:extLst>
              <a:ext uri="{FF2B5EF4-FFF2-40B4-BE49-F238E27FC236}">
                <a16:creationId xmlns:a16="http://schemas.microsoft.com/office/drawing/2014/main" id="{BD951472-8836-8847-B143-8CC06C02582D}"/>
              </a:ext>
            </a:extLst>
          </p:cNvPr>
          <p:cNvSpPr>
            <a:spLocks noChangeArrowheads="1"/>
          </p:cNvSpPr>
          <p:nvPr>
            <p:ph type="body" idx="1"/>
          </p:nvPr>
        </p:nvSpPr>
        <p:spPr>
          <a:xfrm>
            <a:off x="1182688" y="2017713"/>
            <a:ext cx="7772400" cy="488473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8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Does the segregation of children in public schools solely on the basis of race violate the equal protection clause of the 14</a:t>
            </a:r>
            <a:r>
              <a:rPr lang="en-US" altLang="en-US" sz="2800" baseline="30000"/>
              <a:t>th</a:t>
            </a:r>
            <a:r>
              <a:rPr lang="en-US" altLang="en-US" sz="2800"/>
              <a:t> Amendment? </a:t>
            </a:r>
          </a:p>
          <a:p>
            <a:pPr eaLnBrk="1" hangingPunct="1">
              <a:lnSpc>
                <a:spcPct val="80000"/>
              </a:lnSpc>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Conclusion </a:t>
            </a:r>
            <a:endParaRPr lang="en-US" altLang="en-US" sz="2800" u="sng">
              <a:latin typeface="Arial Bold" charset="0"/>
              <a:ea typeface="ヒラギノ角ゴ ProN W6" panose="020B0300000000000000" pitchFamily="34" charset="-128"/>
              <a:sym typeface="Arial Bold" charset="0"/>
            </a:endParaRP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Yes. Segregation of schools is a violation of the Constitution and the segregated schools were not equal as Plessy v. Ferguson required.</a:t>
            </a: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This court case overturned Plessy v. Ferguson and established that separate was unequal.</a:t>
            </a:r>
          </a:p>
        </p:txBody>
      </p:sp>
    </p:spTree>
    <p:extLst>
      <p:ext uri="{BB962C8B-B14F-4D97-AF65-F5344CB8AC3E}">
        <p14:creationId xmlns:p14="http://schemas.microsoft.com/office/powerpoint/2010/main" val="4101532554"/>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51433289-ADE5-6644-A387-9BB62DD6BF75}"/>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3794" name="Rectangle 2">
            <a:extLst>
              <a:ext uri="{FF2B5EF4-FFF2-40B4-BE49-F238E27FC236}">
                <a16:creationId xmlns:a16="http://schemas.microsoft.com/office/drawing/2014/main" id="{72826C3F-7867-FF4F-8F8D-EB286BF1BCE5}"/>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3795" name="Rectangle 3">
            <a:extLst>
              <a:ext uri="{FF2B5EF4-FFF2-40B4-BE49-F238E27FC236}">
                <a16:creationId xmlns:a16="http://schemas.microsoft.com/office/drawing/2014/main" id="{86EF78EA-94DA-D64C-AC23-20EB23D1FE27}"/>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3796" name="Rectangle 4">
            <a:extLst>
              <a:ext uri="{FF2B5EF4-FFF2-40B4-BE49-F238E27FC236}">
                <a16:creationId xmlns:a16="http://schemas.microsoft.com/office/drawing/2014/main" id="{BE3A7755-804A-8F40-BC81-43EA04DF7474}"/>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3797" name="Rectangle 5">
            <a:extLst>
              <a:ext uri="{FF2B5EF4-FFF2-40B4-BE49-F238E27FC236}">
                <a16:creationId xmlns:a16="http://schemas.microsoft.com/office/drawing/2014/main" id="{68EC356C-626C-8847-9171-6ABC91FFB1C5}"/>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3798" name="Rectangle 6">
            <a:extLst>
              <a:ext uri="{FF2B5EF4-FFF2-40B4-BE49-F238E27FC236}">
                <a16:creationId xmlns:a16="http://schemas.microsoft.com/office/drawing/2014/main" id="{8E0B8B3D-8CFC-864A-9855-3DE983D5DB2F}"/>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3799" name="Rectangle 7">
            <a:extLst>
              <a:ext uri="{FF2B5EF4-FFF2-40B4-BE49-F238E27FC236}">
                <a16:creationId xmlns:a16="http://schemas.microsoft.com/office/drawing/2014/main" id="{22309FFB-764B-7B45-B1CD-06E970C145FE}"/>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3800" name="Rectangle 8">
            <a:extLst>
              <a:ext uri="{FF2B5EF4-FFF2-40B4-BE49-F238E27FC236}">
                <a16:creationId xmlns:a16="http://schemas.microsoft.com/office/drawing/2014/main" id="{3AC2308E-E19E-F54A-A746-67C92D1FFFD7}"/>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3600">
                <a:latin typeface="Arial Bold" charset="0"/>
                <a:sym typeface="Arial Bold" charset="0"/>
              </a:rPr>
              <a:t>Swann v. Charlotte Mecklenburg</a:t>
            </a:r>
            <a:endParaRPr lang="en-US" altLang="en-US" sz="3600">
              <a:latin typeface="Arial Bold" charset="0"/>
              <a:ea typeface="ヒラギノ角ゴ ProN W6" panose="020B0300000000000000" pitchFamily="34" charset="-128"/>
              <a:sym typeface="Arial Bold" charset="0"/>
            </a:endParaRPr>
          </a:p>
        </p:txBody>
      </p:sp>
      <p:sp>
        <p:nvSpPr>
          <p:cNvPr id="33801" name="Rectangle 9">
            <a:extLst>
              <a:ext uri="{FF2B5EF4-FFF2-40B4-BE49-F238E27FC236}">
                <a16:creationId xmlns:a16="http://schemas.microsoft.com/office/drawing/2014/main" id="{93455C06-296C-D842-A658-2CB0A8969B02}"/>
              </a:ext>
            </a:extLst>
          </p:cNvPr>
          <p:cNvSpPr>
            <a:spLocks noChangeArrowheads="1"/>
          </p:cNvSpPr>
          <p:nvPr>
            <p:ph type="body" idx="1"/>
          </p:nvPr>
        </p:nvSpPr>
        <p:spPr>
          <a:xfrm>
            <a:off x="1182688" y="2017713"/>
            <a:ext cx="7772400" cy="488473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8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Facts of the Case </a:t>
            </a:r>
            <a:endParaRPr lang="en-US" altLang="en-US" sz="2800" u="sng">
              <a:latin typeface="Arial Bold" charset="0"/>
              <a:ea typeface="ヒラギノ角ゴ ProN W6" panose="020B0300000000000000" pitchFamily="34" charset="-128"/>
              <a:sym typeface="Arial Bold" charset="0"/>
            </a:endParaRP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The decision from the Brown v. Board of Ed. case made little or no progress in the desegregation of schools. </a:t>
            </a: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In the Charlotte-Mecklenburg School System in North Carolina there were approximately 14,000 black students attending schools that were either totally black or more than 99 percent black </a:t>
            </a: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The local Courts were trying to integrate the schools but were having problems with citizens agreeing to their decisions</a:t>
            </a:r>
          </a:p>
        </p:txBody>
      </p:sp>
    </p:spTree>
    <p:extLst>
      <p:ext uri="{BB962C8B-B14F-4D97-AF65-F5344CB8AC3E}">
        <p14:creationId xmlns:p14="http://schemas.microsoft.com/office/powerpoint/2010/main" val="4109207882"/>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75BE1A4B-2B32-984F-9243-C7DD58D90298}"/>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4818" name="Rectangle 2">
            <a:extLst>
              <a:ext uri="{FF2B5EF4-FFF2-40B4-BE49-F238E27FC236}">
                <a16:creationId xmlns:a16="http://schemas.microsoft.com/office/drawing/2014/main" id="{BC309159-28B3-4540-BC52-7A103BC778B4}"/>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4819" name="Rectangle 3">
            <a:extLst>
              <a:ext uri="{FF2B5EF4-FFF2-40B4-BE49-F238E27FC236}">
                <a16:creationId xmlns:a16="http://schemas.microsoft.com/office/drawing/2014/main" id="{5F98CA92-C858-C443-8F2E-9302A093BF2A}"/>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4820" name="Rectangle 4">
            <a:extLst>
              <a:ext uri="{FF2B5EF4-FFF2-40B4-BE49-F238E27FC236}">
                <a16:creationId xmlns:a16="http://schemas.microsoft.com/office/drawing/2014/main" id="{CFA9C574-BB3A-B248-BF94-8AFC4FBAC408}"/>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4821" name="Rectangle 5">
            <a:extLst>
              <a:ext uri="{FF2B5EF4-FFF2-40B4-BE49-F238E27FC236}">
                <a16:creationId xmlns:a16="http://schemas.microsoft.com/office/drawing/2014/main" id="{B2AAC2EC-B869-154E-A646-9DF7B04D7B70}"/>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4822" name="Rectangle 6">
            <a:extLst>
              <a:ext uri="{FF2B5EF4-FFF2-40B4-BE49-F238E27FC236}">
                <a16:creationId xmlns:a16="http://schemas.microsoft.com/office/drawing/2014/main" id="{E7A8E9D5-B7C5-9040-B5A7-15F73F8A164D}"/>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4823" name="Rectangle 7">
            <a:extLst>
              <a:ext uri="{FF2B5EF4-FFF2-40B4-BE49-F238E27FC236}">
                <a16:creationId xmlns:a16="http://schemas.microsoft.com/office/drawing/2014/main" id="{3A4BD3FE-F749-674F-B698-86BF126C913B}"/>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4824" name="Rectangle 8">
            <a:extLst>
              <a:ext uri="{FF2B5EF4-FFF2-40B4-BE49-F238E27FC236}">
                <a16:creationId xmlns:a16="http://schemas.microsoft.com/office/drawing/2014/main" id="{727E0200-A65F-E641-9E2A-4008304C254C}"/>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4000"/>
              <a:t>Swann v. Charlotte Mecklenburg</a:t>
            </a:r>
          </a:p>
        </p:txBody>
      </p:sp>
      <p:sp>
        <p:nvSpPr>
          <p:cNvPr id="34825" name="Rectangle 9">
            <a:extLst>
              <a:ext uri="{FF2B5EF4-FFF2-40B4-BE49-F238E27FC236}">
                <a16:creationId xmlns:a16="http://schemas.microsoft.com/office/drawing/2014/main" id="{B50E22FF-9421-424A-BE58-7377B5C45301}"/>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 </a:t>
            </a:r>
            <a:endParaRPr lang="en-US" altLang="en-US" sz="2800" u="sng">
              <a:latin typeface="Arial Bold" charset="0"/>
              <a:ea typeface="ヒラギノ角ゴ ProN W6" panose="020B0300000000000000" pitchFamily="34" charset="-128"/>
              <a:sym typeface="Arial Bold" charset="0"/>
            </a:endParaRPr>
          </a:p>
          <a:p>
            <a:pPr eaLnBrk="1" hangingPunct="1">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Were federal courts constitutionally authorized to oversee desegregation of state schools? (remember the power to establish and regulate schools is a reserved power!!) </a:t>
            </a:r>
          </a:p>
          <a:p>
            <a:pPr eaLnBrk="1" hangingPunct="1">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Conclusion </a:t>
            </a:r>
            <a:endParaRPr lang="en-US" altLang="en-US" sz="2800" u="sng">
              <a:latin typeface="Arial Bold" charset="0"/>
              <a:ea typeface="ヒラギノ角ゴ ProN W6" panose="020B0300000000000000" pitchFamily="34" charset="-128"/>
              <a:sym typeface="Arial Bold" charset="0"/>
            </a:endParaRPr>
          </a:p>
          <a:p>
            <a:pPr eaLnBrk="1" hangingPunct="1">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Yes. The Supreme Court ordered that CMS use bussing in order to integrate schools and comply with the decision of Brown v. Board of Education</a:t>
            </a:r>
          </a:p>
        </p:txBody>
      </p:sp>
    </p:spTree>
    <p:extLst>
      <p:ext uri="{BB962C8B-B14F-4D97-AF65-F5344CB8AC3E}">
        <p14:creationId xmlns:p14="http://schemas.microsoft.com/office/powerpoint/2010/main" val="3239254306"/>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Marbury v. Madison</a:t>
            </a:r>
          </a:p>
        </p:txBody>
      </p:sp>
      <p:sp>
        <p:nvSpPr>
          <p:cNvPr id="3" name="Content Placeholder 2"/>
          <p:cNvSpPr>
            <a:spLocks noGrp="1"/>
          </p:cNvSpPr>
          <p:nvPr>
            <p:ph idx="1"/>
          </p:nvPr>
        </p:nvSpPr>
        <p:spPr/>
        <p:txBody>
          <a:bodyPr/>
          <a:lstStyle/>
          <a:p>
            <a:r>
              <a:rPr lang="en-US" dirty="0"/>
              <a:t>Midnight judges:  John Adams appointed several judges on his last night as President.</a:t>
            </a:r>
          </a:p>
          <a:p>
            <a:r>
              <a:rPr lang="en-US" dirty="0"/>
              <a:t>James Madison became Jefferson’s Secretary of State and was instructed to withhold the commissions.</a:t>
            </a:r>
          </a:p>
          <a:p>
            <a:r>
              <a:rPr lang="en-US" dirty="0"/>
              <a:t>William Marbury took the case to the Supreme Court as a provision of the Judiciary Act of 1789.</a:t>
            </a:r>
          </a:p>
        </p:txBody>
      </p:sp>
    </p:spTree>
    <p:extLst>
      <p:ext uri="{BB962C8B-B14F-4D97-AF65-F5344CB8AC3E}">
        <p14:creationId xmlns:p14="http://schemas.microsoft.com/office/powerpoint/2010/main" val="3092478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6386E7B7-CD3C-DC48-A019-A9654D7BB463}"/>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5842" name="Rectangle 2">
            <a:extLst>
              <a:ext uri="{FF2B5EF4-FFF2-40B4-BE49-F238E27FC236}">
                <a16:creationId xmlns:a16="http://schemas.microsoft.com/office/drawing/2014/main" id="{A317FC72-3ED5-0043-8199-C862EDCB21FE}"/>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5843" name="Rectangle 3">
            <a:extLst>
              <a:ext uri="{FF2B5EF4-FFF2-40B4-BE49-F238E27FC236}">
                <a16:creationId xmlns:a16="http://schemas.microsoft.com/office/drawing/2014/main" id="{928EDEFC-81BF-634C-BE3F-C04A69302564}"/>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5844" name="Rectangle 4">
            <a:extLst>
              <a:ext uri="{FF2B5EF4-FFF2-40B4-BE49-F238E27FC236}">
                <a16:creationId xmlns:a16="http://schemas.microsoft.com/office/drawing/2014/main" id="{20B628D0-2627-B743-B329-4C7A5E7ABDB3}"/>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5845" name="Rectangle 5">
            <a:extLst>
              <a:ext uri="{FF2B5EF4-FFF2-40B4-BE49-F238E27FC236}">
                <a16:creationId xmlns:a16="http://schemas.microsoft.com/office/drawing/2014/main" id="{CA6D8A97-FB6B-6E46-A60A-D1F863838A14}"/>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5846" name="Rectangle 6">
            <a:extLst>
              <a:ext uri="{FF2B5EF4-FFF2-40B4-BE49-F238E27FC236}">
                <a16:creationId xmlns:a16="http://schemas.microsoft.com/office/drawing/2014/main" id="{BEC28704-2BA6-1C4C-8EAB-80C699C25698}"/>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5847" name="Rectangle 7">
            <a:extLst>
              <a:ext uri="{FF2B5EF4-FFF2-40B4-BE49-F238E27FC236}">
                <a16:creationId xmlns:a16="http://schemas.microsoft.com/office/drawing/2014/main" id="{DA4B39FC-FAD6-BF4E-9542-644F13E77368}"/>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5848" name="Rectangle 8">
            <a:extLst>
              <a:ext uri="{FF2B5EF4-FFF2-40B4-BE49-F238E27FC236}">
                <a16:creationId xmlns:a16="http://schemas.microsoft.com/office/drawing/2014/main" id="{432D7173-280B-2F40-A8D8-F8160330BF02}"/>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Korematsu v. US</a:t>
            </a:r>
          </a:p>
        </p:txBody>
      </p:sp>
      <p:sp>
        <p:nvSpPr>
          <p:cNvPr id="35849" name="Rectangle 9">
            <a:extLst>
              <a:ext uri="{FF2B5EF4-FFF2-40B4-BE49-F238E27FC236}">
                <a16:creationId xmlns:a16="http://schemas.microsoft.com/office/drawing/2014/main" id="{C8A4649D-97B6-EF40-AF79-BE53C3458432}"/>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Facts of the Case </a:t>
            </a:r>
            <a:endParaRPr lang="en-US" altLang="en-US" sz="2400" u="sng">
              <a:latin typeface="Arial Bold" charset="0"/>
              <a:ea typeface="ヒラギノ角ゴ ProN W6" panose="020B0300000000000000" pitchFamily="34" charset="-128"/>
              <a:sym typeface="Arial Bold" charset="0"/>
            </a:endParaRP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During World War II, the President and Congress ordered that many people living in the US who were of Japanese ancestry (especially those living on the west coast) be placed in internment camps. </a:t>
            </a: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The government questioned whether these people might be giving information about the US to Japan.</a:t>
            </a: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Fred Korematsu, one of the Japanese who was arrested and moved to an internment camp, sued the US claiming that he was being discriminated against and that what the government was doing was unconstitutional. </a:t>
            </a:r>
          </a:p>
        </p:txBody>
      </p:sp>
    </p:spTree>
    <p:extLst>
      <p:ext uri="{BB962C8B-B14F-4D97-AF65-F5344CB8AC3E}">
        <p14:creationId xmlns:p14="http://schemas.microsoft.com/office/powerpoint/2010/main" val="1199653387"/>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a:extLst>
              <a:ext uri="{FF2B5EF4-FFF2-40B4-BE49-F238E27FC236}">
                <a16:creationId xmlns:a16="http://schemas.microsoft.com/office/drawing/2014/main" id="{94D49A63-4663-F44E-A353-DA5B3B6B682E}"/>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6866" name="Rectangle 2">
            <a:extLst>
              <a:ext uri="{FF2B5EF4-FFF2-40B4-BE49-F238E27FC236}">
                <a16:creationId xmlns:a16="http://schemas.microsoft.com/office/drawing/2014/main" id="{9D0DDF7A-F706-984C-8373-93247A82AC67}"/>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6867" name="Rectangle 3">
            <a:extLst>
              <a:ext uri="{FF2B5EF4-FFF2-40B4-BE49-F238E27FC236}">
                <a16:creationId xmlns:a16="http://schemas.microsoft.com/office/drawing/2014/main" id="{23A6878C-78C7-CD40-A202-64276ADCE31F}"/>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6868" name="Rectangle 4">
            <a:extLst>
              <a:ext uri="{FF2B5EF4-FFF2-40B4-BE49-F238E27FC236}">
                <a16:creationId xmlns:a16="http://schemas.microsoft.com/office/drawing/2014/main" id="{C0E5B2DB-FED6-2049-8E7F-90B176D10653}"/>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6869" name="Rectangle 5">
            <a:extLst>
              <a:ext uri="{FF2B5EF4-FFF2-40B4-BE49-F238E27FC236}">
                <a16:creationId xmlns:a16="http://schemas.microsoft.com/office/drawing/2014/main" id="{C4D9EF04-A0A1-8B4F-95D6-2DA1E7570DF0}"/>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6870" name="Rectangle 6">
            <a:extLst>
              <a:ext uri="{FF2B5EF4-FFF2-40B4-BE49-F238E27FC236}">
                <a16:creationId xmlns:a16="http://schemas.microsoft.com/office/drawing/2014/main" id="{47BEB209-DDBA-254B-8125-66EFB4A2694E}"/>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6871" name="Rectangle 7">
            <a:extLst>
              <a:ext uri="{FF2B5EF4-FFF2-40B4-BE49-F238E27FC236}">
                <a16:creationId xmlns:a16="http://schemas.microsoft.com/office/drawing/2014/main" id="{6E46A5C8-622C-1D4F-A8C8-A731A28BB199}"/>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6872" name="Rectangle 8">
            <a:extLst>
              <a:ext uri="{FF2B5EF4-FFF2-40B4-BE49-F238E27FC236}">
                <a16:creationId xmlns:a16="http://schemas.microsoft.com/office/drawing/2014/main" id="{30DF732A-8536-9A42-9E44-D4BFDAF19399}"/>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Korematsu v. US</a:t>
            </a:r>
          </a:p>
        </p:txBody>
      </p:sp>
      <p:sp>
        <p:nvSpPr>
          <p:cNvPr id="36873" name="Rectangle 9">
            <a:extLst>
              <a:ext uri="{FF2B5EF4-FFF2-40B4-BE49-F238E27FC236}">
                <a16:creationId xmlns:a16="http://schemas.microsoft.com/office/drawing/2014/main" id="{364EDD07-0181-3C42-A0C0-2245F77F0601}"/>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Question Presented </a:t>
            </a:r>
            <a:endParaRPr lang="en-US" altLang="en-US" sz="2400" u="sng">
              <a:latin typeface="Arial Bold" charset="0"/>
              <a:ea typeface="ヒラギノ角ゴ ProN W6" panose="020B0300000000000000" pitchFamily="34" charset="-128"/>
              <a:sym typeface="Arial Bold" charset="0"/>
            </a:endParaRP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Did the President and Congress go beyond their war powers by forcing Americans of Japanese descent into internment camps and taking away many of their rights?  </a:t>
            </a:r>
          </a:p>
          <a:p>
            <a:pPr eaLnBrk="1" hangingPunct="1">
              <a:lnSpc>
                <a:spcPct val="90000"/>
              </a:lnSpc>
              <a:spcBef>
                <a:spcPts val="6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Conclusion </a:t>
            </a:r>
            <a:endParaRPr lang="en-US" altLang="en-US" sz="2400" u="sng">
              <a:latin typeface="Arial Bold" charset="0"/>
              <a:ea typeface="ヒラギノ角ゴ ProN W6" panose="020B0300000000000000" pitchFamily="34" charset="-128"/>
              <a:sym typeface="Arial Bold" charset="0"/>
            </a:endParaRP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Yes.The Court sided with the government and said that the need to protect the US against spies and additional attacks was greater than Korematsu's individual rights. The Court also said that during times of national emergency or extreme hardships, the government has the right to limit individual rights. </a:t>
            </a:r>
          </a:p>
        </p:txBody>
      </p:sp>
    </p:spTree>
    <p:extLst>
      <p:ext uri="{BB962C8B-B14F-4D97-AF65-F5344CB8AC3E}">
        <p14:creationId xmlns:p14="http://schemas.microsoft.com/office/powerpoint/2010/main" val="3369710825"/>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a:extLst>
              <a:ext uri="{FF2B5EF4-FFF2-40B4-BE49-F238E27FC236}">
                <a16:creationId xmlns:a16="http://schemas.microsoft.com/office/drawing/2014/main" id="{42BBA6ED-2B94-0A44-886E-54DA923D2004}"/>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7890" name="Rectangle 2">
            <a:extLst>
              <a:ext uri="{FF2B5EF4-FFF2-40B4-BE49-F238E27FC236}">
                <a16:creationId xmlns:a16="http://schemas.microsoft.com/office/drawing/2014/main" id="{D0F51664-B098-B447-80F1-CAD5390DC323}"/>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7891" name="Rectangle 3">
            <a:extLst>
              <a:ext uri="{FF2B5EF4-FFF2-40B4-BE49-F238E27FC236}">
                <a16:creationId xmlns:a16="http://schemas.microsoft.com/office/drawing/2014/main" id="{6BA0D847-BED8-4349-9FB9-D6D60C9896E7}"/>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7892" name="Rectangle 4">
            <a:extLst>
              <a:ext uri="{FF2B5EF4-FFF2-40B4-BE49-F238E27FC236}">
                <a16:creationId xmlns:a16="http://schemas.microsoft.com/office/drawing/2014/main" id="{EE236062-E4E0-DF42-ACF3-5C07DDBD89C0}"/>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7893" name="Rectangle 5">
            <a:extLst>
              <a:ext uri="{FF2B5EF4-FFF2-40B4-BE49-F238E27FC236}">
                <a16:creationId xmlns:a16="http://schemas.microsoft.com/office/drawing/2014/main" id="{A49E9904-8269-D04D-B82B-11076C8E3F31}"/>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7894" name="Rectangle 6">
            <a:extLst>
              <a:ext uri="{FF2B5EF4-FFF2-40B4-BE49-F238E27FC236}">
                <a16:creationId xmlns:a16="http://schemas.microsoft.com/office/drawing/2014/main" id="{5DBA5096-192C-B446-9996-0C141118CE5C}"/>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7895" name="Rectangle 7">
            <a:extLst>
              <a:ext uri="{FF2B5EF4-FFF2-40B4-BE49-F238E27FC236}">
                <a16:creationId xmlns:a16="http://schemas.microsoft.com/office/drawing/2014/main" id="{21810F2C-ED9D-DE4C-87D3-1BC20F88CE46}"/>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7896" name="Rectangle 8">
            <a:extLst>
              <a:ext uri="{FF2B5EF4-FFF2-40B4-BE49-F238E27FC236}">
                <a16:creationId xmlns:a16="http://schemas.microsoft.com/office/drawing/2014/main" id="{AF530928-5D6F-7B44-9206-5B12190312FB}"/>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Schenck v. US</a:t>
            </a:r>
          </a:p>
        </p:txBody>
      </p:sp>
      <p:sp>
        <p:nvSpPr>
          <p:cNvPr id="37897" name="Rectangle 9">
            <a:extLst>
              <a:ext uri="{FF2B5EF4-FFF2-40B4-BE49-F238E27FC236}">
                <a16:creationId xmlns:a16="http://schemas.microsoft.com/office/drawing/2014/main" id="{00C0AB0B-192F-BD40-8495-4A43C9430BAF}"/>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During WWI, Schenck sent out mailers to people that had been drafted into the military telling them not to submit to military intimidation.</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Schenck was arrested for attempting to cause insubordination in the military and  for obstructing recruitment.</a:t>
            </a:r>
          </a:p>
        </p:txBody>
      </p:sp>
    </p:spTree>
    <p:extLst>
      <p:ext uri="{BB962C8B-B14F-4D97-AF65-F5344CB8AC3E}">
        <p14:creationId xmlns:p14="http://schemas.microsoft.com/office/powerpoint/2010/main" val="1225149011"/>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a:extLst>
              <a:ext uri="{FF2B5EF4-FFF2-40B4-BE49-F238E27FC236}">
                <a16:creationId xmlns:a16="http://schemas.microsoft.com/office/drawing/2014/main" id="{F24F272D-2B5A-4B41-BAE4-2F09E03EA0EB}"/>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8914" name="Rectangle 2">
            <a:extLst>
              <a:ext uri="{FF2B5EF4-FFF2-40B4-BE49-F238E27FC236}">
                <a16:creationId xmlns:a16="http://schemas.microsoft.com/office/drawing/2014/main" id="{D65E0C37-803E-154F-8194-AFC470F22A44}"/>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8915" name="Rectangle 3">
            <a:extLst>
              <a:ext uri="{FF2B5EF4-FFF2-40B4-BE49-F238E27FC236}">
                <a16:creationId xmlns:a16="http://schemas.microsoft.com/office/drawing/2014/main" id="{C9411B85-1732-104D-BA79-431139090DA2}"/>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8916" name="Rectangle 4">
            <a:extLst>
              <a:ext uri="{FF2B5EF4-FFF2-40B4-BE49-F238E27FC236}">
                <a16:creationId xmlns:a16="http://schemas.microsoft.com/office/drawing/2014/main" id="{FB78F53F-5B43-B94C-8D33-ED404F8013F1}"/>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8917" name="Rectangle 5">
            <a:extLst>
              <a:ext uri="{FF2B5EF4-FFF2-40B4-BE49-F238E27FC236}">
                <a16:creationId xmlns:a16="http://schemas.microsoft.com/office/drawing/2014/main" id="{26462840-2FED-9F49-AC68-1C0B1EC09CDE}"/>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8918" name="Rectangle 6">
            <a:extLst>
              <a:ext uri="{FF2B5EF4-FFF2-40B4-BE49-F238E27FC236}">
                <a16:creationId xmlns:a16="http://schemas.microsoft.com/office/drawing/2014/main" id="{43A6AACB-DEA3-9747-9B52-9F4F884541DE}"/>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8919" name="Rectangle 7">
            <a:extLst>
              <a:ext uri="{FF2B5EF4-FFF2-40B4-BE49-F238E27FC236}">
                <a16:creationId xmlns:a16="http://schemas.microsoft.com/office/drawing/2014/main" id="{4EFAC2E6-E0A9-0640-95B1-54A14156E659}"/>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8920" name="Rectangle 8">
            <a:extLst>
              <a:ext uri="{FF2B5EF4-FFF2-40B4-BE49-F238E27FC236}">
                <a16:creationId xmlns:a16="http://schemas.microsoft.com/office/drawing/2014/main" id="{61A04068-256F-7845-93E7-FA5EC5C33267}"/>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Schenck v. US</a:t>
            </a:r>
          </a:p>
        </p:txBody>
      </p:sp>
      <p:sp>
        <p:nvSpPr>
          <p:cNvPr id="38921" name="Rectangle 9">
            <a:extLst>
              <a:ext uri="{FF2B5EF4-FFF2-40B4-BE49-F238E27FC236}">
                <a16:creationId xmlns:a16="http://schemas.microsoft.com/office/drawing/2014/main" id="{042A6717-10D1-2740-87BE-8EAB1477F83E}"/>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Question Presented</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Were Schenck's actions (words, expression) protected by the free speech clause of the First Amendment?</a:t>
            </a:r>
          </a:p>
          <a:p>
            <a:pPr eaLnBrk="1" hangingPunct="1">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Conclusion</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No. Free speech is limited during times of war and 1st Amendment rights are not absolute depending on the circumstances. </a:t>
            </a:r>
          </a:p>
        </p:txBody>
      </p:sp>
    </p:spTree>
    <p:extLst>
      <p:ext uri="{BB962C8B-B14F-4D97-AF65-F5344CB8AC3E}">
        <p14:creationId xmlns:p14="http://schemas.microsoft.com/office/powerpoint/2010/main" val="3776958249"/>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a:extLst>
              <a:ext uri="{FF2B5EF4-FFF2-40B4-BE49-F238E27FC236}">
                <a16:creationId xmlns:a16="http://schemas.microsoft.com/office/drawing/2014/main" id="{F493AEE2-CC73-AF42-93DE-9F2FFBB9EEF0}"/>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9938" name="Rectangle 2">
            <a:extLst>
              <a:ext uri="{FF2B5EF4-FFF2-40B4-BE49-F238E27FC236}">
                <a16:creationId xmlns:a16="http://schemas.microsoft.com/office/drawing/2014/main" id="{718B07EF-8A2B-0840-B6E5-046AF092529F}"/>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9939" name="Rectangle 3">
            <a:extLst>
              <a:ext uri="{FF2B5EF4-FFF2-40B4-BE49-F238E27FC236}">
                <a16:creationId xmlns:a16="http://schemas.microsoft.com/office/drawing/2014/main" id="{E887BE68-262D-7948-A305-E49AF9B86C2B}"/>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9940" name="Rectangle 4">
            <a:extLst>
              <a:ext uri="{FF2B5EF4-FFF2-40B4-BE49-F238E27FC236}">
                <a16:creationId xmlns:a16="http://schemas.microsoft.com/office/drawing/2014/main" id="{55062A5F-89C9-BC4E-9BBA-D92543CA5970}"/>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9941" name="Rectangle 5">
            <a:extLst>
              <a:ext uri="{FF2B5EF4-FFF2-40B4-BE49-F238E27FC236}">
                <a16:creationId xmlns:a16="http://schemas.microsoft.com/office/drawing/2014/main" id="{FE6E2824-4C63-1746-8273-04461C95719B}"/>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9942" name="Rectangle 6">
            <a:extLst>
              <a:ext uri="{FF2B5EF4-FFF2-40B4-BE49-F238E27FC236}">
                <a16:creationId xmlns:a16="http://schemas.microsoft.com/office/drawing/2014/main" id="{4ACB4582-5C9F-E841-8E1C-23B6F7107F91}"/>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9943" name="Rectangle 7">
            <a:extLst>
              <a:ext uri="{FF2B5EF4-FFF2-40B4-BE49-F238E27FC236}">
                <a16:creationId xmlns:a16="http://schemas.microsoft.com/office/drawing/2014/main" id="{C7FCC9D2-2E53-D84C-B256-B53CD2B0E76D}"/>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39944" name="Rectangle 8">
            <a:extLst>
              <a:ext uri="{FF2B5EF4-FFF2-40B4-BE49-F238E27FC236}">
                <a16:creationId xmlns:a16="http://schemas.microsoft.com/office/drawing/2014/main" id="{5D8F4B60-FFDC-4649-A9B5-C47F0D03660D}"/>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Reynolds v. Sims</a:t>
            </a:r>
          </a:p>
        </p:txBody>
      </p:sp>
      <p:sp>
        <p:nvSpPr>
          <p:cNvPr id="39945" name="Rectangle 9">
            <a:extLst>
              <a:ext uri="{FF2B5EF4-FFF2-40B4-BE49-F238E27FC236}">
                <a16:creationId xmlns:a16="http://schemas.microsoft.com/office/drawing/2014/main" id="{677D4061-FA47-A44E-AF94-A37B4CD569B4}"/>
              </a:ext>
            </a:extLst>
          </p:cNvPr>
          <p:cNvSpPr>
            <a:spLocks noChangeArrowheads="1"/>
          </p:cNvSpPr>
          <p:nvPr>
            <p:ph type="body" idx="1"/>
          </p:nvPr>
        </p:nvSpPr>
        <p:spPr>
          <a:xfrm>
            <a:off x="1182688" y="2017713"/>
            <a:ext cx="7772400" cy="4346575"/>
          </a:xfrm>
          <a:extLst>
            <a:ext uri="{91240B29-F687-4F45-9708-019B960494DF}">
              <a14:hiddenLine xmlns:a14="http://schemas.microsoft.com/office/drawing/2010/main" w="9525">
                <a:solidFill>
                  <a:schemeClr val="tx1"/>
                </a:solidFill>
                <a:miter lim="800000"/>
                <a:headEnd/>
                <a:tailEnd/>
              </a14:hiddenLine>
            </a:ext>
          </a:extLst>
        </p:spPr>
        <p:txBody>
          <a:bodyPr rIns="129200">
            <a:normAutofit lnSpcReduction="10000"/>
          </a:bodyPr>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Many states had a very unequal distribution of voters per seat in the state legislature.</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Voters in Jefferson County, Alabama challenged that in some Alabama Senate districts there were 41 times as many people voting as in other districts</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Some other states had as many as 1,000 times as many voters in one district as in others</a:t>
            </a:r>
          </a:p>
        </p:txBody>
      </p:sp>
    </p:spTree>
    <p:extLst>
      <p:ext uri="{BB962C8B-B14F-4D97-AF65-F5344CB8AC3E}">
        <p14:creationId xmlns:p14="http://schemas.microsoft.com/office/powerpoint/2010/main" val="1030227817"/>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a:extLst>
              <a:ext uri="{FF2B5EF4-FFF2-40B4-BE49-F238E27FC236}">
                <a16:creationId xmlns:a16="http://schemas.microsoft.com/office/drawing/2014/main" id="{FEAFC589-D138-EF4E-853F-A9C982951469}"/>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0962" name="Rectangle 2">
            <a:extLst>
              <a:ext uri="{FF2B5EF4-FFF2-40B4-BE49-F238E27FC236}">
                <a16:creationId xmlns:a16="http://schemas.microsoft.com/office/drawing/2014/main" id="{DB87DCDF-EA25-4A46-B215-E51074F7D9C3}"/>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0963" name="Rectangle 3">
            <a:extLst>
              <a:ext uri="{FF2B5EF4-FFF2-40B4-BE49-F238E27FC236}">
                <a16:creationId xmlns:a16="http://schemas.microsoft.com/office/drawing/2014/main" id="{9846C0CB-FD8C-3247-856A-CD91B4D45706}"/>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0964" name="Rectangle 4">
            <a:extLst>
              <a:ext uri="{FF2B5EF4-FFF2-40B4-BE49-F238E27FC236}">
                <a16:creationId xmlns:a16="http://schemas.microsoft.com/office/drawing/2014/main" id="{93DC5F1C-C31A-484D-931C-07208A70E21E}"/>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1B18917C-072E-D944-AF61-B406A2F7E9E0}"/>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0966" name="Rectangle 6">
            <a:extLst>
              <a:ext uri="{FF2B5EF4-FFF2-40B4-BE49-F238E27FC236}">
                <a16:creationId xmlns:a16="http://schemas.microsoft.com/office/drawing/2014/main" id="{A5872573-AC49-1443-AA1E-A3E589ABD28A}"/>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0967" name="Rectangle 7">
            <a:extLst>
              <a:ext uri="{FF2B5EF4-FFF2-40B4-BE49-F238E27FC236}">
                <a16:creationId xmlns:a16="http://schemas.microsoft.com/office/drawing/2014/main" id="{C9A0EB68-B903-1A4F-B022-D69CB0D31E14}"/>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0968" name="Rectangle 8">
            <a:extLst>
              <a:ext uri="{FF2B5EF4-FFF2-40B4-BE49-F238E27FC236}">
                <a16:creationId xmlns:a16="http://schemas.microsoft.com/office/drawing/2014/main" id="{E88471BA-08CF-FF4C-9BEA-736F5AB09B7F}"/>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Reynolds v. Sims</a:t>
            </a:r>
          </a:p>
        </p:txBody>
      </p:sp>
      <p:sp>
        <p:nvSpPr>
          <p:cNvPr id="40969" name="Rectangle 9">
            <a:extLst>
              <a:ext uri="{FF2B5EF4-FFF2-40B4-BE49-F238E27FC236}">
                <a16:creationId xmlns:a16="http://schemas.microsoft.com/office/drawing/2014/main" id="{72F53F75-D07C-8041-A927-B5D3890F064B}"/>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Question Presented</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Are states free to determine the representatives in their state legislatures without regard for population?</a:t>
            </a:r>
          </a:p>
          <a:p>
            <a:pPr eaLnBrk="1" hangingPunct="1">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Conclusion</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No. The court struck down unequal state senate representation on the principle of “one person, one vote.”</a:t>
            </a:r>
          </a:p>
        </p:txBody>
      </p:sp>
    </p:spTree>
    <p:extLst>
      <p:ext uri="{BB962C8B-B14F-4D97-AF65-F5344CB8AC3E}">
        <p14:creationId xmlns:p14="http://schemas.microsoft.com/office/powerpoint/2010/main" val="3054596692"/>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a:extLst>
              <a:ext uri="{FF2B5EF4-FFF2-40B4-BE49-F238E27FC236}">
                <a16:creationId xmlns:a16="http://schemas.microsoft.com/office/drawing/2014/main" id="{8CC925AA-8703-714C-A524-4D01FCFE6AC3}"/>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1986" name="Rectangle 2">
            <a:extLst>
              <a:ext uri="{FF2B5EF4-FFF2-40B4-BE49-F238E27FC236}">
                <a16:creationId xmlns:a16="http://schemas.microsoft.com/office/drawing/2014/main" id="{D0DD3B1F-FA23-A640-988A-5BE7C2651D8E}"/>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1987" name="Rectangle 3">
            <a:extLst>
              <a:ext uri="{FF2B5EF4-FFF2-40B4-BE49-F238E27FC236}">
                <a16:creationId xmlns:a16="http://schemas.microsoft.com/office/drawing/2014/main" id="{EAB18D64-7C48-2041-AB78-1303ADC313B6}"/>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1988" name="Rectangle 4">
            <a:extLst>
              <a:ext uri="{FF2B5EF4-FFF2-40B4-BE49-F238E27FC236}">
                <a16:creationId xmlns:a16="http://schemas.microsoft.com/office/drawing/2014/main" id="{36238040-44BC-C243-9C6A-BF73CDC1A65D}"/>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1989" name="Rectangle 5">
            <a:extLst>
              <a:ext uri="{FF2B5EF4-FFF2-40B4-BE49-F238E27FC236}">
                <a16:creationId xmlns:a16="http://schemas.microsoft.com/office/drawing/2014/main" id="{D4867FF2-7F07-2240-A8A5-699C1D0094FD}"/>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1990" name="Rectangle 6">
            <a:extLst>
              <a:ext uri="{FF2B5EF4-FFF2-40B4-BE49-F238E27FC236}">
                <a16:creationId xmlns:a16="http://schemas.microsoft.com/office/drawing/2014/main" id="{237E7117-BD30-F24E-9750-51EA16EB2CE5}"/>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1991" name="Rectangle 7">
            <a:extLst>
              <a:ext uri="{FF2B5EF4-FFF2-40B4-BE49-F238E27FC236}">
                <a16:creationId xmlns:a16="http://schemas.microsoft.com/office/drawing/2014/main" id="{4845A0FB-D990-6549-881C-8B8769A19F6C}"/>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1992" name="Rectangle 8">
            <a:extLst>
              <a:ext uri="{FF2B5EF4-FFF2-40B4-BE49-F238E27FC236}">
                <a16:creationId xmlns:a16="http://schemas.microsoft.com/office/drawing/2014/main" id="{6E698029-CDBA-BE4E-9224-ED8CD8FE41F9}"/>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Furman v. Georgia</a:t>
            </a:r>
          </a:p>
        </p:txBody>
      </p:sp>
      <p:sp>
        <p:nvSpPr>
          <p:cNvPr id="41993" name="Rectangle 9">
            <a:extLst>
              <a:ext uri="{FF2B5EF4-FFF2-40B4-BE49-F238E27FC236}">
                <a16:creationId xmlns:a16="http://schemas.microsoft.com/office/drawing/2014/main" id="{1CB562A2-D0D2-E14F-99FF-287CD173B8DA}"/>
              </a:ext>
            </a:extLst>
          </p:cNvPr>
          <p:cNvSpPr>
            <a:spLocks noChangeArrowheads="1"/>
          </p:cNvSpPr>
          <p:nvPr>
            <p:ph type="body" idx="1"/>
          </p:nvPr>
        </p:nvSpPr>
        <p:spPr>
          <a:xfrm>
            <a:off x="609600" y="2133600"/>
            <a:ext cx="8305800" cy="4846638"/>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Facts of the Case </a:t>
            </a:r>
            <a:endParaRPr lang="en-US" altLang="en-US" sz="2800" u="sng">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Furman was burglarizing a private home when a family member discovered him.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He attempted to flee, and in doing so tripped and fell.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The gun that he was carrying went off and killed a resident of the home.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He was convicted of murder and sentenced to death</a:t>
            </a:r>
          </a:p>
        </p:txBody>
      </p:sp>
    </p:spTree>
    <p:extLst>
      <p:ext uri="{BB962C8B-B14F-4D97-AF65-F5344CB8AC3E}">
        <p14:creationId xmlns:p14="http://schemas.microsoft.com/office/powerpoint/2010/main" val="120327835"/>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a:extLst>
              <a:ext uri="{FF2B5EF4-FFF2-40B4-BE49-F238E27FC236}">
                <a16:creationId xmlns:a16="http://schemas.microsoft.com/office/drawing/2014/main" id="{578BA87A-C34D-2F40-AFFB-48BEB8F5E85B}"/>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3010" name="Rectangle 2">
            <a:extLst>
              <a:ext uri="{FF2B5EF4-FFF2-40B4-BE49-F238E27FC236}">
                <a16:creationId xmlns:a16="http://schemas.microsoft.com/office/drawing/2014/main" id="{9C27E81F-ACA0-4247-826C-19DE4955D384}"/>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3011" name="Rectangle 3">
            <a:extLst>
              <a:ext uri="{FF2B5EF4-FFF2-40B4-BE49-F238E27FC236}">
                <a16:creationId xmlns:a16="http://schemas.microsoft.com/office/drawing/2014/main" id="{6233C51D-757A-F041-AC83-52C60F05E939}"/>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3012" name="Rectangle 4">
            <a:extLst>
              <a:ext uri="{FF2B5EF4-FFF2-40B4-BE49-F238E27FC236}">
                <a16:creationId xmlns:a16="http://schemas.microsoft.com/office/drawing/2014/main" id="{C4DDBBA2-2CB4-2A43-8505-3B4CE14926AE}"/>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3013" name="Rectangle 5">
            <a:extLst>
              <a:ext uri="{FF2B5EF4-FFF2-40B4-BE49-F238E27FC236}">
                <a16:creationId xmlns:a16="http://schemas.microsoft.com/office/drawing/2014/main" id="{22E9AFD6-AC14-F942-B925-1B44B2490DA7}"/>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3014" name="Rectangle 6">
            <a:extLst>
              <a:ext uri="{FF2B5EF4-FFF2-40B4-BE49-F238E27FC236}">
                <a16:creationId xmlns:a16="http://schemas.microsoft.com/office/drawing/2014/main" id="{B7B78914-E491-6940-89C1-7554AE4B776B}"/>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3015" name="Rectangle 7">
            <a:extLst>
              <a:ext uri="{FF2B5EF4-FFF2-40B4-BE49-F238E27FC236}">
                <a16:creationId xmlns:a16="http://schemas.microsoft.com/office/drawing/2014/main" id="{45D4DE4F-C2B5-A74A-A2C5-A6A324A95A70}"/>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3016" name="Rectangle 8">
            <a:extLst>
              <a:ext uri="{FF2B5EF4-FFF2-40B4-BE49-F238E27FC236}">
                <a16:creationId xmlns:a16="http://schemas.microsoft.com/office/drawing/2014/main" id="{D0EEC526-78A7-664F-A81D-EB5FDB069901}"/>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Furman v. Georgia</a:t>
            </a:r>
          </a:p>
        </p:txBody>
      </p:sp>
      <p:sp>
        <p:nvSpPr>
          <p:cNvPr id="43017" name="Rectangle 9">
            <a:extLst>
              <a:ext uri="{FF2B5EF4-FFF2-40B4-BE49-F238E27FC236}">
                <a16:creationId xmlns:a16="http://schemas.microsoft.com/office/drawing/2014/main" id="{215E97A8-7279-6649-A70F-56CCF525F515}"/>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Question Presented</a:t>
            </a:r>
            <a:r>
              <a:rPr lang="en-US" altLang="en-US" sz="2400">
                <a:latin typeface="Arial Bold" charset="0"/>
                <a:sym typeface="Arial Bold" charset="0"/>
              </a:rPr>
              <a:t> </a:t>
            </a:r>
            <a:endParaRPr lang="en-US" altLang="en-US" sz="2400">
              <a:latin typeface="Arial Bold" charset="0"/>
              <a:ea typeface="ヒラギノ角ゴ ProN W6" panose="020B0300000000000000" pitchFamily="34" charset="-128"/>
              <a:sym typeface="Arial Bold" charset="0"/>
            </a:endParaRP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Does the carrying out of the death penalty in cases such as this, where the death was accidental, constitute cruel and unusual punishment in violation of the Eighth and Fourteenth Amendments? </a:t>
            </a:r>
          </a:p>
          <a:p>
            <a:pPr eaLnBrk="1" hangingPunct="1">
              <a:lnSpc>
                <a:spcPct val="90000"/>
              </a:lnSpc>
              <a:spcBef>
                <a:spcPts val="6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Conclusion</a:t>
            </a:r>
            <a:r>
              <a:rPr lang="en-US" altLang="en-US" sz="2400">
                <a:latin typeface="Arial Bold" charset="0"/>
                <a:sym typeface="Arial Bold" charset="0"/>
              </a:rPr>
              <a:t> </a:t>
            </a:r>
            <a:endParaRPr lang="en-US" altLang="en-US" sz="2400">
              <a:latin typeface="Arial Bold" charset="0"/>
              <a:ea typeface="ヒラギノ角ゴ ProN W6" panose="020B0300000000000000" pitchFamily="34" charset="-128"/>
              <a:sym typeface="Arial Bold" charset="0"/>
            </a:endParaRP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Yes. The Court deemed the death penalty cruel and unusual in cases where the death was not intentional. </a:t>
            </a: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The Court's decision forced many states to change the way they use the death penalty. </a:t>
            </a:r>
          </a:p>
        </p:txBody>
      </p:sp>
    </p:spTree>
    <p:extLst>
      <p:ext uri="{BB962C8B-B14F-4D97-AF65-F5344CB8AC3E}">
        <p14:creationId xmlns:p14="http://schemas.microsoft.com/office/powerpoint/2010/main" val="1477613872"/>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a:extLst>
              <a:ext uri="{FF2B5EF4-FFF2-40B4-BE49-F238E27FC236}">
                <a16:creationId xmlns:a16="http://schemas.microsoft.com/office/drawing/2014/main" id="{642A328B-628A-1144-985C-351C8A05392A}"/>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4034" name="Rectangle 2">
            <a:extLst>
              <a:ext uri="{FF2B5EF4-FFF2-40B4-BE49-F238E27FC236}">
                <a16:creationId xmlns:a16="http://schemas.microsoft.com/office/drawing/2014/main" id="{7D5923AC-979F-8E4E-818D-85871F6B4A67}"/>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4035" name="Rectangle 3">
            <a:extLst>
              <a:ext uri="{FF2B5EF4-FFF2-40B4-BE49-F238E27FC236}">
                <a16:creationId xmlns:a16="http://schemas.microsoft.com/office/drawing/2014/main" id="{E24C53A8-EAB9-D64B-B539-3CC53743F60C}"/>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4036" name="Rectangle 4">
            <a:extLst>
              <a:ext uri="{FF2B5EF4-FFF2-40B4-BE49-F238E27FC236}">
                <a16:creationId xmlns:a16="http://schemas.microsoft.com/office/drawing/2014/main" id="{CDDB7618-20EE-D946-B84B-C94DF1A43F4C}"/>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4037" name="Rectangle 5">
            <a:extLst>
              <a:ext uri="{FF2B5EF4-FFF2-40B4-BE49-F238E27FC236}">
                <a16:creationId xmlns:a16="http://schemas.microsoft.com/office/drawing/2014/main" id="{0871D9B2-FD74-8D45-B600-1FC29C29A982}"/>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4038" name="Rectangle 6">
            <a:extLst>
              <a:ext uri="{FF2B5EF4-FFF2-40B4-BE49-F238E27FC236}">
                <a16:creationId xmlns:a16="http://schemas.microsoft.com/office/drawing/2014/main" id="{DEC975B6-AE9D-4748-8DB6-105C9A11E7E1}"/>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4039" name="Rectangle 7">
            <a:extLst>
              <a:ext uri="{FF2B5EF4-FFF2-40B4-BE49-F238E27FC236}">
                <a16:creationId xmlns:a16="http://schemas.microsoft.com/office/drawing/2014/main" id="{F6DB18B7-2981-1B4A-A209-DF962E89909B}"/>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4040" name="Rectangle 8">
            <a:extLst>
              <a:ext uri="{FF2B5EF4-FFF2-40B4-BE49-F238E27FC236}">
                <a16:creationId xmlns:a16="http://schemas.microsoft.com/office/drawing/2014/main" id="{E6B1543A-DE10-EC41-A6F3-BD0229CC869D}"/>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Gregg v. Georgia</a:t>
            </a:r>
          </a:p>
        </p:txBody>
      </p:sp>
      <p:sp>
        <p:nvSpPr>
          <p:cNvPr id="44041" name="Rectangle 9">
            <a:extLst>
              <a:ext uri="{FF2B5EF4-FFF2-40B4-BE49-F238E27FC236}">
                <a16:creationId xmlns:a16="http://schemas.microsoft.com/office/drawing/2014/main" id="{28838203-EB2A-0344-B5E2-9548EEBA5F71}"/>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r>
              <a:rPr lang="en-US" altLang="en-US">
                <a:latin typeface="Arial Bold" charset="0"/>
                <a:sym typeface="Arial Bold" charset="0"/>
              </a:rPr>
              <a:t> </a:t>
            </a:r>
            <a:endParaRPr lang="en-US" altLang="en-US">
              <a:latin typeface="Arial Bold" charset="0"/>
              <a:ea typeface="ヒラギノ角ゴ ProN W6" panose="020B0300000000000000" pitchFamily="34" charset="-128"/>
              <a:sym typeface="Arial Bold" charset="0"/>
            </a:endParaRPr>
          </a:p>
          <a:p>
            <a:pPr eaLnBrk="1" hangingPunct="1">
              <a:lnSpc>
                <a:spcPct val="90000"/>
              </a:lnSpc>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A jury found Gregg guilty of armed robbery and murder. He was sentenced to death. </a:t>
            </a:r>
          </a:p>
          <a:p>
            <a:pPr eaLnBrk="1" hangingPunct="1">
              <a:lnSpc>
                <a:spcPct val="90000"/>
              </a:lnSpc>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Gregg challenged his death sentence for murder, claiming that capital punishment (the death penalty) was a "cruel and unusual" punishment that violated the 8</a:t>
            </a:r>
            <a:r>
              <a:rPr lang="en-US" altLang="en-US" baseline="30000"/>
              <a:t>th</a:t>
            </a:r>
            <a:r>
              <a:rPr lang="en-US" altLang="en-US"/>
              <a:t> and 14</a:t>
            </a:r>
            <a:r>
              <a:rPr lang="en-US" altLang="en-US" baseline="30000"/>
              <a:t>th</a:t>
            </a:r>
            <a:r>
              <a:rPr lang="en-US" altLang="en-US"/>
              <a:t> Amendments. </a:t>
            </a:r>
          </a:p>
        </p:txBody>
      </p:sp>
    </p:spTree>
    <p:extLst>
      <p:ext uri="{BB962C8B-B14F-4D97-AF65-F5344CB8AC3E}">
        <p14:creationId xmlns:p14="http://schemas.microsoft.com/office/powerpoint/2010/main" val="1784804719"/>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a:extLst>
              <a:ext uri="{FF2B5EF4-FFF2-40B4-BE49-F238E27FC236}">
                <a16:creationId xmlns:a16="http://schemas.microsoft.com/office/drawing/2014/main" id="{7BF5E78C-F4F9-8543-BF30-096F668890C4}"/>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5058" name="Rectangle 2">
            <a:extLst>
              <a:ext uri="{FF2B5EF4-FFF2-40B4-BE49-F238E27FC236}">
                <a16:creationId xmlns:a16="http://schemas.microsoft.com/office/drawing/2014/main" id="{775C144C-ECE3-CD48-9FBC-28073D55FB45}"/>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5059" name="Rectangle 3">
            <a:extLst>
              <a:ext uri="{FF2B5EF4-FFF2-40B4-BE49-F238E27FC236}">
                <a16:creationId xmlns:a16="http://schemas.microsoft.com/office/drawing/2014/main" id="{9F95CD09-AA38-5647-BA4E-A105618D2FAC}"/>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5060" name="Rectangle 4">
            <a:extLst>
              <a:ext uri="{FF2B5EF4-FFF2-40B4-BE49-F238E27FC236}">
                <a16:creationId xmlns:a16="http://schemas.microsoft.com/office/drawing/2014/main" id="{9DD73F90-89EC-3947-9925-2FEE7378454E}"/>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5061" name="Rectangle 5">
            <a:extLst>
              <a:ext uri="{FF2B5EF4-FFF2-40B4-BE49-F238E27FC236}">
                <a16:creationId xmlns:a16="http://schemas.microsoft.com/office/drawing/2014/main" id="{4E38D874-AC1C-FF40-B724-47DAF2477DEA}"/>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5062" name="Rectangle 6">
            <a:extLst>
              <a:ext uri="{FF2B5EF4-FFF2-40B4-BE49-F238E27FC236}">
                <a16:creationId xmlns:a16="http://schemas.microsoft.com/office/drawing/2014/main" id="{94FB2384-D9B4-CF48-842A-ACCFF67B455E}"/>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5063" name="Rectangle 7">
            <a:extLst>
              <a:ext uri="{FF2B5EF4-FFF2-40B4-BE49-F238E27FC236}">
                <a16:creationId xmlns:a16="http://schemas.microsoft.com/office/drawing/2014/main" id="{0906436E-D7FB-144D-9F38-3628D9F2C8C6}"/>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5064" name="Rectangle 8">
            <a:extLst>
              <a:ext uri="{FF2B5EF4-FFF2-40B4-BE49-F238E27FC236}">
                <a16:creationId xmlns:a16="http://schemas.microsoft.com/office/drawing/2014/main" id="{9FDDF505-99DE-274D-97D5-81B3F8194CB8}"/>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Gregg v. Georgia</a:t>
            </a:r>
          </a:p>
        </p:txBody>
      </p:sp>
      <p:sp>
        <p:nvSpPr>
          <p:cNvPr id="45065" name="Rectangle 9">
            <a:extLst>
              <a:ext uri="{FF2B5EF4-FFF2-40B4-BE49-F238E27FC236}">
                <a16:creationId xmlns:a16="http://schemas.microsoft.com/office/drawing/2014/main" id="{4032EC30-C26A-6647-8745-B9D4CCB7F316}"/>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8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Question Presented</a:t>
            </a:r>
            <a:r>
              <a:rPr lang="en-US" altLang="en-US" sz="2400">
                <a:latin typeface="Arial Bold" charset="0"/>
                <a:sym typeface="Arial Bold" charset="0"/>
              </a:rPr>
              <a:t> </a:t>
            </a:r>
            <a:endParaRPr lang="en-US" altLang="en-US" sz="2400">
              <a:latin typeface="Arial Bold" charset="0"/>
              <a:ea typeface="ヒラギノ角ゴ ProN W6" panose="020B0300000000000000" pitchFamily="34" charset="-128"/>
              <a:sym typeface="Arial Bold" charset="0"/>
            </a:endParaRPr>
          </a:p>
          <a:p>
            <a:pPr eaLnBrk="1" hangingPunct="1">
              <a:lnSpc>
                <a:spcPct val="8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Is the imposition of the death sentence prohibited under the Eighth and Fourteenth Amendments as "cruel and unusual" punishment?</a:t>
            </a:r>
          </a:p>
          <a:p>
            <a:pPr eaLnBrk="1" hangingPunct="1">
              <a:lnSpc>
                <a:spcPct val="80000"/>
              </a:lnSpc>
              <a:spcBef>
                <a:spcPts val="6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endParaRPr lang="en-US" altLang="en-US" sz="2400"/>
          </a:p>
          <a:p>
            <a:pPr eaLnBrk="1" hangingPunct="1">
              <a:lnSpc>
                <a:spcPct val="80000"/>
              </a:lnSpc>
              <a:spcBef>
                <a:spcPts val="6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Conclusion </a:t>
            </a:r>
            <a:endParaRPr lang="en-US" altLang="en-US" sz="2400" u="sng">
              <a:latin typeface="Arial Bold" charset="0"/>
              <a:ea typeface="ヒラギノ角ゴ ProN W6" panose="020B0300000000000000" pitchFamily="34" charset="-128"/>
              <a:sym typeface="Arial Bold" charset="0"/>
            </a:endParaRPr>
          </a:p>
          <a:p>
            <a:pPr eaLnBrk="1" hangingPunct="1">
              <a:lnSpc>
                <a:spcPct val="8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No. The Court held that a punishment of death did not violate the 8</a:t>
            </a:r>
            <a:r>
              <a:rPr lang="en-US" altLang="en-US" sz="2400" baseline="30000"/>
              <a:t>th</a:t>
            </a:r>
            <a:r>
              <a:rPr lang="en-US" altLang="en-US" sz="2400"/>
              <a:t> and 14</a:t>
            </a:r>
            <a:r>
              <a:rPr lang="en-US" altLang="en-US" sz="2400" baseline="30000"/>
              <a:t>th</a:t>
            </a:r>
            <a:r>
              <a:rPr lang="en-US" altLang="en-US" sz="2400"/>
              <a:t> Amendments under </a:t>
            </a:r>
            <a:r>
              <a:rPr lang="en-US" altLang="en-US" sz="2400">
                <a:latin typeface="Arial Bold" charset="0"/>
                <a:sym typeface="Arial Bold" charset="0"/>
              </a:rPr>
              <a:t>ANY circumstances.</a:t>
            </a:r>
            <a:endParaRPr lang="en-US" altLang="en-US" sz="2400">
              <a:latin typeface="Arial Bold" charset="0"/>
              <a:ea typeface="ヒラギノ角ゴ ProN W6" panose="020B0300000000000000" pitchFamily="34" charset="-128"/>
              <a:sym typeface="Arial Bold" charset="0"/>
            </a:endParaRPr>
          </a:p>
          <a:p>
            <a:pPr eaLnBrk="1" hangingPunct="1">
              <a:lnSpc>
                <a:spcPct val="8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In extreme criminal cases, such as when a defendant has been convicted of </a:t>
            </a:r>
            <a:r>
              <a:rPr lang="en-US" altLang="en-US" sz="2400">
                <a:latin typeface="Arial Bold" charset="0"/>
                <a:sym typeface="Arial Bold" charset="0"/>
              </a:rPr>
              <a:t>deliberately killing another</a:t>
            </a:r>
            <a:r>
              <a:rPr lang="en-US" altLang="en-US" sz="2400"/>
              <a:t>, the careful and judicious use of the death penalty may be appropriate. </a:t>
            </a:r>
          </a:p>
        </p:txBody>
      </p:sp>
    </p:spTree>
    <p:extLst>
      <p:ext uri="{BB962C8B-B14F-4D97-AF65-F5344CB8AC3E}">
        <p14:creationId xmlns:p14="http://schemas.microsoft.com/office/powerpoint/2010/main" val="1269765907"/>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Marbury v. Madison Principles</a:t>
            </a:r>
          </a:p>
        </p:txBody>
      </p:sp>
      <p:sp>
        <p:nvSpPr>
          <p:cNvPr id="3" name="Content Placeholder 2"/>
          <p:cNvSpPr>
            <a:spLocks noGrp="1"/>
          </p:cNvSpPr>
          <p:nvPr>
            <p:ph idx="1"/>
          </p:nvPr>
        </p:nvSpPr>
        <p:spPr/>
        <p:txBody>
          <a:bodyPr/>
          <a:lstStyle/>
          <a:p>
            <a:r>
              <a:rPr lang="en-US" dirty="0"/>
              <a:t>1. Constitution is the Supreme law of the land.</a:t>
            </a:r>
          </a:p>
          <a:p>
            <a:r>
              <a:rPr lang="en-US" dirty="0"/>
              <a:t>2. In cases of conflict between the Constitution and any other document, the Constitution must be followed.</a:t>
            </a:r>
          </a:p>
          <a:p>
            <a:r>
              <a:rPr lang="en-US" dirty="0"/>
              <a:t>3. Judicial branch must uphold the Constitution and nullify all unconstitutional laws.</a:t>
            </a:r>
          </a:p>
          <a:p>
            <a:r>
              <a:rPr lang="en-US" dirty="0"/>
              <a:t>4. This case established judicial review.</a:t>
            </a:r>
          </a:p>
          <a:p>
            <a:endParaRPr lang="en-US" dirty="0"/>
          </a:p>
        </p:txBody>
      </p:sp>
    </p:spTree>
    <p:extLst>
      <p:ext uri="{BB962C8B-B14F-4D97-AF65-F5344CB8AC3E}">
        <p14:creationId xmlns:p14="http://schemas.microsoft.com/office/powerpoint/2010/main" val="40150400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a:extLst>
              <a:ext uri="{FF2B5EF4-FFF2-40B4-BE49-F238E27FC236}">
                <a16:creationId xmlns:a16="http://schemas.microsoft.com/office/drawing/2014/main" id="{6B703E20-2D91-2245-9706-F0DB543AEF38}"/>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6082" name="Rectangle 2">
            <a:extLst>
              <a:ext uri="{FF2B5EF4-FFF2-40B4-BE49-F238E27FC236}">
                <a16:creationId xmlns:a16="http://schemas.microsoft.com/office/drawing/2014/main" id="{20A675CE-387B-3F46-BCF4-25C397169D71}"/>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6083" name="Rectangle 3">
            <a:extLst>
              <a:ext uri="{FF2B5EF4-FFF2-40B4-BE49-F238E27FC236}">
                <a16:creationId xmlns:a16="http://schemas.microsoft.com/office/drawing/2014/main" id="{77572809-8724-0144-8001-E93C52AF5107}"/>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6084" name="Rectangle 4">
            <a:extLst>
              <a:ext uri="{FF2B5EF4-FFF2-40B4-BE49-F238E27FC236}">
                <a16:creationId xmlns:a16="http://schemas.microsoft.com/office/drawing/2014/main" id="{D517D857-9259-8145-AF39-90C328B4F0F6}"/>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6085" name="Rectangle 5">
            <a:extLst>
              <a:ext uri="{FF2B5EF4-FFF2-40B4-BE49-F238E27FC236}">
                <a16:creationId xmlns:a16="http://schemas.microsoft.com/office/drawing/2014/main" id="{2B574251-2F17-614D-95E2-1F84FB161100}"/>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6086" name="Rectangle 6">
            <a:extLst>
              <a:ext uri="{FF2B5EF4-FFF2-40B4-BE49-F238E27FC236}">
                <a16:creationId xmlns:a16="http://schemas.microsoft.com/office/drawing/2014/main" id="{49BF59FA-CCED-CC45-8BF7-4740588ABA79}"/>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6087" name="Rectangle 7">
            <a:extLst>
              <a:ext uri="{FF2B5EF4-FFF2-40B4-BE49-F238E27FC236}">
                <a16:creationId xmlns:a16="http://schemas.microsoft.com/office/drawing/2014/main" id="{2A52DE1E-D7EE-FE49-A083-644F7F0FA073}"/>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6088" name="Rectangle 8">
            <a:extLst>
              <a:ext uri="{FF2B5EF4-FFF2-40B4-BE49-F238E27FC236}">
                <a16:creationId xmlns:a16="http://schemas.microsoft.com/office/drawing/2014/main" id="{C85D78D4-F990-514B-B23E-00ECEA03F414}"/>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Roe v. Wade</a:t>
            </a:r>
          </a:p>
        </p:txBody>
      </p:sp>
      <p:sp>
        <p:nvSpPr>
          <p:cNvPr id="46089" name="Rectangle 9">
            <a:extLst>
              <a:ext uri="{FF2B5EF4-FFF2-40B4-BE49-F238E27FC236}">
                <a16:creationId xmlns:a16="http://schemas.microsoft.com/office/drawing/2014/main" id="{C87F6F85-EDE7-C747-BC3B-68737191FC30}"/>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Jane Roe (not her real name) was a pregnant female in Texas who wanted an abortion, but Texas state law prohibited abortion unless the mother’s life was in danger. </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Roe argued that she had a right to privacy and should be able to decide whether or not to have an abortion. </a:t>
            </a:r>
          </a:p>
        </p:txBody>
      </p:sp>
    </p:spTree>
    <p:extLst>
      <p:ext uri="{BB962C8B-B14F-4D97-AF65-F5344CB8AC3E}">
        <p14:creationId xmlns:p14="http://schemas.microsoft.com/office/powerpoint/2010/main" val="2112712581"/>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a:extLst>
              <a:ext uri="{FF2B5EF4-FFF2-40B4-BE49-F238E27FC236}">
                <a16:creationId xmlns:a16="http://schemas.microsoft.com/office/drawing/2014/main" id="{F15C4E3A-70DF-3C42-8805-A53715275727}"/>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7106" name="Rectangle 2">
            <a:extLst>
              <a:ext uri="{FF2B5EF4-FFF2-40B4-BE49-F238E27FC236}">
                <a16:creationId xmlns:a16="http://schemas.microsoft.com/office/drawing/2014/main" id="{C5DD8C07-E8DD-5F4B-B1AE-42BA7A4B368F}"/>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7107" name="Rectangle 3">
            <a:extLst>
              <a:ext uri="{FF2B5EF4-FFF2-40B4-BE49-F238E27FC236}">
                <a16:creationId xmlns:a16="http://schemas.microsoft.com/office/drawing/2014/main" id="{F044F6E1-1B98-3347-9374-057AFDF5DC1E}"/>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7108" name="Rectangle 4">
            <a:extLst>
              <a:ext uri="{FF2B5EF4-FFF2-40B4-BE49-F238E27FC236}">
                <a16:creationId xmlns:a16="http://schemas.microsoft.com/office/drawing/2014/main" id="{AB38EBE4-37EF-F849-93F8-AE9479411D69}"/>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7109" name="Rectangle 5">
            <a:extLst>
              <a:ext uri="{FF2B5EF4-FFF2-40B4-BE49-F238E27FC236}">
                <a16:creationId xmlns:a16="http://schemas.microsoft.com/office/drawing/2014/main" id="{5D5983DE-B445-FF4B-A916-AB0708FF862D}"/>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7110" name="Rectangle 6">
            <a:extLst>
              <a:ext uri="{FF2B5EF4-FFF2-40B4-BE49-F238E27FC236}">
                <a16:creationId xmlns:a16="http://schemas.microsoft.com/office/drawing/2014/main" id="{BE964E12-7B0B-8B4D-875B-097451A0B624}"/>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7111" name="Rectangle 7">
            <a:extLst>
              <a:ext uri="{FF2B5EF4-FFF2-40B4-BE49-F238E27FC236}">
                <a16:creationId xmlns:a16="http://schemas.microsoft.com/office/drawing/2014/main" id="{36B3F3B9-EE42-0748-8657-EC1458330829}"/>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7112" name="Rectangle 8">
            <a:extLst>
              <a:ext uri="{FF2B5EF4-FFF2-40B4-BE49-F238E27FC236}">
                <a16:creationId xmlns:a16="http://schemas.microsoft.com/office/drawing/2014/main" id="{DD72F6CF-6BF9-5D44-907E-EFDF94D698CE}"/>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Roe v. Wade</a:t>
            </a:r>
          </a:p>
        </p:txBody>
      </p:sp>
      <p:sp>
        <p:nvSpPr>
          <p:cNvPr id="47113" name="Rectangle 9">
            <a:extLst>
              <a:ext uri="{FF2B5EF4-FFF2-40B4-BE49-F238E27FC236}">
                <a16:creationId xmlns:a16="http://schemas.microsoft.com/office/drawing/2014/main" id="{C83C4E1C-0203-7641-8993-F0748B6C8ABF}"/>
              </a:ext>
            </a:extLst>
          </p:cNvPr>
          <p:cNvSpPr>
            <a:spLocks noChangeArrowheads="1"/>
          </p:cNvSpPr>
          <p:nvPr>
            <p:ph type="body" idx="1"/>
          </p:nvPr>
        </p:nvSpPr>
        <p:spPr>
          <a:xfrm>
            <a:off x="1182688" y="2017713"/>
            <a:ext cx="38100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Question Presented</a:t>
            </a:r>
            <a:endParaRPr lang="en-US" altLang="en-US" sz="2400" u="sng">
              <a:latin typeface="Arial Bold" charset="0"/>
              <a:ea typeface="ヒラギノ角ゴ ProN W6" panose="020B0300000000000000" pitchFamily="34" charset="-128"/>
              <a:sym typeface="Arial Bold" charset="0"/>
            </a:endParaRP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Are laws prohibiting abortion unconstitutional?</a:t>
            </a:r>
          </a:p>
          <a:p>
            <a:pPr eaLnBrk="1" hangingPunct="1">
              <a:lnSpc>
                <a:spcPct val="9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Should women have the right to privacy and choice when it comes to abortion?</a:t>
            </a:r>
          </a:p>
        </p:txBody>
      </p:sp>
      <p:sp>
        <p:nvSpPr>
          <p:cNvPr id="47114" name="Rectangle 10">
            <a:extLst>
              <a:ext uri="{FF2B5EF4-FFF2-40B4-BE49-F238E27FC236}">
                <a16:creationId xmlns:a16="http://schemas.microsoft.com/office/drawing/2014/main" id="{160C43C2-EA0C-7947-B2B2-CFF12EF19ACE}"/>
              </a:ext>
            </a:extLst>
          </p:cNvPr>
          <p:cNvSpPr>
            <a:spLocks/>
          </p:cNvSpPr>
          <p:nvPr/>
        </p:nvSpPr>
        <p:spPr bwMode="auto">
          <a:xfrm>
            <a:off x="5145088" y="2017713"/>
            <a:ext cx="3822700" cy="461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39200" bIns="0"/>
          <a:lstStyle>
            <a:lvl1pPr marL="379413" indent="-341313">
              <a:spcBef>
                <a:spcPts val="800"/>
              </a:spcBef>
              <a:buClr>
                <a:srgbClr val="3333CC"/>
              </a:buClr>
              <a:buSzPct val="6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lnSpc>
                <a:spcPct val="90000"/>
              </a:lnSpc>
              <a:spcBef>
                <a:spcPts val="600"/>
              </a:spcBef>
              <a:buClrTx/>
              <a:buSzTx/>
              <a:buFontTx/>
              <a:buNone/>
            </a:pPr>
            <a:r>
              <a:rPr lang="en-US" altLang="en-US" sz="2400" u="sng">
                <a:latin typeface="Arial Bold" charset="0"/>
                <a:sym typeface="Arial Bold" charset="0"/>
              </a:rPr>
              <a:t>Conclusion</a:t>
            </a:r>
          </a:p>
          <a:p>
            <a:pPr eaLnBrk="1" hangingPunct="1">
              <a:lnSpc>
                <a:spcPct val="90000"/>
              </a:lnSpc>
              <a:spcBef>
                <a:spcPts val="500"/>
              </a:spcBef>
            </a:pPr>
            <a:r>
              <a:rPr lang="en-US" altLang="en-US" sz="2200">
                <a:cs typeface="Arial" panose="020B0604020202020204" pitchFamily="34" charset="0"/>
              </a:rPr>
              <a:t>A state cannot prohibit a woman’s right to an abortion.</a:t>
            </a:r>
          </a:p>
          <a:p>
            <a:pPr eaLnBrk="1" hangingPunct="1">
              <a:lnSpc>
                <a:spcPct val="90000"/>
              </a:lnSpc>
              <a:spcBef>
                <a:spcPts val="500"/>
              </a:spcBef>
            </a:pPr>
            <a:r>
              <a:rPr lang="en-US" altLang="en-US" sz="2200">
                <a:cs typeface="Arial" panose="020B0604020202020204" pitchFamily="34" charset="0"/>
              </a:rPr>
              <a:t>The Supreme Court ruled that during the first 3 months of a pregnancy, abortion is legal. During months 4-6, each state determines whether abortion should be legal. During months 7-9, abortion is illegal unless the mother’s life is in danger.</a:t>
            </a:r>
          </a:p>
        </p:txBody>
      </p:sp>
    </p:spTree>
    <p:extLst>
      <p:ext uri="{BB962C8B-B14F-4D97-AF65-F5344CB8AC3E}">
        <p14:creationId xmlns:p14="http://schemas.microsoft.com/office/powerpoint/2010/main" val="3435877007"/>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a:extLst>
              <a:ext uri="{FF2B5EF4-FFF2-40B4-BE49-F238E27FC236}">
                <a16:creationId xmlns:a16="http://schemas.microsoft.com/office/drawing/2014/main" id="{E2AEF7DB-7D6E-234C-B4BF-693B8DEEEA8C}"/>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8130" name="Rectangle 2">
            <a:extLst>
              <a:ext uri="{FF2B5EF4-FFF2-40B4-BE49-F238E27FC236}">
                <a16:creationId xmlns:a16="http://schemas.microsoft.com/office/drawing/2014/main" id="{CFD041DF-ADDE-DE4A-81B0-57F07D91F4C4}"/>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8131" name="Rectangle 3">
            <a:extLst>
              <a:ext uri="{FF2B5EF4-FFF2-40B4-BE49-F238E27FC236}">
                <a16:creationId xmlns:a16="http://schemas.microsoft.com/office/drawing/2014/main" id="{F33CB8A1-2447-5D4D-B7A0-0B2F2FF35645}"/>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8132" name="Rectangle 4">
            <a:extLst>
              <a:ext uri="{FF2B5EF4-FFF2-40B4-BE49-F238E27FC236}">
                <a16:creationId xmlns:a16="http://schemas.microsoft.com/office/drawing/2014/main" id="{85C267D2-A88A-8441-945C-88E22DA48F91}"/>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8133" name="Rectangle 5">
            <a:extLst>
              <a:ext uri="{FF2B5EF4-FFF2-40B4-BE49-F238E27FC236}">
                <a16:creationId xmlns:a16="http://schemas.microsoft.com/office/drawing/2014/main" id="{A5068469-CFDE-6842-BA8F-5FAE437AC2A4}"/>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8134" name="Rectangle 6">
            <a:extLst>
              <a:ext uri="{FF2B5EF4-FFF2-40B4-BE49-F238E27FC236}">
                <a16:creationId xmlns:a16="http://schemas.microsoft.com/office/drawing/2014/main" id="{633C1CDB-8053-C34D-A9F2-903A8C30F24F}"/>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8135" name="Rectangle 7">
            <a:extLst>
              <a:ext uri="{FF2B5EF4-FFF2-40B4-BE49-F238E27FC236}">
                <a16:creationId xmlns:a16="http://schemas.microsoft.com/office/drawing/2014/main" id="{870743C6-3E1F-5943-8CA3-685A76C23EAC}"/>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8136" name="Rectangle 8">
            <a:extLst>
              <a:ext uri="{FF2B5EF4-FFF2-40B4-BE49-F238E27FC236}">
                <a16:creationId xmlns:a16="http://schemas.microsoft.com/office/drawing/2014/main" id="{671C0927-1338-0E4D-ACA9-57758864E8D2}"/>
              </a:ext>
            </a:extLst>
          </p:cNvPr>
          <p:cNvSpPr>
            <a:spLocks noChangeArrowheads="1"/>
          </p:cNvSpPr>
          <p:nvPr>
            <p:ph type="title"/>
          </p:nvPr>
        </p:nvSpPr>
        <p:spPr>
          <a:xfrm>
            <a:off x="1150938" y="0"/>
            <a:ext cx="7793037" cy="1760538"/>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4000"/>
              <a:t>Regents of the University of California v. Bakke</a:t>
            </a:r>
          </a:p>
        </p:txBody>
      </p:sp>
      <p:sp>
        <p:nvSpPr>
          <p:cNvPr id="48137" name="Rectangle 9">
            <a:extLst>
              <a:ext uri="{FF2B5EF4-FFF2-40B4-BE49-F238E27FC236}">
                <a16:creationId xmlns:a16="http://schemas.microsoft.com/office/drawing/2014/main" id="{4F129CD4-FB52-5745-BF4A-ACF2A70F47F4}"/>
              </a:ext>
            </a:extLst>
          </p:cNvPr>
          <p:cNvSpPr>
            <a:spLocks noChangeArrowheads="1"/>
          </p:cNvSpPr>
          <p:nvPr>
            <p:ph type="body" idx="1"/>
          </p:nvPr>
        </p:nvSpPr>
        <p:spPr>
          <a:xfrm>
            <a:off x="1182688" y="2017713"/>
            <a:ext cx="38100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000" u="sng">
                <a:latin typeface="Arial Bold" charset="0"/>
                <a:sym typeface="Arial Bold" charset="0"/>
              </a:rPr>
              <a:t>Facts of the Case</a:t>
            </a:r>
            <a:r>
              <a:rPr lang="en-US" altLang="en-US" sz="2000">
                <a:latin typeface="Arial Bold" charset="0"/>
                <a:sym typeface="Arial Bold" charset="0"/>
              </a:rPr>
              <a:t> </a:t>
            </a:r>
            <a:endParaRPr lang="en-US" altLang="en-US" sz="2000">
              <a:latin typeface="Arial Bold" charset="0"/>
              <a:ea typeface="ヒラギノ角ゴ ProN W6" panose="020B0300000000000000" pitchFamily="34" charset="-128"/>
              <a:sym typeface="Arial Bold" charset="0"/>
            </a:endParaRPr>
          </a:p>
          <a:p>
            <a:pPr eaLnBrk="1" hangingPunct="1">
              <a:spcBef>
                <a:spcPts val="5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200"/>
              <a:t>Allan Bakke, a 35 year-old white man, had twice applied for admission to the University of California Medical School.  </a:t>
            </a:r>
          </a:p>
          <a:p>
            <a:pPr eaLnBrk="1" hangingPunct="1">
              <a:spcBef>
                <a:spcPts val="5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200"/>
              <a:t>He was rejected both times. </a:t>
            </a:r>
          </a:p>
          <a:p>
            <a:pPr eaLnBrk="1" hangingPunct="1">
              <a:spcBef>
                <a:spcPts val="5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200"/>
              <a:t>The school reserved 16 places in each entering class of one hundred for "qualified" minorities.</a:t>
            </a:r>
          </a:p>
        </p:txBody>
      </p:sp>
      <p:sp>
        <p:nvSpPr>
          <p:cNvPr id="48138" name="Rectangle 10">
            <a:extLst>
              <a:ext uri="{FF2B5EF4-FFF2-40B4-BE49-F238E27FC236}">
                <a16:creationId xmlns:a16="http://schemas.microsoft.com/office/drawing/2014/main" id="{B80F4BDB-9567-5149-836E-ED5A7A6DEBD4}"/>
              </a:ext>
            </a:extLst>
          </p:cNvPr>
          <p:cNvSpPr>
            <a:spLocks/>
          </p:cNvSpPr>
          <p:nvPr/>
        </p:nvSpPr>
        <p:spPr bwMode="auto">
          <a:xfrm>
            <a:off x="5145088" y="2017713"/>
            <a:ext cx="3822700" cy="461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39200" bIns="0"/>
          <a:lstStyle>
            <a:lvl1pPr marL="379413" indent="-341313">
              <a:spcBef>
                <a:spcPts val="800"/>
              </a:spcBef>
              <a:buClr>
                <a:srgbClr val="3333CC"/>
              </a:buClr>
              <a:buSzPct val="6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lnSpc>
                <a:spcPct val="90000"/>
              </a:lnSpc>
              <a:spcBef>
                <a:spcPts val="500"/>
              </a:spcBef>
            </a:pPr>
            <a:r>
              <a:rPr lang="en-US" altLang="en-US" sz="2200">
                <a:cs typeface="Arial" panose="020B0604020202020204" pitchFamily="34" charset="0"/>
              </a:rPr>
              <a:t>This was done as part of the university's affirmative action program, in an effort to remedy longstanding, unfair minority exclusions from the medical profession. </a:t>
            </a:r>
          </a:p>
          <a:p>
            <a:pPr eaLnBrk="1" hangingPunct="1">
              <a:lnSpc>
                <a:spcPct val="90000"/>
              </a:lnSpc>
              <a:spcBef>
                <a:spcPts val="500"/>
              </a:spcBef>
            </a:pPr>
            <a:r>
              <a:rPr lang="en-US" altLang="en-US" sz="2200">
                <a:cs typeface="Arial" panose="020B0604020202020204" pitchFamily="34" charset="0"/>
              </a:rPr>
              <a:t>Bakke's qualifications (college GPA and test scores) exceeded those of any of the minority students admitted in the two years Bakke's applications were rejected. </a:t>
            </a:r>
          </a:p>
        </p:txBody>
      </p:sp>
    </p:spTree>
    <p:extLst>
      <p:ext uri="{BB962C8B-B14F-4D97-AF65-F5344CB8AC3E}">
        <p14:creationId xmlns:p14="http://schemas.microsoft.com/office/powerpoint/2010/main" val="2074964105"/>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a:extLst>
              <a:ext uri="{FF2B5EF4-FFF2-40B4-BE49-F238E27FC236}">
                <a16:creationId xmlns:a16="http://schemas.microsoft.com/office/drawing/2014/main" id="{41844138-E725-D74A-AA8E-9987BCA28537}"/>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9154" name="Rectangle 2">
            <a:extLst>
              <a:ext uri="{FF2B5EF4-FFF2-40B4-BE49-F238E27FC236}">
                <a16:creationId xmlns:a16="http://schemas.microsoft.com/office/drawing/2014/main" id="{F0A19454-16AC-E643-AA1D-903C9E3E0EAD}"/>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9155" name="Rectangle 3">
            <a:extLst>
              <a:ext uri="{FF2B5EF4-FFF2-40B4-BE49-F238E27FC236}">
                <a16:creationId xmlns:a16="http://schemas.microsoft.com/office/drawing/2014/main" id="{D7171431-891A-D649-98E9-0FE27727F074}"/>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9156" name="Rectangle 4">
            <a:extLst>
              <a:ext uri="{FF2B5EF4-FFF2-40B4-BE49-F238E27FC236}">
                <a16:creationId xmlns:a16="http://schemas.microsoft.com/office/drawing/2014/main" id="{24E4E439-F93B-374E-AFF0-B721E614819A}"/>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9157" name="Rectangle 5">
            <a:extLst>
              <a:ext uri="{FF2B5EF4-FFF2-40B4-BE49-F238E27FC236}">
                <a16:creationId xmlns:a16="http://schemas.microsoft.com/office/drawing/2014/main" id="{0DF11E0E-98B4-394F-81A3-DED097E60EE6}"/>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9158" name="Rectangle 6">
            <a:extLst>
              <a:ext uri="{FF2B5EF4-FFF2-40B4-BE49-F238E27FC236}">
                <a16:creationId xmlns:a16="http://schemas.microsoft.com/office/drawing/2014/main" id="{B6711B0F-5A23-1342-A27B-8F60D73825BF}"/>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9159" name="Rectangle 7">
            <a:extLst>
              <a:ext uri="{FF2B5EF4-FFF2-40B4-BE49-F238E27FC236}">
                <a16:creationId xmlns:a16="http://schemas.microsoft.com/office/drawing/2014/main" id="{1300C5FD-1850-0945-9545-A743D8FF9772}"/>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49160" name="Rectangle 8">
            <a:extLst>
              <a:ext uri="{FF2B5EF4-FFF2-40B4-BE49-F238E27FC236}">
                <a16:creationId xmlns:a16="http://schemas.microsoft.com/office/drawing/2014/main" id="{2025BF80-9DC5-4848-81AC-328B378165DC}"/>
              </a:ext>
            </a:extLst>
          </p:cNvPr>
          <p:cNvSpPr>
            <a:spLocks noChangeArrowheads="1"/>
          </p:cNvSpPr>
          <p:nvPr>
            <p:ph type="title"/>
          </p:nvPr>
        </p:nvSpPr>
        <p:spPr>
          <a:xfrm>
            <a:off x="1150938" y="0"/>
            <a:ext cx="7793037" cy="1760538"/>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4000"/>
              <a:t>Regents of the University of California v. Bakke</a:t>
            </a:r>
          </a:p>
        </p:txBody>
      </p:sp>
      <p:sp>
        <p:nvSpPr>
          <p:cNvPr id="49161" name="Rectangle 9">
            <a:extLst>
              <a:ext uri="{FF2B5EF4-FFF2-40B4-BE49-F238E27FC236}">
                <a16:creationId xmlns:a16="http://schemas.microsoft.com/office/drawing/2014/main" id="{FF6A6B62-3359-E147-83D8-352DE7F367D9}"/>
              </a:ext>
            </a:extLst>
          </p:cNvPr>
          <p:cNvSpPr>
            <a:spLocks noChangeArrowheads="1"/>
          </p:cNvSpPr>
          <p:nvPr>
            <p:ph type="body" idx="1"/>
          </p:nvPr>
        </p:nvSpPr>
        <p:spPr>
          <a:xfrm>
            <a:off x="1182688" y="2017713"/>
            <a:ext cx="7772400" cy="5053012"/>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Did the University of California violate the Fourteenth Amendment's equal protection clause, and the Civil Rights Act of 1964, by practicing an affirmative action policy that resulted in the repeated rejection of Bakke's application for admission to its medical school? </a:t>
            </a:r>
          </a:p>
          <a:p>
            <a:pPr eaLnBrk="1" hangingPunct="1">
              <a:lnSpc>
                <a:spcPct val="90000"/>
              </a:lnSpc>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Conclusion</a:t>
            </a:r>
            <a:endParaRPr lang="en-US" altLang="en-US" sz="2800" u="sng">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Yes. Schools cannot use admissions quotas and admit students solely based on race.</a:t>
            </a:r>
          </a:p>
        </p:txBody>
      </p:sp>
    </p:spTree>
    <p:extLst>
      <p:ext uri="{BB962C8B-B14F-4D97-AF65-F5344CB8AC3E}">
        <p14:creationId xmlns:p14="http://schemas.microsoft.com/office/powerpoint/2010/main" val="161250401"/>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a:extLst>
              <a:ext uri="{FF2B5EF4-FFF2-40B4-BE49-F238E27FC236}">
                <a16:creationId xmlns:a16="http://schemas.microsoft.com/office/drawing/2014/main" id="{4A28CD28-1450-AC40-8753-199C636D76F4}"/>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0178" name="Rectangle 2">
            <a:extLst>
              <a:ext uri="{FF2B5EF4-FFF2-40B4-BE49-F238E27FC236}">
                <a16:creationId xmlns:a16="http://schemas.microsoft.com/office/drawing/2014/main" id="{3BD4DF04-95C6-0D45-9E65-6F5099EC69C0}"/>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0179" name="Rectangle 3">
            <a:extLst>
              <a:ext uri="{FF2B5EF4-FFF2-40B4-BE49-F238E27FC236}">
                <a16:creationId xmlns:a16="http://schemas.microsoft.com/office/drawing/2014/main" id="{F90CA076-C654-C547-94FA-0770C4C310E1}"/>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0180" name="Rectangle 4">
            <a:extLst>
              <a:ext uri="{FF2B5EF4-FFF2-40B4-BE49-F238E27FC236}">
                <a16:creationId xmlns:a16="http://schemas.microsoft.com/office/drawing/2014/main" id="{8375F143-7046-5D45-8A60-38CE2239744C}"/>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0181" name="Rectangle 5">
            <a:extLst>
              <a:ext uri="{FF2B5EF4-FFF2-40B4-BE49-F238E27FC236}">
                <a16:creationId xmlns:a16="http://schemas.microsoft.com/office/drawing/2014/main" id="{A47320D6-2EA5-7448-9E2C-63BE6DB5A426}"/>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0182" name="Rectangle 6">
            <a:extLst>
              <a:ext uri="{FF2B5EF4-FFF2-40B4-BE49-F238E27FC236}">
                <a16:creationId xmlns:a16="http://schemas.microsoft.com/office/drawing/2014/main" id="{FA6F3F8B-C1BE-8142-964E-050BBAA80B0D}"/>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0183" name="Rectangle 7">
            <a:extLst>
              <a:ext uri="{FF2B5EF4-FFF2-40B4-BE49-F238E27FC236}">
                <a16:creationId xmlns:a16="http://schemas.microsoft.com/office/drawing/2014/main" id="{32001CCD-923B-234E-89F5-542320E65CF8}"/>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0184" name="Rectangle 8">
            <a:extLst>
              <a:ext uri="{FF2B5EF4-FFF2-40B4-BE49-F238E27FC236}">
                <a16:creationId xmlns:a16="http://schemas.microsoft.com/office/drawing/2014/main" id="{461EC3C1-D808-0A40-BBE1-2D1C2FEF7741}"/>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Texas v. Johnson</a:t>
            </a:r>
          </a:p>
        </p:txBody>
      </p:sp>
      <p:sp>
        <p:nvSpPr>
          <p:cNvPr id="50185" name="Rectangle 9">
            <a:extLst>
              <a:ext uri="{FF2B5EF4-FFF2-40B4-BE49-F238E27FC236}">
                <a16:creationId xmlns:a16="http://schemas.microsoft.com/office/drawing/2014/main" id="{760C202A-FBCF-7A48-B698-D143A0DC51B9}"/>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Facts of the case</a:t>
            </a:r>
            <a:endParaRPr lang="en-US" altLang="en-US" sz="2800" u="sng">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In 1984, in front of the Dallas City Hall, Gregory Lee Johnson burned an American flag as a means of protest against the Reagan administration policies.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Johnson was tried and convicted under a Texas law outlawing flag desecration (destruction).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He was sentenced to one year in jail and assessed a $2,000 fine. </a:t>
            </a:r>
          </a:p>
        </p:txBody>
      </p:sp>
    </p:spTree>
    <p:extLst>
      <p:ext uri="{BB962C8B-B14F-4D97-AF65-F5344CB8AC3E}">
        <p14:creationId xmlns:p14="http://schemas.microsoft.com/office/powerpoint/2010/main" val="1380685616"/>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a:extLst>
              <a:ext uri="{FF2B5EF4-FFF2-40B4-BE49-F238E27FC236}">
                <a16:creationId xmlns:a16="http://schemas.microsoft.com/office/drawing/2014/main" id="{2B51AB1D-F41A-0E4F-AD68-3EB39A8387B0}"/>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1202" name="Rectangle 2">
            <a:extLst>
              <a:ext uri="{FF2B5EF4-FFF2-40B4-BE49-F238E27FC236}">
                <a16:creationId xmlns:a16="http://schemas.microsoft.com/office/drawing/2014/main" id="{B0A4A5A5-82D1-4249-83E1-76B6E282800C}"/>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1203" name="Rectangle 3">
            <a:extLst>
              <a:ext uri="{FF2B5EF4-FFF2-40B4-BE49-F238E27FC236}">
                <a16:creationId xmlns:a16="http://schemas.microsoft.com/office/drawing/2014/main" id="{1CDF8F6E-EF16-224E-BCCE-EF84B9D1968D}"/>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1204" name="Rectangle 4">
            <a:extLst>
              <a:ext uri="{FF2B5EF4-FFF2-40B4-BE49-F238E27FC236}">
                <a16:creationId xmlns:a16="http://schemas.microsoft.com/office/drawing/2014/main" id="{698CDD1D-1FDD-C543-811C-B81F703D222B}"/>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1205" name="Rectangle 5">
            <a:extLst>
              <a:ext uri="{FF2B5EF4-FFF2-40B4-BE49-F238E27FC236}">
                <a16:creationId xmlns:a16="http://schemas.microsoft.com/office/drawing/2014/main" id="{DADC9778-5958-1244-B2A5-B2AECCE5693B}"/>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1206" name="Rectangle 6">
            <a:extLst>
              <a:ext uri="{FF2B5EF4-FFF2-40B4-BE49-F238E27FC236}">
                <a16:creationId xmlns:a16="http://schemas.microsoft.com/office/drawing/2014/main" id="{465DCBF7-E9D8-784B-8197-FCF7C11AB4E5}"/>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1207" name="Rectangle 7">
            <a:extLst>
              <a:ext uri="{FF2B5EF4-FFF2-40B4-BE49-F238E27FC236}">
                <a16:creationId xmlns:a16="http://schemas.microsoft.com/office/drawing/2014/main" id="{3348B8F2-9670-CD44-A4AD-4AACE616AABF}"/>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1208" name="Rectangle 8">
            <a:extLst>
              <a:ext uri="{FF2B5EF4-FFF2-40B4-BE49-F238E27FC236}">
                <a16:creationId xmlns:a16="http://schemas.microsoft.com/office/drawing/2014/main" id="{5FEF745D-70E3-8A46-88D9-172CF51CAACD}"/>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Texas v. Johnson</a:t>
            </a:r>
          </a:p>
        </p:txBody>
      </p:sp>
      <p:sp>
        <p:nvSpPr>
          <p:cNvPr id="51209" name="Rectangle 9">
            <a:extLst>
              <a:ext uri="{FF2B5EF4-FFF2-40B4-BE49-F238E27FC236}">
                <a16:creationId xmlns:a16="http://schemas.microsoft.com/office/drawing/2014/main" id="{75BCADFF-AB44-124C-94E4-8A02A664F4A4}"/>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Is the desecration of an American flag, by burning or otherwise, a form of speech that is protected under the First Amendment?  </a:t>
            </a:r>
          </a:p>
          <a:p>
            <a:pPr eaLnBrk="1" hangingPunct="1">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Conclusion</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Yes. The Court held that Johnson's burning of a flag was protected expression under the First Amendment. </a:t>
            </a:r>
          </a:p>
          <a:p>
            <a:pPr eaLnBrk="1" hangingPunct="1">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The government cannot limit a citizen’s right to burn the US flag</a:t>
            </a:r>
          </a:p>
        </p:txBody>
      </p:sp>
    </p:spTree>
    <p:extLst>
      <p:ext uri="{BB962C8B-B14F-4D97-AF65-F5344CB8AC3E}">
        <p14:creationId xmlns:p14="http://schemas.microsoft.com/office/powerpoint/2010/main" val="197645590"/>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a:extLst>
              <a:ext uri="{FF2B5EF4-FFF2-40B4-BE49-F238E27FC236}">
                <a16:creationId xmlns:a16="http://schemas.microsoft.com/office/drawing/2014/main" id="{B08F774A-1445-7C4F-8245-42FBE6C023F8}"/>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2226" name="Rectangle 2">
            <a:extLst>
              <a:ext uri="{FF2B5EF4-FFF2-40B4-BE49-F238E27FC236}">
                <a16:creationId xmlns:a16="http://schemas.microsoft.com/office/drawing/2014/main" id="{7C77F7F6-6FF3-B54A-955F-BB3EABCEA423}"/>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2227" name="Rectangle 3">
            <a:extLst>
              <a:ext uri="{FF2B5EF4-FFF2-40B4-BE49-F238E27FC236}">
                <a16:creationId xmlns:a16="http://schemas.microsoft.com/office/drawing/2014/main" id="{7F153E5C-7223-734F-A8E9-2A59E89A0C8A}"/>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2228" name="Rectangle 4">
            <a:extLst>
              <a:ext uri="{FF2B5EF4-FFF2-40B4-BE49-F238E27FC236}">
                <a16:creationId xmlns:a16="http://schemas.microsoft.com/office/drawing/2014/main" id="{696477E9-DDE7-CE41-ACB6-1C785A0C12C9}"/>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2229" name="Rectangle 5">
            <a:extLst>
              <a:ext uri="{FF2B5EF4-FFF2-40B4-BE49-F238E27FC236}">
                <a16:creationId xmlns:a16="http://schemas.microsoft.com/office/drawing/2014/main" id="{5E85412F-AF7F-3D45-A631-2B8C4E01897C}"/>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2230" name="Rectangle 6">
            <a:extLst>
              <a:ext uri="{FF2B5EF4-FFF2-40B4-BE49-F238E27FC236}">
                <a16:creationId xmlns:a16="http://schemas.microsoft.com/office/drawing/2014/main" id="{A80EE82E-2621-5B4A-BA0C-3917F404A5DF}"/>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2231" name="Rectangle 7">
            <a:extLst>
              <a:ext uri="{FF2B5EF4-FFF2-40B4-BE49-F238E27FC236}">
                <a16:creationId xmlns:a16="http://schemas.microsoft.com/office/drawing/2014/main" id="{D8CE6BFE-E26C-0243-AD46-616014860FCA}"/>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2232" name="Rectangle 8">
            <a:extLst>
              <a:ext uri="{FF2B5EF4-FFF2-40B4-BE49-F238E27FC236}">
                <a16:creationId xmlns:a16="http://schemas.microsoft.com/office/drawing/2014/main" id="{5C01B30C-9672-0447-924B-FE89EEE6B210}"/>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Mapp v. Ohio</a:t>
            </a:r>
          </a:p>
        </p:txBody>
      </p:sp>
      <p:sp>
        <p:nvSpPr>
          <p:cNvPr id="52233" name="Rectangle 9">
            <a:extLst>
              <a:ext uri="{FF2B5EF4-FFF2-40B4-BE49-F238E27FC236}">
                <a16:creationId xmlns:a16="http://schemas.microsoft.com/office/drawing/2014/main" id="{098B88E7-CB3D-084D-8775-0030E64A1F5B}"/>
              </a:ext>
            </a:extLst>
          </p:cNvPr>
          <p:cNvSpPr>
            <a:spLocks noChangeArrowheads="1"/>
          </p:cNvSpPr>
          <p:nvPr>
            <p:ph type="body" idx="1"/>
          </p:nvPr>
        </p:nvSpPr>
        <p:spPr>
          <a:xfrm>
            <a:off x="1182688" y="2017713"/>
            <a:ext cx="7772400" cy="483393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r>
              <a:rPr lang="en-US" altLang="en-US">
                <a:latin typeface="Arial Bold" charset="0"/>
                <a:sym typeface="Arial Bold" charset="0"/>
              </a:rPr>
              <a:t> </a:t>
            </a:r>
            <a:endParaRPr lang="en-US" altLang="en-US">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While searching Dolree Mapp’s home with a fake warrant for a fugitive, police found  obscene materials. Mapp was arrested and tried for possession of these illegal obscene materials. </a:t>
            </a:r>
          </a:p>
        </p:txBody>
      </p:sp>
    </p:spTree>
    <p:extLst>
      <p:ext uri="{BB962C8B-B14F-4D97-AF65-F5344CB8AC3E}">
        <p14:creationId xmlns:p14="http://schemas.microsoft.com/office/powerpoint/2010/main" val="119830432"/>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a:extLst>
              <a:ext uri="{FF2B5EF4-FFF2-40B4-BE49-F238E27FC236}">
                <a16:creationId xmlns:a16="http://schemas.microsoft.com/office/drawing/2014/main" id="{B7AE1C92-5153-4440-AD2F-45175CCE5BC2}"/>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3250" name="Rectangle 2">
            <a:extLst>
              <a:ext uri="{FF2B5EF4-FFF2-40B4-BE49-F238E27FC236}">
                <a16:creationId xmlns:a16="http://schemas.microsoft.com/office/drawing/2014/main" id="{7D88061F-8685-654F-9764-5792AF8F02E5}"/>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3251" name="Rectangle 3">
            <a:extLst>
              <a:ext uri="{FF2B5EF4-FFF2-40B4-BE49-F238E27FC236}">
                <a16:creationId xmlns:a16="http://schemas.microsoft.com/office/drawing/2014/main" id="{EC10EC89-F24E-E345-AB0C-E26DDAAA1315}"/>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3252" name="Rectangle 4">
            <a:extLst>
              <a:ext uri="{FF2B5EF4-FFF2-40B4-BE49-F238E27FC236}">
                <a16:creationId xmlns:a16="http://schemas.microsoft.com/office/drawing/2014/main" id="{B91675F1-C0F7-0447-B386-E525A16DD1D3}"/>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3253" name="Rectangle 5">
            <a:extLst>
              <a:ext uri="{FF2B5EF4-FFF2-40B4-BE49-F238E27FC236}">
                <a16:creationId xmlns:a16="http://schemas.microsoft.com/office/drawing/2014/main" id="{F24A60EE-57D5-C14E-9799-3F6BC811D0DA}"/>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3254" name="Rectangle 6">
            <a:extLst>
              <a:ext uri="{FF2B5EF4-FFF2-40B4-BE49-F238E27FC236}">
                <a16:creationId xmlns:a16="http://schemas.microsoft.com/office/drawing/2014/main" id="{F0CE8252-EF30-9B44-9297-FD1FA87FB01A}"/>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3255" name="Rectangle 7">
            <a:extLst>
              <a:ext uri="{FF2B5EF4-FFF2-40B4-BE49-F238E27FC236}">
                <a16:creationId xmlns:a16="http://schemas.microsoft.com/office/drawing/2014/main" id="{21C07C22-FCB3-294D-A100-2965D5DA1B9C}"/>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3256" name="Rectangle 8">
            <a:extLst>
              <a:ext uri="{FF2B5EF4-FFF2-40B4-BE49-F238E27FC236}">
                <a16:creationId xmlns:a16="http://schemas.microsoft.com/office/drawing/2014/main" id="{858847A0-53B1-4D4A-98F5-A36810CE63BE}"/>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Mapp v. Ohio</a:t>
            </a:r>
          </a:p>
        </p:txBody>
      </p:sp>
      <p:sp>
        <p:nvSpPr>
          <p:cNvPr id="53257" name="Rectangle 9">
            <a:extLst>
              <a:ext uri="{FF2B5EF4-FFF2-40B4-BE49-F238E27FC236}">
                <a16:creationId xmlns:a16="http://schemas.microsoft.com/office/drawing/2014/main" id="{53692AC0-D9A9-AB4F-BBEA-F5DB773DDF29}"/>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8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Can evidence obtained illegally through a search violating the Fourth Amendment, be admitted in a state criminal court case?</a:t>
            </a:r>
            <a:r>
              <a:rPr lang="en-US" altLang="en-US" sz="2800" u="sng"/>
              <a:t>  </a:t>
            </a:r>
          </a:p>
          <a:p>
            <a:pPr eaLnBrk="1" hangingPunct="1">
              <a:lnSpc>
                <a:spcPct val="80000"/>
              </a:lnSpc>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Conclusion</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No. The Court declared that "all evidence obtained by searches and seizures in violation of the Constitution is, by the Fourth Amendment, inadmissible in a state court." </a:t>
            </a: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Simply put…..Illegally obtained evidence cannot be used against a person in court. </a:t>
            </a:r>
          </a:p>
        </p:txBody>
      </p:sp>
    </p:spTree>
    <p:extLst>
      <p:ext uri="{BB962C8B-B14F-4D97-AF65-F5344CB8AC3E}">
        <p14:creationId xmlns:p14="http://schemas.microsoft.com/office/powerpoint/2010/main" val="593421009"/>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a:extLst>
              <a:ext uri="{FF2B5EF4-FFF2-40B4-BE49-F238E27FC236}">
                <a16:creationId xmlns:a16="http://schemas.microsoft.com/office/drawing/2014/main" id="{9962E2DE-9B11-D549-BFFE-A82E5470AE5B}"/>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4274" name="Rectangle 2">
            <a:extLst>
              <a:ext uri="{FF2B5EF4-FFF2-40B4-BE49-F238E27FC236}">
                <a16:creationId xmlns:a16="http://schemas.microsoft.com/office/drawing/2014/main" id="{B1888307-041B-104D-B933-A609573DF789}"/>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4275" name="Rectangle 3">
            <a:extLst>
              <a:ext uri="{FF2B5EF4-FFF2-40B4-BE49-F238E27FC236}">
                <a16:creationId xmlns:a16="http://schemas.microsoft.com/office/drawing/2014/main" id="{250E7728-C89F-E042-87BA-BB358FD0D80B}"/>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4276" name="Rectangle 4">
            <a:extLst>
              <a:ext uri="{FF2B5EF4-FFF2-40B4-BE49-F238E27FC236}">
                <a16:creationId xmlns:a16="http://schemas.microsoft.com/office/drawing/2014/main" id="{9649B972-880E-EF49-80FE-5920BBEE2EDD}"/>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4277" name="Rectangle 5">
            <a:extLst>
              <a:ext uri="{FF2B5EF4-FFF2-40B4-BE49-F238E27FC236}">
                <a16:creationId xmlns:a16="http://schemas.microsoft.com/office/drawing/2014/main" id="{453F1943-CA79-CF42-B3B6-6EAE5C312BD4}"/>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4278" name="Rectangle 6">
            <a:extLst>
              <a:ext uri="{FF2B5EF4-FFF2-40B4-BE49-F238E27FC236}">
                <a16:creationId xmlns:a16="http://schemas.microsoft.com/office/drawing/2014/main" id="{BF6A3956-7644-CD44-A7EF-232DE98888B0}"/>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4279" name="Rectangle 7">
            <a:extLst>
              <a:ext uri="{FF2B5EF4-FFF2-40B4-BE49-F238E27FC236}">
                <a16:creationId xmlns:a16="http://schemas.microsoft.com/office/drawing/2014/main" id="{1A4CEFA5-A193-5749-883B-1CA01AD6E46B}"/>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4280" name="Rectangle 8">
            <a:extLst>
              <a:ext uri="{FF2B5EF4-FFF2-40B4-BE49-F238E27FC236}">
                <a16:creationId xmlns:a16="http://schemas.microsoft.com/office/drawing/2014/main" id="{31AAB750-1059-8A4A-ADB1-77AA02E71F48}"/>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Gideon v. Wainwright</a:t>
            </a:r>
          </a:p>
        </p:txBody>
      </p:sp>
      <p:sp>
        <p:nvSpPr>
          <p:cNvPr id="54281" name="Rectangle 9">
            <a:extLst>
              <a:ext uri="{FF2B5EF4-FFF2-40B4-BE49-F238E27FC236}">
                <a16:creationId xmlns:a16="http://schemas.microsoft.com/office/drawing/2014/main" id="{CCCF41AF-916F-874C-831B-FDD19EF31B3F}"/>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Facts of the Case </a:t>
            </a:r>
            <a:endParaRPr lang="en-US" altLang="en-US" sz="2800" u="sng">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Gideon was charged in a Florida state court with a felony for breaking and entering.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He lacked funds and was unable to hire a lawyer to prepare his defense. </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The court refused to give him an attorney when he requested one.</a:t>
            </a: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Gideon defended himself in the trial; he was convicted by a jury and the court sentenced him to five years in a state prison.</a:t>
            </a:r>
          </a:p>
        </p:txBody>
      </p:sp>
    </p:spTree>
    <p:extLst>
      <p:ext uri="{BB962C8B-B14F-4D97-AF65-F5344CB8AC3E}">
        <p14:creationId xmlns:p14="http://schemas.microsoft.com/office/powerpoint/2010/main" val="2237157593"/>
      </p:ext>
    </p:extLst>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a:extLst>
              <a:ext uri="{FF2B5EF4-FFF2-40B4-BE49-F238E27FC236}">
                <a16:creationId xmlns:a16="http://schemas.microsoft.com/office/drawing/2014/main" id="{9E6CEF65-3AD7-6248-A28B-C96B2910621C}"/>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5298" name="Rectangle 2">
            <a:extLst>
              <a:ext uri="{FF2B5EF4-FFF2-40B4-BE49-F238E27FC236}">
                <a16:creationId xmlns:a16="http://schemas.microsoft.com/office/drawing/2014/main" id="{F9F5CCC0-D715-4E40-9F59-B7F610350D28}"/>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5299" name="Rectangle 3">
            <a:extLst>
              <a:ext uri="{FF2B5EF4-FFF2-40B4-BE49-F238E27FC236}">
                <a16:creationId xmlns:a16="http://schemas.microsoft.com/office/drawing/2014/main" id="{5A697FD1-3071-3E42-A0B9-1EC5BC1A5DFF}"/>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5300" name="Rectangle 4">
            <a:extLst>
              <a:ext uri="{FF2B5EF4-FFF2-40B4-BE49-F238E27FC236}">
                <a16:creationId xmlns:a16="http://schemas.microsoft.com/office/drawing/2014/main" id="{962D532B-FA4E-7A4A-A736-7270CB66A54A}"/>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5301" name="Rectangle 5">
            <a:extLst>
              <a:ext uri="{FF2B5EF4-FFF2-40B4-BE49-F238E27FC236}">
                <a16:creationId xmlns:a16="http://schemas.microsoft.com/office/drawing/2014/main" id="{274378F4-44D2-2C45-AD19-6777CAB08F49}"/>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5302" name="Rectangle 6">
            <a:extLst>
              <a:ext uri="{FF2B5EF4-FFF2-40B4-BE49-F238E27FC236}">
                <a16:creationId xmlns:a16="http://schemas.microsoft.com/office/drawing/2014/main" id="{9962E615-0D6E-FE47-A695-23A26DFA0B03}"/>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5303" name="Rectangle 7">
            <a:extLst>
              <a:ext uri="{FF2B5EF4-FFF2-40B4-BE49-F238E27FC236}">
                <a16:creationId xmlns:a16="http://schemas.microsoft.com/office/drawing/2014/main" id="{C667C6B8-E541-A94B-A8E2-20AB33DDD1E1}"/>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5304" name="Rectangle 8">
            <a:extLst>
              <a:ext uri="{FF2B5EF4-FFF2-40B4-BE49-F238E27FC236}">
                <a16:creationId xmlns:a16="http://schemas.microsoft.com/office/drawing/2014/main" id="{190BAD14-6103-3E40-9A71-1BAE48940F32}"/>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Gideon v. Wainwright</a:t>
            </a:r>
          </a:p>
        </p:txBody>
      </p:sp>
      <p:sp>
        <p:nvSpPr>
          <p:cNvPr id="55305" name="Rectangle 9">
            <a:extLst>
              <a:ext uri="{FF2B5EF4-FFF2-40B4-BE49-F238E27FC236}">
                <a16:creationId xmlns:a16="http://schemas.microsoft.com/office/drawing/2014/main" id="{782622C3-3F40-D048-8BAA-9B16E4ABE719}"/>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Did the state court's failure to appoint counsel for Gideon violate his right to a fair trial and due process of law as protected by the Sixth and Fourteenth Amendments?</a:t>
            </a:r>
          </a:p>
          <a:p>
            <a:pPr eaLnBrk="1" hangingPunct="1">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latin typeface="Arial Bold" charset="0"/>
                <a:sym typeface="Arial Bold" charset="0"/>
              </a:rPr>
              <a:t>Conclusion </a:t>
            </a:r>
            <a:endParaRPr lang="en-US" altLang="en-US" sz="2800">
              <a:latin typeface="Arial Bold" charset="0"/>
              <a:ea typeface="ヒラギノ角ゴ ProN W6" panose="020B0300000000000000" pitchFamily="34" charset="-128"/>
              <a:sym typeface="Arial Bold" charset="0"/>
            </a:endParaRPr>
          </a:p>
          <a:p>
            <a:pPr eaLnBrk="1" hangingPunct="1">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Yes. In a unanimous opinion, the Court ruled that Gideon had a right to be represented by a court-appointed attorney </a:t>
            </a:r>
          </a:p>
        </p:txBody>
      </p:sp>
    </p:spTree>
    <p:extLst>
      <p:ext uri="{BB962C8B-B14F-4D97-AF65-F5344CB8AC3E}">
        <p14:creationId xmlns:p14="http://schemas.microsoft.com/office/powerpoint/2010/main" val="3199809675"/>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jurisdiction</a:t>
            </a:r>
          </a:p>
        </p:txBody>
      </p:sp>
      <p:sp>
        <p:nvSpPr>
          <p:cNvPr id="3" name="Content Placeholder 2"/>
          <p:cNvSpPr>
            <a:spLocks noGrp="1"/>
          </p:cNvSpPr>
          <p:nvPr>
            <p:ph idx="1"/>
          </p:nvPr>
        </p:nvSpPr>
        <p:spPr/>
        <p:txBody>
          <a:bodyPr/>
          <a:lstStyle/>
          <a:p>
            <a:r>
              <a:rPr lang="en-US" b="1" dirty="0">
                <a:latin typeface="Georgia" pitchFamily="18" charset="0"/>
              </a:rPr>
              <a:t>Jurisdiction - </a:t>
            </a:r>
            <a:r>
              <a:rPr lang="en-US" dirty="0">
                <a:latin typeface="Georgia" pitchFamily="18" charset="0"/>
              </a:rPr>
              <a:t> the ability to hear a case</a:t>
            </a:r>
            <a:endParaRPr lang="en-US" b="1" dirty="0">
              <a:latin typeface="Georgia" pitchFamily="18" charset="0"/>
            </a:endParaRPr>
          </a:p>
          <a:p>
            <a:r>
              <a:rPr lang="en-US" b="1" dirty="0">
                <a:latin typeface="Georgia" pitchFamily="18" charset="0"/>
              </a:rPr>
              <a:t>Original jurisdiction </a:t>
            </a:r>
            <a:r>
              <a:rPr lang="en-US" dirty="0">
                <a:latin typeface="Georgia" pitchFamily="18" charset="0"/>
              </a:rPr>
              <a:t>– the first court to hear a case</a:t>
            </a:r>
          </a:p>
          <a:p>
            <a:r>
              <a:rPr lang="en-US" b="1" dirty="0">
                <a:latin typeface="Georgia" pitchFamily="18" charset="0"/>
              </a:rPr>
              <a:t>Appellate jurisdiction </a:t>
            </a:r>
            <a:r>
              <a:rPr lang="en-US" dirty="0">
                <a:latin typeface="Georgia" pitchFamily="18" charset="0"/>
              </a:rPr>
              <a:t>– the court can review a case heard at a lower court to check for errors</a:t>
            </a:r>
          </a:p>
          <a:p>
            <a:r>
              <a:rPr lang="en-US" b="1" dirty="0">
                <a:latin typeface="Georgia" pitchFamily="18" charset="0"/>
              </a:rPr>
              <a:t>Concurring jurisdiction </a:t>
            </a:r>
            <a:r>
              <a:rPr lang="en-US" dirty="0">
                <a:latin typeface="Georgia" pitchFamily="18" charset="0"/>
              </a:rPr>
              <a:t>– when more than one court has the authority to hear a case</a:t>
            </a:r>
          </a:p>
          <a:p>
            <a:r>
              <a:rPr lang="en-US" b="1" dirty="0">
                <a:latin typeface="Georgia" pitchFamily="18" charset="0"/>
              </a:rPr>
              <a:t>Exclusive jurisdiction </a:t>
            </a:r>
            <a:r>
              <a:rPr lang="en-US" dirty="0">
                <a:latin typeface="Georgia" pitchFamily="18" charset="0"/>
              </a:rPr>
              <a:t>– when only one court can hear a case</a:t>
            </a:r>
          </a:p>
        </p:txBody>
      </p:sp>
    </p:spTree>
    <p:extLst>
      <p:ext uri="{BB962C8B-B14F-4D97-AF65-F5344CB8AC3E}">
        <p14:creationId xmlns:p14="http://schemas.microsoft.com/office/powerpoint/2010/main" val="5303912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a:extLst>
              <a:ext uri="{FF2B5EF4-FFF2-40B4-BE49-F238E27FC236}">
                <a16:creationId xmlns:a16="http://schemas.microsoft.com/office/drawing/2014/main" id="{9EFEC4C3-0466-FA4C-B14A-8A6422A1A022}"/>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6322" name="Rectangle 2">
            <a:extLst>
              <a:ext uri="{FF2B5EF4-FFF2-40B4-BE49-F238E27FC236}">
                <a16:creationId xmlns:a16="http://schemas.microsoft.com/office/drawing/2014/main" id="{388B9797-4C12-AD4B-9D0B-ED2BA5F247B7}"/>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6323" name="Rectangle 3">
            <a:extLst>
              <a:ext uri="{FF2B5EF4-FFF2-40B4-BE49-F238E27FC236}">
                <a16:creationId xmlns:a16="http://schemas.microsoft.com/office/drawing/2014/main" id="{56079435-D509-B148-AF3B-F58DDB7EE55B}"/>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6324" name="Rectangle 4">
            <a:extLst>
              <a:ext uri="{FF2B5EF4-FFF2-40B4-BE49-F238E27FC236}">
                <a16:creationId xmlns:a16="http://schemas.microsoft.com/office/drawing/2014/main" id="{0A3D68D5-DFBA-3E4D-815C-7329FDBD8A94}"/>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6325" name="Rectangle 5">
            <a:extLst>
              <a:ext uri="{FF2B5EF4-FFF2-40B4-BE49-F238E27FC236}">
                <a16:creationId xmlns:a16="http://schemas.microsoft.com/office/drawing/2014/main" id="{773FAC15-72EA-7F44-AFAF-BB55B3AED941}"/>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6326" name="Rectangle 6">
            <a:extLst>
              <a:ext uri="{FF2B5EF4-FFF2-40B4-BE49-F238E27FC236}">
                <a16:creationId xmlns:a16="http://schemas.microsoft.com/office/drawing/2014/main" id="{7FF60348-473E-C447-883F-FAFDD6B59A67}"/>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6327" name="Rectangle 7">
            <a:extLst>
              <a:ext uri="{FF2B5EF4-FFF2-40B4-BE49-F238E27FC236}">
                <a16:creationId xmlns:a16="http://schemas.microsoft.com/office/drawing/2014/main" id="{7E0A2461-0363-7341-8361-A9B0197FB1D9}"/>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6328" name="Rectangle 8">
            <a:extLst>
              <a:ext uri="{FF2B5EF4-FFF2-40B4-BE49-F238E27FC236}">
                <a16:creationId xmlns:a16="http://schemas.microsoft.com/office/drawing/2014/main" id="{C9D2B3BA-D129-E842-9418-508C279F2B37}"/>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Miranda v. Arizona</a:t>
            </a:r>
          </a:p>
        </p:txBody>
      </p:sp>
      <p:sp>
        <p:nvSpPr>
          <p:cNvPr id="56329" name="Rectangle 9">
            <a:extLst>
              <a:ext uri="{FF2B5EF4-FFF2-40B4-BE49-F238E27FC236}">
                <a16:creationId xmlns:a16="http://schemas.microsoft.com/office/drawing/2014/main" id="{B05E4B7B-F8C9-E14C-A5F9-A3C43B8CBA90}"/>
              </a:ext>
            </a:extLst>
          </p:cNvPr>
          <p:cNvSpPr>
            <a:spLocks noChangeArrowheads="1"/>
          </p:cNvSpPr>
          <p:nvPr>
            <p:ph type="body" idx="1"/>
          </p:nvPr>
        </p:nvSpPr>
        <p:spPr>
          <a:xfrm>
            <a:off x="1182688" y="2017713"/>
            <a:ext cx="7772400" cy="483393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r>
              <a:rPr lang="en-US" altLang="en-US">
                <a:latin typeface="Arial Bold" charset="0"/>
                <a:sym typeface="Arial Bold" charset="0"/>
              </a:rPr>
              <a:t> </a:t>
            </a:r>
            <a:endParaRPr lang="en-US" altLang="en-US">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Ernesto Miranda was arrested but not told his right to not confess to the crime (5th amendment - the right to no self-incrimination). He signed a confession and was convicted. </a:t>
            </a:r>
          </a:p>
        </p:txBody>
      </p:sp>
    </p:spTree>
    <p:extLst>
      <p:ext uri="{BB962C8B-B14F-4D97-AF65-F5344CB8AC3E}">
        <p14:creationId xmlns:p14="http://schemas.microsoft.com/office/powerpoint/2010/main" val="2333079595"/>
      </p:ext>
    </p:extLst>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a:extLst>
              <a:ext uri="{FF2B5EF4-FFF2-40B4-BE49-F238E27FC236}">
                <a16:creationId xmlns:a16="http://schemas.microsoft.com/office/drawing/2014/main" id="{77788627-BA39-1146-A58F-52CBA233D5D9}"/>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7346" name="Rectangle 2">
            <a:extLst>
              <a:ext uri="{FF2B5EF4-FFF2-40B4-BE49-F238E27FC236}">
                <a16:creationId xmlns:a16="http://schemas.microsoft.com/office/drawing/2014/main" id="{78C160F4-3B6F-5345-A59D-25DF7E1EBF7C}"/>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7347" name="Rectangle 3">
            <a:extLst>
              <a:ext uri="{FF2B5EF4-FFF2-40B4-BE49-F238E27FC236}">
                <a16:creationId xmlns:a16="http://schemas.microsoft.com/office/drawing/2014/main" id="{4FFBDF16-A9F2-6049-9A8D-F7277BAA58D4}"/>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7348" name="Rectangle 4">
            <a:extLst>
              <a:ext uri="{FF2B5EF4-FFF2-40B4-BE49-F238E27FC236}">
                <a16:creationId xmlns:a16="http://schemas.microsoft.com/office/drawing/2014/main" id="{BEEF5586-6277-2547-AB54-B893629D994F}"/>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7349" name="Rectangle 5">
            <a:extLst>
              <a:ext uri="{FF2B5EF4-FFF2-40B4-BE49-F238E27FC236}">
                <a16:creationId xmlns:a16="http://schemas.microsoft.com/office/drawing/2014/main" id="{DA921E88-3944-1547-8923-571395F7D484}"/>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7350" name="Rectangle 6">
            <a:extLst>
              <a:ext uri="{FF2B5EF4-FFF2-40B4-BE49-F238E27FC236}">
                <a16:creationId xmlns:a16="http://schemas.microsoft.com/office/drawing/2014/main" id="{1C64DEB6-DC3A-964D-B881-8D54275C2044}"/>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7351" name="Rectangle 7">
            <a:extLst>
              <a:ext uri="{FF2B5EF4-FFF2-40B4-BE49-F238E27FC236}">
                <a16:creationId xmlns:a16="http://schemas.microsoft.com/office/drawing/2014/main" id="{3DE036FE-0E7B-7944-9055-75185E3BD35A}"/>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7352" name="Rectangle 8">
            <a:extLst>
              <a:ext uri="{FF2B5EF4-FFF2-40B4-BE49-F238E27FC236}">
                <a16:creationId xmlns:a16="http://schemas.microsoft.com/office/drawing/2014/main" id="{93DD6AFC-6332-7449-AD72-11977E365814}"/>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Miranda v. Arizona</a:t>
            </a:r>
          </a:p>
        </p:txBody>
      </p:sp>
      <p:sp>
        <p:nvSpPr>
          <p:cNvPr id="57353" name="Rectangle 9">
            <a:extLst>
              <a:ext uri="{FF2B5EF4-FFF2-40B4-BE49-F238E27FC236}">
                <a16:creationId xmlns:a16="http://schemas.microsoft.com/office/drawing/2014/main" id="{7E40F561-8B1C-724E-9E1F-A7B0A2389FEF}"/>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8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Does police interrogation of individuals without notifying them of their right to have an attorney and their protection against self-incrimination violate the Fifth Amendment?  </a:t>
            </a:r>
          </a:p>
          <a:p>
            <a:pPr eaLnBrk="1" hangingPunct="1">
              <a:lnSpc>
                <a:spcPct val="80000"/>
              </a:lnSpc>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Conclusion </a:t>
            </a:r>
            <a:endParaRPr lang="en-US" altLang="en-US" sz="2800" u="sng">
              <a:latin typeface="Arial Bold" charset="0"/>
              <a:ea typeface="ヒラギノ角ゴ ProN W6" panose="020B0300000000000000" pitchFamily="34" charset="-128"/>
              <a:sym typeface="Arial Bold" charset="0"/>
            </a:endParaRPr>
          </a:p>
          <a:p>
            <a:pPr eaLnBrk="1" hangingPunct="1">
              <a:lnSpc>
                <a:spcPct val="8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Yes. The Court ruled that the police must read people their rights, including warnings of their right to remain silent and the right to have an attorney present during interrogations, before being arrested. </a:t>
            </a:r>
          </a:p>
        </p:txBody>
      </p:sp>
    </p:spTree>
    <p:extLst>
      <p:ext uri="{BB962C8B-B14F-4D97-AF65-F5344CB8AC3E}">
        <p14:creationId xmlns:p14="http://schemas.microsoft.com/office/powerpoint/2010/main" val="3313101103"/>
      </p:ext>
    </p:extLst>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a:extLst>
              <a:ext uri="{FF2B5EF4-FFF2-40B4-BE49-F238E27FC236}">
                <a16:creationId xmlns:a16="http://schemas.microsoft.com/office/drawing/2014/main" id="{71B5BD83-5493-874C-B16B-661745236626}"/>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8370" name="Rectangle 2">
            <a:extLst>
              <a:ext uri="{FF2B5EF4-FFF2-40B4-BE49-F238E27FC236}">
                <a16:creationId xmlns:a16="http://schemas.microsoft.com/office/drawing/2014/main" id="{86800536-C1C9-2C4F-AA43-E02D3D75796E}"/>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8371" name="Rectangle 3">
            <a:extLst>
              <a:ext uri="{FF2B5EF4-FFF2-40B4-BE49-F238E27FC236}">
                <a16:creationId xmlns:a16="http://schemas.microsoft.com/office/drawing/2014/main" id="{C2FA0A28-D744-7D4A-B220-8FD052EF61B6}"/>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8372" name="Rectangle 4">
            <a:extLst>
              <a:ext uri="{FF2B5EF4-FFF2-40B4-BE49-F238E27FC236}">
                <a16:creationId xmlns:a16="http://schemas.microsoft.com/office/drawing/2014/main" id="{E39DF246-56D2-A242-95EF-FEB09FB274BE}"/>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8373" name="Rectangle 5">
            <a:extLst>
              <a:ext uri="{FF2B5EF4-FFF2-40B4-BE49-F238E27FC236}">
                <a16:creationId xmlns:a16="http://schemas.microsoft.com/office/drawing/2014/main" id="{05F77E65-BA5D-624F-8E80-B1AB384139F4}"/>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8374" name="Rectangle 6">
            <a:extLst>
              <a:ext uri="{FF2B5EF4-FFF2-40B4-BE49-F238E27FC236}">
                <a16:creationId xmlns:a16="http://schemas.microsoft.com/office/drawing/2014/main" id="{1C2011A1-894B-DE4C-A4B2-CB082E5D9566}"/>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8375" name="Rectangle 7">
            <a:extLst>
              <a:ext uri="{FF2B5EF4-FFF2-40B4-BE49-F238E27FC236}">
                <a16:creationId xmlns:a16="http://schemas.microsoft.com/office/drawing/2014/main" id="{9A6D2F5F-8C25-094A-9505-B0F0404F7E8F}"/>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8376" name="Rectangle 8">
            <a:extLst>
              <a:ext uri="{FF2B5EF4-FFF2-40B4-BE49-F238E27FC236}">
                <a16:creationId xmlns:a16="http://schemas.microsoft.com/office/drawing/2014/main" id="{1BB9CCFF-E389-4948-9B18-40B6A33B402E}"/>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4000"/>
              <a:t>Bethel School District v. Fraser</a:t>
            </a:r>
          </a:p>
        </p:txBody>
      </p:sp>
      <p:sp>
        <p:nvSpPr>
          <p:cNvPr id="58377" name="Rectangle 9">
            <a:extLst>
              <a:ext uri="{FF2B5EF4-FFF2-40B4-BE49-F238E27FC236}">
                <a16:creationId xmlns:a16="http://schemas.microsoft.com/office/drawing/2014/main" id="{506F60A1-C55C-984D-814D-8C5B3DD9037E}"/>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r>
              <a:rPr lang="en-US" altLang="en-US">
                <a:latin typeface="Arial Bold" charset="0"/>
                <a:sym typeface="Arial Bold" charset="0"/>
              </a:rPr>
              <a:t> </a:t>
            </a:r>
            <a:endParaRPr lang="en-US" altLang="en-US">
              <a:latin typeface="Arial Bold" charset="0"/>
              <a:ea typeface="ヒラギノ角ゴ ProN W6" panose="020B0300000000000000" pitchFamily="34" charset="-128"/>
              <a:sym typeface="Arial Bold" charset="0"/>
            </a:endParaRPr>
          </a:p>
          <a:p>
            <a:pPr eaLnBrk="1" hangingPunct="1">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At a school assembly of approximately 600 high school students, Matthew Fraser made a speech nominating a fellow student for elective office. </a:t>
            </a:r>
          </a:p>
          <a:p>
            <a:pPr eaLnBrk="1" hangingPunct="1">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In his speech, Fraser used what some observers believed was a graphic sexual metaphor to promote the candidacy of his friend. </a:t>
            </a:r>
          </a:p>
          <a:p>
            <a:pPr eaLnBrk="1" hangingPunct="1">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As part of its disciplinary code, “use of obscene, profane language or gestures." Fraser was suspended from school for two days. </a:t>
            </a:r>
          </a:p>
        </p:txBody>
      </p:sp>
    </p:spTree>
    <p:extLst>
      <p:ext uri="{BB962C8B-B14F-4D97-AF65-F5344CB8AC3E}">
        <p14:creationId xmlns:p14="http://schemas.microsoft.com/office/powerpoint/2010/main" val="240496244"/>
      </p:ext>
    </p:extLst>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a:extLst>
              <a:ext uri="{FF2B5EF4-FFF2-40B4-BE49-F238E27FC236}">
                <a16:creationId xmlns:a16="http://schemas.microsoft.com/office/drawing/2014/main" id="{79C85870-A70A-F441-A5D1-759E1C2D70DF}"/>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9394" name="Rectangle 2">
            <a:extLst>
              <a:ext uri="{FF2B5EF4-FFF2-40B4-BE49-F238E27FC236}">
                <a16:creationId xmlns:a16="http://schemas.microsoft.com/office/drawing/2014/main" id="{F434082C-91D7-7B40-866A-3A6710640AC0}"/>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9395" name="Rectangle 3">
            <a:extLst>
              <a:ext uri="{FF2B5EF4-FFF2-40B4-BE49-F238E27FC236}">
                <a16:creationId xmlns:a16="http://schemas.microsoft.com/office/drawing/2014/main" id="{ECDDBFF8-4111-1B45-BEA3-43ADF346971E}"/>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9396" name="Rectangle 4">
            <a:extLst>
              <a:ext uri="{FF2B5EF4-FFF2-40B4-BE49-F238E27FC236}">
                <a16:creationId xmlns:a16="http://schemas.microsoft.com/office/drawing/2014/main" id="{3EBCF3D3-D37D-674F-ACF3-D783FEDED089}"/>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9397" name="Rectangle 5">
            <a:extLst>
              <a:ext uri="{FF2B5EF4-FFF2-40B4-BE49-F238E27FC236}">
                <a16:creationId xmlns:a16="http://schemas.microsoft.com/office/drawing/2014/main" id="{3CD73D94-F924-9A40-920D-552850124E7D}"/>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9398" name="Rectangle 6">
            <a:extLst>
              <a:ext uri="{FF2B5EF4-FFF2-40B4-BE49-F238E27FC236}">
                <a16:creationId xmlns:a16="http://schemas.microsoft.com/office/drawing/2014/main" id="{60AF9294-E71D-B749-A2BB-11911E177CD6}"/>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9399" name="Rectangle 7">
            <a:extLst>
              <a:ext uri="{FF2B5EF4-FFF2-40B4-BE49-F238E27FC236}">
                <a16:creationId xmlns:a16="http://schemas.microsoft.com/office/drawing/2014/main" id="{DFB1D73A-A2EE-5B4A-B53F-A9422205D678}"/>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59400" name="Rectangle 8">
            <a:extLst>
              <a:ext uri="{FF2B5EF4-FFF2-40B4-BE49-F238E27FC236}">
                <a16:creationId xmlns:a16="http://schemas.microsoft.com/office/drawing/2014/main" id="{D84D406C-28BE-494A-8259-147347EDD30B}"/>
              </a:ext>
            </a:extLst>
          </p:cNvPr>
          <p:cNvSpPr>
            <a:spLocks noChangeArrowheads="1"/>
          </p:cNvSpPr>
          <p:nvPr>
            <p:ph type="title"/>
          </p:nvPr>
        </p:nvSpPr>
        <p:spPr>
          <a:xfrm>
            <a:off x="1150938" y="0"/>
            <a:ext cx="7793037" cy="1760538"/>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4000"/>
              <a:t>Bethel School District v. Fraser</a:t>
            </a:r>
          </a:p>
        </p:txBody>
      </p:sp>
      <p:sp>
        <p:nvSpPr>
          <p:cNvPr id="59401" name="Rectangle 9">
            <a:extLst>
              <a:ext uri="{FF2B5EF4-FFF2-40B4-BE49-F238E27FC236}">
                <a16:creationId xmlns:a16="http://schemas.microsoft.com/office/drawing/2014/main" id="{EB700255-22CC-6748-8A42-BFC430922BB1}"/>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Does the First Amendment prevent a school district from disciplining a high school student for giving a lewd speech at a high school assembly?  </a:t>
            </a:r>
          </a:p>
          <a:p>
            <a:pPr eaLnBrk="1" hangingPunct="1">
              <a:lnSpc>
                <a:spcPct val="90000"/>
              </a:lnSpc>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Conclusion </a:t>
            </a:r>
            <a:endParaRPr lang="en-US" altLang="en-US" sz="2800" u="sng">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No. The Court found that it was appropriate for the school to prohibit the use of vulgar and offensive language. (Students do not have complete freedom of speech in school!)</a:t>
            </a:r>
            <a:r>
              <a:rPr lang="ar-SA" altLang="en-US" sz="2800">
                <a:cs typeface="Arial" panose="020B0604020202020204" pitchFamily="34" charset="0"/>
              </a:rPr>
              <a:t>‏</a:t>
            </a:r>
            <a:endParaRPr lang="en-US" altLang="en-US" sz="2800"/>
          </a:p>
        </p:txBody>
      </p:sp>
    </p:spTree>
    <p:extLst>
      <p:ext uri="{BB962C8B-B14F-4D97-AF65-F5344CB8AC3E}">
        <p14:creationId xmlns:p14="http://schemas.microsoft.com/office/powerpoint/2010/main" val="516825987"/>
      </p:ext>
    </p:extLst>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a:extLst>
              <a:ext uri="{FF2B5EF4-FFF2-40B4-BE49-F238E27FC236}">
                <a16:creationId xmlns:a16="http://schemas.microsoft.com/office/drawing/2014/main" id="{489505AD-3AB7-A542-807A-59656264F0E8}"/>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0418" name="Rectangle 2">
            <a:extLst>
              <a:ext uri="{FF2B5EF4-FFF2-40B4-BE49-F238E27FC236}">
                <a16:creationId xmlns:a16="http://schemas.microsoft.com/office/drawing/2014/main" id="{BC0B15C2-2B12-834F-B190-BC7B62EECEC5}"/>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0419" name="Rectangle 3">
            <a:extLst>
              <a:ext uri="{FF2B5EF4-FFF2-40B4-BE49-F238E27FC236}">
                <a16:creationId xmlns:a16="http://schemas.microsoft.com/office/drawing/2014/main" id="{17C1A899-DDD3-D74C-B822-2785868780E7}"/>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0420" name="Rectangle 4">
            <a:extLst>
              <a:ext uri="{FF2B5EF4-FFF2-40B4-BE49-F238E27FC236}">
                <a16:creationId xmlns:a16="http://schemas.microsoft.com/office/drawing/2014/main" id="{82D155FF-0F44-D441-95A3-C13D211F6F01}"/>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0421" name="Rectangle 5">
            <a:extLst>
              <a:ext uri="{FF2B5EF4-FFF2-40B4-BE49-F238E27FC236}">
                <a16:creationId xmlns:a16="http://schemas.microsoft.com/office/drawing/2014/main" id="{69245003-FE25-464B-BEFA-F44FC0892693}"/>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0422" name="Rectangle 6">
            <a:extLst>
              <a:ext uri="{FF2B5EF4-FFF2-40B4-BE49-F238E27FC236}">
                <a16:creationId xmlns:a16="http://schemas.microsoft.com/office/drawing/2014/main" id="{BE5B4766-4FEB-3341-840C-1CEE633AD090}"/>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0423" name="Rectangle 7">
            <a:extLst>
              <a:ext uri="{FF2B5EF4-FFF2-40B4-BE49-F238E27FC236}">
                <a16:creationId xmlns:a16="http://schemas.microsoft.com/office/drawing/2014/main" id="{5330DC11-31AA-264E-9100-9D57A6F013ED}"/>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0424" name="Rectangle 8">
            <a:extLst>
              <a:ext uri="{FF2B5EF4-FFF2-40B4-BE49-F238E27FC236}">
                <a16:creationId xmlns:a16="http://schemas.microsoft.com/office/drawing/2014/main" id="{8AEE4E81-4ED9-084C-9EF3-45603D8C1B65}"/>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Tinker v. Des Moines</a:t>
            </a:r>
          </a:p>
        </p:txBody>
      </p:sp>
      <p:sp>
        <p:nvSpPr>
          <p:cNvPr id="60425" name="Rectangle 9">
            <a:extLst>
              <a:ext uri="{FF2B5EF4-FFF2-40B4-BE49-F238E27FC236}">
                <a16:creationId xmlns:a16="http://schemas.microsoft.com/office/drawing/2014/main" id="{0D984319-E582-9E45-84F0-0BE606ACF6DF}"/>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8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Facts of the Case</a:t>
            </a:r>
            <a:r>
              <a:rPr lang="en-US" altLang="en-US" sz="2400">
                <a:latin typeface="Arial Bold" charset="0"/>
                <a:sym typeface="Arial Bold" charset="0"/>
              </a:rPr>
              <a:t> </a:t>
            </a:r>
            <a:endParaRPr lang="en-US" altLang="en-US" sz="2400">
              <a:latin typeface="Arial Bold" charset="0"/>
              <a:ea typeface="ヒラギノ角ゴ ProN W6" panose="020B0300000000000000" pitchFamily="34" charset="-128"/>
              <a:sym typeface="Arial Bold" charset="0"/>
            </a:endParaRPr>
          </a:p>
          <a:p>
            <a:pPr eaLnBrk="1" hangingPunct="1">
              <a:lnSpc>
                <a:spcPct val="8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The Tinker children decided, along with their parents, to protest the Vietnam War by wearing black armbands to their Des Moines schools during the Christmas holiday season. </a:t>
            </a:r>
          </a:p>
          <a:p>
            <a:pPr eaLnBrk="1" hangingPunct="1">
              <a:lnSpc>
                <a:spcPct val="8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Upon learning of their intentions, and fearing that the armbands would provoke disturbances, the principals asked the students not to wear them or they would be suspended.</a:t>
            </a:r>
          </a:p>
          <a:p>
            <a:pPr eaLnBrk="1" hangingPunct="1">
              <a:lnSpc>
                <a:spcPct val="8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When the Tinker siblings wore their armbands to school, they were asked to remove them. </a:t>
            </a:r>
          </a:p>
          <a:p>
            <a:pPr eaLnBrk="1" hangingPunct="1">
              <a:lnSpc>
                <a:spcPct val="80000"/>
              </a:lnSpc>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When they refused, they were suspended until after New Year's Day. </a:t>
            </a:r>
          </a:p>
        </p:txBody>
      </p:sp>
    </p:spTree>
    <p:extLst>
      <p:ext uri="{BB962C8B-B14F-4D97-AF65-F5344CB8AC3E}">
        <p14:creationId xmlns:p14="http://schemas.microsoft.com/office/powerpoint/2010/main" val="576207181"/>
      </p:ext>
    </p:extLst>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a:extLst>
              <a:ext uri="{FF2B5EF4-FFF2-40B4-BE49-F238E27FC236}">
                <a16:creationId xmlns:a16="http://schemas.microsoft.com/office/drawing/2014/main" id="{D01E6246-5DD9-EA48-A109-ABD9838E13E9}"/>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1442" name="Rectangle 2">
            <a:extLst>
              <a:ext uri="{FF2B5EF4-FFF2-40B4-BE49-F238E27FC236}">
                <a16:creationId xmlns:a16="http://schemas.microsoft.com/office/drawing/2014/main" id="{5F77D4B9-E65D-7843-B65F-C438641C2B10}"/>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1443" name="Rectangle 3">
            <a:extLst>
              <a:ext uri="{FF2B5EF4-FFF2-40B4-BE49-F238E27FC236}">
                <a16:creationId xmlns:a16="http://schemas.microsoft.com/office/drawing/2014/main" id="{50D53509-5D55-DC42-B415-9A8F0B3867A8}"/>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1444" name="Rectangle 4">
            <a:extLst>
              <a:ext uri="{FF2B5EF4-FFF2-40B4-BE49-F238E27FC236}">
                <a16:creationId xmlns:a16="http://schemas.microsoft.com/office/drawing/2014/main" id="{42A54E0A-EC1D-394D-AFAB-9B6A2BCDB016}"/>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1445" name="Rectangle 5">
            <a:extLst>
              <a:ext uri="{FF2B5EF4-FFF2-40B4-BE49-F238E27FC236}">
                <a16:creationId xmlns:a16="http://schemas.microsoft.com/office/drawing/2014/main" id="{820DD754-F35C-334B-83B5-081B96E0224B}"/>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1446" name="Rectangle 6">
            <a:extLst>
              <a:ext uri="{FF2B5EF4-FFF2-40B4-BE49-F238E27FC236}">
                <a16:creationId xmlns:a16="http://schemas.microsoft.com/office/drawing/2014/main" id="{4FA095CC-8EA5-F142-8C60-699FF9FC318D}"/>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1447" name="Rectangle 7">
            <a:extLst>
              <a:ext uri="{FF2B5EF4-FFF2-40B4-BE49-F238E27FC236}">
                <a16:creationId xmlns:a16="http://schemas.microsoft.com/office/drawing/2014/main" id="{60E4642B-A024-AC42-8B4F-E74F341E4C4F}"/>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1448" name="Rectangle 8">
            <a:extLst>
              <a:ext uri="{FF2B5EF4-FFF2-40B4-BE49-F238E27FC236}">
                <a16:creationId xmlns:a16="http://schemas.microsoft.com/office/drawing/2014/main" id="{E84BBA8F-CFEB-F947-A685-D43B5A7484D7}"/>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Tinker v. Des Moines</a:t>
            </a:r>
          </a:p>
        </p:txBody>
      </p:sp>
      <p:sp>
        <p:nvSpPr>
          <p:cNvPr id="61449" name="Rectangle 9">
            <a:extLst>
              <a:ext uri="{FF2B5EF4-FFF2-40B4-BE49-F238E27FC236}">
                <a16:creationId xmlns:a16="http://schemas.microsoft.com/office/drawing/2014/main" id="{1CD225FF-B993-EB40-B29F-33716B50446B}"/>
              </a:ext>
            </a:extLst>
          </p:cNvPr>
          <p:cNvSpPr>
            <a:spLocks noChangeArrowheads="1"/>
          </p:cNvSpPr>
          <p:nvPr>
            <p:ph type="body" idx="1"/>
          </p:nvPr>
        </p:nvSpPr>
        <p:spPr>
          <a:xfrm>
            <a:off x="1182688" y="2017713"/>
            <a:ext cx="3810000" cy="4810125"/>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u="sng">
                <a:latin typeface="Arial Bold" charset="0"/>
                <a:sym typeface="Arial Bold" charset="0"/>
              </a:rPr>
              <a:t>Question Presented</a:t>
            </a:r>
            <a:r>
              <a:rPr lang="en-US" altLang="en-US" sz="2400">
                <a:latin typeface="Arial Bold" charset="0"/>
                <a:sym typeface="Arial Bold" charset="0"/>
              </a:rPr>
              <a:t> </a:t>
            </a:r>
            <a:endParaRPr lang="en-US" altLang="en-US" sz="2400">
              <a:latin typeface="Arial Bold" charset="0"/>
              <a:ea typeface="ヒラギノ角ゴ ProN W6" panose="020B0300000000000000" pitchFamily="34" charset="-128"/>
              <a:sym typeface="Arial Bold" charset="0"/>
            </a:endParaRPr>
          </a:p>
          <a:p>
            <a:pPr eaLnBrk="1" hangingPunct="1">
              <a:spcBef>
                <a:spcPts val="6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400"/>
              <a:t>Does prohibiting students from wearing armbands in public school, as a form of symbolic protest, violate the First Amendment's freedom of speech?  </a:t>
            </a:r>
          </a:p>
        </p:txBody>
      </p:sp>
      <p:sp>
        <p:nvSpPr>
          <p:cNvPr id="61450" name="Rectangle 10">
            <a:extLst>
              <a:ext uri="{FF2B5EF4-FFF2-40B4-BE49-F238E27FC236}">
                <a16:creationId xmlns:a16="http://schemas.microsoft.com/office/drawing/2014/main" id="{9EA96A14-2B0C-D841-B7D8-2CDC87C23A57}"/>
              </a:ext>
            </a:extLst>
          </p:cNvPr>
          <p:cNvSpPr>
            <a:spLocks/>
          </p:cNvSpPr>
          <p:nvPr/>
        </p:nvSpPr>
        <p:spPr bwMode="auto">
          <a:xfrm>
            <a:off x="5145088" y="2017713"/>
            <a:ext cx="3860800"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39200" bIns="0"/>
          <a:lstStyle>
            <a:lvl1pPr marL="379413" indent="-341313">
              <a:spcBef>
                <a:spcPts val="800"/>
              </a:spcBef>
              <a:buClr>
                <a:srgbClr val="3333CC"/>
              </a:buClr>
              <a:buSzPct val="6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32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spcBef>
                <a:spcPts val="700"/>
              </a:spcBef>
              <a:buClr>
                <a:srgbClr val="FF0000"/>
              </a:buClr>
              <a:buSzPct val="55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8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spcBef>
                <a:spcPts val="600"/>
              </a:spcBef>
              <a:buClr>
                <a:srgbClr val="3333CC"/>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4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spcBef>
                <a:spcPts val="500"/>
              </a:spcBef>
              <a:buClr>
                <a:srgbClr val="FFCF01"/>
              </a:buClr>
              <a:buSzPct val="55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spcBef>
                <a:spcPts val="500"/>
              </a:spcBef>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ts val="500"/>
              </a:spcBef>
              <a:spcAft>
                <a:spcPct val="0"/>
              </a:spcAft>
              <a:buClr>
                <a:srgbClr val="FFCF01"/>
              </a:buClr>
              <a:buSzPct val="50000"/>
              <a:buFont typeface="Wingdings" pitchFamily="2" charset="2"/>
              <a:buChar char="n"/>
              <a:tabLst>
                <a:tab pos="952500" algn="l"/>
                <a:tab pos="1866900" algn="l"/>
                <a:tab pos="2781300" algn="l"/>
                <a:tab pos="3695700" algn="l"/>
                <a:tab pos="4610100" algn="l"/>
                <a:tab pos="5524500" algn="l"/>
                <a:tab pos="6438900" algn="l"/>
                <a:tab pos="7353300" algn="l"/>
                <a:tab pos="8267700" algn="l"/>
                <a:tab pos="9182100" algn="l"/>
                <a:tab pos="10096500" algn="l"/>
              </a:tabLst>
              <a:defRPr sz="2000">
                <a:solidFill>
                  <a:schemeClr val="tx1"/>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lnSpc>
                <a:spcPct val="90000"/>
              </a:lnSpc>
              <a:spcBef>
                <a:spcPts val="600"/>
              </a:spcBef>
              <a:buClrTx/>
              <a:buSzTx/>
              <a:buFontTx/>
              <a:buNone/>
            </a:pPr>
            <a:r>
              <a:rPr lang="en-US" altLang="en-US" sz="2400" u="sng">
                <a:latin typeface="Arial Bold" charset="0"/>
                <a:sym typeface="Arial Bold" charset="0"/>
              </a:rPr>
              <a:t>Conclusion </a:t>
            </a:r>
          </a:p>
          <a:p>
            <a:pPr eaLnBrk="1" hangingPunct="1">
              <a:lnSpc>
                <a:spcPct val="90000"/>
              </a:lnSpc>
              <a:spcBef>
                <a:spcPts val="600"/>
              </a:spcBef>
            </a:pPr>
            <a:r>
              <a:rPr lang="en-US" altLang="en-US" sz="2400">
                <a:cs typeface="Arial" panose="020B0604020202020204" pitchFamily="34" charset="0"/>
              </a:rPr>
              <a:t>Yes. The wearing of armbands was protected by the First Amendment. </a:t>
            </a:r>
          </a:p>
          <a:p>
            <a:pPr eaLnBrk="1" hangingPunct="1">
              <a:lnSpc>
                <a:spcPct val="90000"/>
              </a:lnSpc>
              <a:spcBef>
                <a:spcPts val="600"/>
              </a:spcBef>
            </a:pPr>
            <a:r>
              <a:rPr lang="en-US" altLang="en-US" sz="2400">
                <a:cs typeface="Arial" panose="020B0604020202020204" pitchFamily="34" charset="0"/>
              </a:rPr>
              <a:t>Students do not lose their right to freedom of expression when they come to school; however, their choice of expression cannot be disruptive to the school environment.</a:t>
            </a:r>
          </a:p>
        </p:txBody>
      </p:sp>
    </p:spTree>
    <p:extLst>
      <p:ext uri="{BB962C8B-B14F-4D97-AF65-F5344CB8AC3E}">
        <p14:creationId xmlns:p14="http://schemas.microsoft.com/office/powerpoint/2010/main" val="355128453"/>
      </p:ext>
    </p:extLst>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a:extLst>
              <a:ext uri="{FF2B5EF4-FFF2-40B4-BE49-F238E27FC236}">
                <a16:creationId xmlns:a16="http://schemas.microsoft.com/office/drawing/2014/main" id="{9D3DB1E9-2477-9D4A-99A2-40C081791BD9}"/>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2466" name="Rectangle 2">
            <a:extLst>
              <a:ext uri="{FF2B5EF4-FFF2-40B4-BE49-F238E27FC236}">
                <a16:creationId xmlns:a16="http://schemas.microsoft.com/office/drawing/2014/main" id="{A8D40CE9-CA3B-0F4D-9660-1BA6E572D60F}"/>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2467" name="Rectangle 3">
            <a:extLst>
              <a:ext uri="{FF2B5EF4-FFF2-40B4-BE49-F238E27FC236}">
                <a16:creationId xmlns:a16="http://schemas.microsoft.com/office/drawing/2014/main" id="{8541454C-0BC9-6E42-AB28-5FA3D7ED03C7}"/>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2468" name="Rectangle 4">
            <a:extLst>
              <a:ext uri="{FF2B5EF4-FFF2-40B4-BE49-F238E27FC236}">
                <a16:creationId xmlns:a16="http://schemas.microsoft.com/office/drawing/2014/main" id="{1C41FAEE-38B0-E640-9C03-D678AB6398A8}"/>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2469" name="Rectangle 5">
            <a:extLst>
              <a:ext uri="{FF2B5EF4-FFF2-40B4-BE49-F238E27FC236}">
                <a16:creationId xmlns:a16="http://schemas.microsoft.com/office/drawing/2014/main" id="{A2B34788-DB94-E648-8E57-7317E312CC12}"/>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2470" name="Rectangle 6">
            <a:extLst>
              <a:ext uri="{FF2B5EF4-FFF2-40B4-BE49-F238E27FC236}">
                <a16:creationId xmlns:a16="http://schemas.microsoft.com/office/drawing/2014/main" id="{BD913471-5AD7-2A47-96B8-AE14AD5094C5}"/>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2471" name="Rectangle 7">
            <a:extLst>
              <a:ext uri="{FF2B5EF4-FFF2-40B4-BE49-F238E27FC236}">
                <a16:creationId xmlns:a16="http://schemas.microsoft.com/office/drawing/2014/main" id="{3D52A488-0B96-DC43-9A31-35EA58A2C0F9}"/>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2472" name="Rectangle 8">
            <a:extLst>
              <a:ext uri="{FF2B5EF4-FFF2-40B4-BE49-F238E27FC236}">
                <a16:creationId xmlns:a16="http://schemas.microsoft.com/office/drawing/2014/main" id="{944D85C4-4D8A-B540-90B6-341E4A8F1009}"/>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Engel v. Vitale</a:t>
            </a:r>
          </a:p>
        </p:txBody>
      </p:sp>
      <p:sp>
        <p:nvSpPr>
          <p:cNvPr id="62473" name="Rectangle 9">
            <a:extLst>
              <a:ext uri="{FF2B5EF4-FFF2-40B4-BE49-F238E27FC236}">
                <a16:creationId xmlns:a16="http://schemas.microsoft.com/office/drawing/2014/main" id="{B83632DA-9403-E943-A1B9-6F986D70385C}"/>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r>
              <a:rPr lang="en-US" altLang="en-US">
                <a:latin typeface="Arial Bold" charset="0"/>
                <a:sym typeface="Arial Bold" charset="0"/>
              </a:rPr>
              <a:t> </a:t>
            </a:r>
            <a:endParaRPr lang="en-US" altLang="en-US">
              <a:latin typeface="Arial Bold" charset="0"/>
              <a:ea typeface="ヒラギノ角ゴ ProN W6" panose="020B0300000000000000" pitchFamily="34" charset="-128"/>
              <a:sym typeface="Arial Bold" charset="0"/>
            </a:endParaRPr>
          </a:p>
          <a:p>
            <a:pPr eaLnBrk="1" hangingPunct="1">
              <a:lnSpc>
                <a:spcPct val="90000"/>
              </a:lnSpc>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A school system in the state of New York authorized a short, voluntary prayer for recitation at the start of each school day. </a:t>
            </a:r>
          </a:p>
          <a:p>
            <a:pPr eaLnBrk="1" hangingPunct="1">
              <a:lnSpc>
                <a:spcPct val="90000"/>
              </a:lnSpc>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latin typeface="Arial Italic" charset="0"/>
                <a:sym typeface="Arial Italic" charset="0"/>
              </a:rPr>
              <a:t>The prayer read as follows: "Almighty God, we acknowledge our dependence upon Thee, and beg Thy blessings upon us, our teachers, and our country." </a:t>
            </a:r>
          </a:p>
        </p:txBody>
      </p:sp>
    </p:spTree>
    <p:extLst>
      <p:ext uri="{BB962C8B-B14F-4D97-AF65-F5344CB8AC3E}">
        <p14:creationId xmlns:p14="http://schemas.microsoft.com/office/powerpoint/2010/main" val="1281270810"/>
      </p:ext>
    </p:extLst>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a:extLst>
              <a:ext uri="{FF2B5EF4-FFF2-40B4-BE49-F238E27FC236}">
                <a16:creationId xmlns:a16="http://schemas.microsoft.com/office/drawing/2014/main" id="{162958CD-5348-9042-8008-AA337104A025}"/>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3490" name="Rectangle 2">
            <a:extLst>
              <a:ext uri="{FF2B5EF4-FFF2-40B4-BE49-F238E27FC236}">
                <a16:creationId xmlns:a16="http://schemas.microsoft.com/office/drawing/2014/main" id="{DF713323-C1C2-DF43-8069-794B361C1AEE}"/>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3491" name="Rectangle 3">
            <a:extLst>
              <a:ext uri="{FF2B5EF4-FFF2-40B4-BE49-F238E27FC236}">
                <a16:creationId xmlns:a16="http://schemas.microsoft.com/office/drawing/2014/main" id="{96A61A95-E4FB-024A-8117-2339050F47D3}"/>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3492" name="Rectangle 4">
            <a:extLst>
              <a:ext uri="{FF2B5EF4-FFF2-40B4-BE49-F238E27FC236}">
                <a16:creationId xmlns:a16="http://schemas.microsoft.com/office/drawing/2014/main" id="{60EC8EBE-A583-D141-8E1B-31F6CB4E0FED}"/>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3493" name="Rectangle 5">
            <a:extLst>
              <a:ext uri="{FF2B5EF4-FFF2-40B4-BE49-F238E27FC236}">
                <a16:creationId xmlns:a16="http://schemas.microsoft.com/office/drawing/2014/main" id="{3A71A4FD-4E8F-7F41-8BA2-EC485A7F4E00}"/>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3494" name="Rectangle 6">
            <a:extLst>
              <a:ext uri="{FF2B5EF4-FFF2-40B4-BE49-F238E27FC236}">
                <a16:creationId xmlns:a16="http://schemas.microsoft.com/office/drawing/2014/main" id="{F55A1348-4F1D-FB43-BAA2-6F1DE855DE46}"/>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3495" name="Rectangle 7">
            <a:extLst>
              <a:ext uri="{FF2B5EF4-FFF2-40B4-BE49-F238E27FC236}">
                <a16:creationId xmlns:a16="http://schemas.microsoft.com/office/drawing/2014/main" id="{CA6877EA-5543-184B-A7DF-70367E139DE0}"/>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3496" name="Rectangle 8">
            <a:extLst>
              <a:ext uri="{FF2B5EF4-FFF2-40B4-BE49-F238E27FC236}">
                <a16:creationId xmlns:a16="http://schemas.microsoft.com/office/drawing/2014/main" id="{675C8382-E6D5-A247-BDA8-656152103F0F}"/>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Engel v. Vitale</a:t>
            </a:r>
          </a:p>
        </p:txBody>
      </p:sp>
      <p:sp>
        <p:nvSpPr>
          <p:cNvPr id="63497" name="Rectangle 9">
            <a:extLst>
              <a:ext uri="{FF2B5EF4-FFF2-40B4-BE49-F238E27FC236}">
                <a16:creationId xmlns:a16="http://schemas.microsoft.com/office/drawing/2014/main" id="{C87A8AC5-C111-364B-986C-47FF5B1AAC5A}"/>
              </a:ext>
            </a:extLst>
          </p:cNvPr>
          <p:cNvSpPr>
            <a:spLocks noChangeArrowheads="1"/>
          </p:cNvSpPr>
          <p:nvPr>
            <p:ph type="body" idx="1"/>
          </p:nvPr>
        </p:nvSpPr>
        <p:spPr>
          <a:xfrm>
            <a:off x="1182688" y="2017713"/>
            <a:ext cx="7772400" cy="5053012"/>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lnSpc>
                <a:spcPct val="90000"/>
              </a:lnSpc>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Question Presented</a:t>
            </a:r>
            <a:r>
              <a:rPr lang="en-US" altLang="en-US" sz="2800">
                <a:latin typeface="Arial Bold" charset="0"/>
                <a:sym typeface="Arial Bold" charset="0"/>
              </a:rPr>
              <a:t> </a:t>
            </a:r>
            <a:endParaRPr lang="en-US" altLang="en-US" sz="2800">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Does the reading of a nondenominational prayer at the start of the school day violate the "establishment of religion" clause of the First Amendment?</a:t>
            </a:r>
            <a:r>
              <a:rPr lang="en-US" altLang="en-US" sz="2800" u="sng"/>
              <a:t>  </a:t>
            </a:r>
          </a:p>
          <a:p>
            <a:pPr eaLnBrk="1" hangingPunct="1">
              <a:lnSpc>
                <a:spcPct val="90000"/>
              </a:lnSpc>
              <a:spcBef>
                <a:spcPts val="70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u="sng">
                <a:latin typeface="Arial Bold" charset="0"/>
                <a:sym typeface="Arial Bold" charset="0"/>
              </a:rPr>
              <a:t>Conclusion </a:t>
            </a:r>
            <a:endParaRPr lang="en-US" altLang="en-US" sz="2800" u="sng">
              <a:latin typeface="Arial Bold" charset="0"/>
              <a:ea typeface="ヒラギノ角ゴ ProN W6" panose="020B0300000000000000" pitchFamily="34" charset="-128"/>
              <a:sym typeface="Arial Bold" charset="0"/>
            </a:endParaRPr>
          </a:p>
          <a:p>
            <a:pPr eaLnBrk="1" hangingPunct="1">
              <a:lnSpc>
                <a:spcPct val="90000"/>
              </a:lnSpc>
              <a:spcBef>
                <a:spcPts val="700"/>
              </a:spcBef>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Yes. A school cannot require students to pray.  This court case upheld separation of church and state and ruled that forced prayer in school is a clear violation of the establishment clause. </a:t>
            </a:r>
          </a:p>
        </p:txBody>
      </p:sp>
    </p:spTree>
    <p:extLst>
      <p:ext uri="{BB962C8B-B14F-4D97-AF65-F5344CB8AC3E}">
        <p14:creationId xmlns:p14="http://schemas.microsoft.com/office/powerpoint/2010/main" val="3852153654"/>
      </p:ext>
    </p:extLst>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a:extLst>
              <a:ext uri="{FF2B5EF4-FFF2-40B4-BE49-F238E27FC236}">
                <a16:creationId xmlns:a16="http://schemas.microsoft.com/office/drawing/2014/main" id="{4AF8F7EF-76DB-0B4D-B206-33FC6014D40C}"/>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4514" name="Rectangle 2">
            <a:extLst>
              <a:ext uri="{FF2B5EF4-FFF2-40B4-BE49-F238E27FC236}">
                <a16:creationId xmlns:a16="http://schemas.microsoft.com/office/drawing/2014/main" id="{555978A5-14B6-4D46-9E10-F803426E0F7C}"/>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4515" name="Rectangle 3">
            <a:extLst>
              <a:ext uri="{FF2B5EF4-FFF2-40B4-BE49-F238E27FC236}">
                <a16:creationId xmlns:a16="http://schemas.microsoft.com/office/drawing/2014/main" id="{878928A5-01F7-CB4A-A017-ACCE5AC1CA9E}"/>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4516" name="Rectangle 4">
            <a:extLst>
              <a:ext uri="{FF2B5EF4-FFF2-40B4-BE49-F238E27FC236}">
                <a16:creationId xmlns:a16="http://schemas.microsoft.com/office/drawing/2014/main" id="{FCE2B572-1AD1-7947-B041-2698412B557B}"/>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4517" name="Rectangle 5">
            <a:extLst>
              <a:ext uri="{FF2B5EF4-FFF2-40B4-BE49-F238E27FC236}">
                <a16:creationId xmlns:a16="http://schemas.microsoft.com/office/drawing/2014/main" id="{01264B3B-6722-A140-B525-D352D51CAEE8}"/>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4518" name="Rectangle 6">
            <a:extLst>
              <a:ext uri="{FF2B5EF4-FFF2-40B4-BE49-F238E27FC236}">
                <a16:creationId xmlns:a16="http://schemas.microsoft.com/office/drawing/2014/main" id="{54AA7DE9-6578-FF47-81BA-2F65CB2FF3FE}"/>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4519" name="Rectangle 7">
            <a:extLst>
              <a:ext uri="{FF2B5EF4-FFF2-40B4-BE49-F238E27FC236}">
                <a16:creationId xmlns:a16="http://schemas.microsoft.com/office/drawing/2014/main" id="{8F699D28-48A8-234A-831F-031FC67B12A2}"/>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4520" name="Rectangle 8">
            <a:extLst>
              <a:ext uri="{FF2B5EF4-FFF2-40B4-BE49-F238E27FC236}">
                <a16:creationId xmlns:a16="http://schemas.microsoft.com/office/drawing/2014/main" id="{2AD79E1F-6FBD-F34F-A0B2-CC07ADA6E36A}"/>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Hazelwood v. Kuhlmeier </a:t>
            </a:r>
          </a:p>
        </p:txBody>
      </p:sp>
      <p:sp>
        <p:nvSpPr>
          <p:cNvPr id="64521" name="Rectangle 9">
            <a:extLst>
              <a:ext uri="{FF2B5EF4-FFF2-40B4-BE49-F238E27FC236}">
                <a16:creationId xmlns:a16="http://schemas.microsoft.com/office/drawing/2014/main" id="{EF784A09-06BA-674D-8BB0-C1BEC7644A59}"/>
              </a:ext>
            </a:extLst>
          </p:cNvPr>
          <p:cNvSpPr>
            <a:spLocks noChangeArrowheads="1"/>
          </p:cNvSpPr>
          <p:nvPr>
            <p:ph type="body" idx="1"/>
          </p:nvPr>
        </p:nvSpPr>
        <p:spPr>
          <a:xfrm>
            <a:off x="1182688" y="2017713"/>
            <a:ext cx="7772400" cy="4346575"/>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Students wrote an article the principal would not allow to be published in the school newspaper because it discussed divorce and teen pregnancy. </a:t>
            </a:r>
          </a:p>
        </p:txBody>
      </p:sp>
    </p:spTree>
    <p:extLst>
      <p:ext uri="{BB962C8B-B14F-4D97-AF65-F5344CB8AC3E}">
        <p14:creationId xmlns:p14="http://schemas.microsoft.com/office/powerpoint/2010/main" val="1278186043"/>
      </p:ext>
    </p:extLst>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a:extLst>
              <a:ext uri="{FF2B5EF4-FFF2-40B4-BE49-F238E27FC236}">
                <a16:creationId xmlns:a16="http://schemas.microsoft.com/office/drawing/2014/main" id="{7E6B285F-968C-C44F-9CFB-E03C89863382}"/>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5538" name="Rectangle 2">
            <a:extLst>
              <a:ext uri="{FF2B5EF4-FFF2-40B4-BE49-F238E27FC236}">
                <a16:creationId xmlns:a16="http://schemas.microsoft.com/office/drawing/2014/main" id="{6D50260D-E09E-D948-A9AB-FF9EAFB40E52}"/>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5539" name="Rectangle 3">
            <a:extLst>
              <a:ext uri="{FF2B5EF4-FFF2-40B4-BE49-F238E27FC236}">
                <a16:creationId xmlns:a16="http://schemas.microsoft.com/office/drawing/2014/main" id="{57D3F0D7-7C15-C34B-B485-664F8F077152}"/>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5540" name="Rectangle 4">
            <a:extLst>
              <a:ext uri="{FF2B5EF4-FFF2-40B4-BE49-F238E27FC236}">
                <a16:creationId xmlns:a16="http://schemas.microsoft.com/office/drawing/2014/main" id="{81EC0EB5-73FD-0C40-AB2F-B260F97A44D8}"/>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5541" name="Rectangle 5">
            <a:extLst>
              <a:ext uri="{FF2B5EF4-FFF2-40B4-BE49-F238E27FC236}">
                <a16:creationId xmlns:a16="http://schemas.microsoft.com/office/drawing/2014/main" id="{F70D87D8-930B-384F-8542-E8723C005095}"/>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5542" name="Rectangle 6">
            <a:extLst>
              <a:ext uri="{FF2B5EF4-FFF2-40B4-BE49-F238E27FC236}">
                <a16:creationId xmlns:a16="http://schemas.microsoft.com/office/drawing/2014/main" id="{4CBB1BD4-DD4E-EC40-8788-A5F0C0D714F4}"/>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5543" name="Rectangle 7">
            <a:extLst>
              <a:ext uri="{FF2B5EF4-FFF2-40B4-BE49-F238E27FC236}">
                <a16:creationId xmlns:a16="http://schemas.microsoft.com/office/drawing/2014/main" id="{5F6F8537-0B30-2842-AF2A-72F90BBC12F2}"/>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5544" name="Rectangle 8">
            <a:extLst>
              <a:ext uri="{FF2B5EF4-FFF2-40B4-BE49-F238E27FC236}">
                <a16:creationId xmlns:a16="http://schemas.microsoft.com/office/drawing/2014/main" id="{32422395-C07E-DC46-A83A-6099CFE35E32}"/>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Hazelwood v. Kuhlmeier</a:t>
            </a:r>
          </a:p>
        </p:txBody>
      </p:sp>
      <p:sp>
        <p:nvSpPr>
          <p:cNvPr id="65545" name="Rectangle 9">
            <a:extLst>
              <a:ext uri="{FF2B5EF4-FFF2-40B4-BE49-F238E27FC236}">
                <a16:creationId xmlns:a16="http://schemas.microsoft.com/office/drawing/2014/main" id="{39D12992-9DEB-DB4C-B887-9FD559BB89FF}"/>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Question Presented</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Did the principal's deletion of the articles violate the students' right to freedom of the press under the First Amendment? </a:t>
            </a:r>
          </a:p>
          <a:p>
            <a:pPr eaLnBrk="1" hangingPunct="1">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Conclusion</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No. The court ruled that schools can filter or limit information that is placed into a school newspaper. </a:t>
            </a:r>
          </a:p>
        </p:txBody>
      </p:sp>
    </p:spTree>
    <p:extLst>
      <p:ext uri="{BB962C8B-B14F-4D97-AF65-F5344CB8AC3E}">
        <p14:creationId xmlns:p14="http://schemas.microsoft.com/office/powerpoint/2010/main" val="1838059076"/>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18160"/>
          </a:xfrm>
        </p:spPr>
        <p:txBody>
          <a:bodyPr>
            <a:normAutofit fontScale="90000"/>
          </a:bodyPr>
          <a:lstStyle/>
          <a:p>
            <a:pPr algn="ctr"/>
            <a:r>
              <a:rPr lang="en-US" dirty="0">
                <a:latin typeface="Georgia" pitchFamily="18" charset="0"/>
              </a:rPr>
              <a:t>US Court hierarchy</a:t>
            </a:r>
          </a:p>
        </p:txBody>
      </p:sp>
      <p:sp>
        <p:nvSpPr>
          <p:cNvPr id="3" name="Content Placeholder 2"/>
          <p:cNvSpPr>
            <a:spLocks noGrp="1"/>
          </p:cNvSpPr>
          <p:nvPr>
            <p:ph sz="half" idx="1"/>
          </p:nvPr>
        </p:nvSpPr>
        <p:spPr/>
        <p:txBody>
          <a:bodyPr>
            <a:normAutofit/>
          </a:bodyPr>
          <a:lstStyle/>
          <a:p>
            <a:r>
              <a:rPr lang="en-US" dirty="0">
                <a:latin typeface="Georgia" pitchFamily="18" charset="0"/>
              </a:rPr>
              <a:t>The lowest court in the Unites States District Court.</a:t>
            </a:r>
          </a:p>
          <a:p>
            <a:r>
              <a:rPr lang="en-US" dirty="0">
                <a:latin typeface="Georgia" pitchFamily="18" charset="0"/>
              </a:rPr>
              <a:t>Above the District Courts are the US Court of Appeals</a:t>
            </a:r>
          </a:p>
          <a:p>
            <a:r>
              <a:rPr lang="en-US" dirty="0">
                <a:latin typeface="Georgia" pitchFamily="18" charset="0"/>
              </a:rPr>
              <a:t>The highest court in the United States is the US Supreme Court.</a:t>
            </a:r>
          </a:p>
          <a:p>
            <a:pPr>
              <a:buNone/>
            </a:pPr>
            <a:endParaRPr lang="en-US" dirty="0"/>
          </a:p>
          <a:p>
            <a:endParaRPr lang="en-US" dirty="0"/>
          </a:p>
        </p:txBody>
      </p:sp>
      <p:graphicFrame>
        <p:nvGraphicFramePr>
          <p:cNvPr id="5" name="Content Placeholder 4"/>
          <p:cNvGraphicFramePr>
            <a:graphicFrameLocks noGrp="1"/>
          </p:cNvGraphicFramePr>
          <p:nvPr>
            <p:ph sz="half" idx="2"/>
          </p:nvPr>
        </p:nvGraphicFramePr>
        <p:xfrm>
          <a:off x="4178300" y="1600200"/>
          <a:ext cx="35210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a:extLst>
              <a:ext uri="{FF2B5EF4-FFF2-40B4-BE49-F238E27FC236}">
                <a16:creationId xmlns:a16="http://schemas.microsoft.com/office/drawing/2014/main" id="{C49E8024-272D-454E-8D47-9EF10FECA64A}"/>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6562" name="Rectangle 2">
            <a:extLst>
              <a:ext uri="{FF2B5EF4-FFF2-40B4-BE49-F238E27FC236}">
                <a16:creationId xmlns:a16="http://schemas.microsoft.com/office/drawing/2014/main" id="{5A278CED-64F1-6143-848F-63997F849408}"/>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6563" name="Rectangle 3">
            <a:extLst>
              <a:ext uri="{FF2B5EF4-FFF2-40B4-BE49-F238E27FC236}">
                <a16:creationId xmlns:a16="http://schemas.microsoft.com/office/drawing/2014/main" id="{86ED9BC6-FA5D-A648-ADF7-50A828A9E293}"/>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6564" name="Rectangle 4">
            <a:extLst>
              <a:ext uri="{FF2B5EF4-FFF2-40B4-BE49-F238E27FC236}">
                <a16:creationId xmlns:a16="http://schemas.microsoft.com/office/drawing/2014/main" id="{5B24E15A-91FA-E24F-990F-F63A9CDCAD7B}"/>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6565" name="Rectangle 5">
            <a:extLst>
              <a:ext uri="{FF2B5EF4-FFF2-40B4-BE49-F238E27FC236}">
                <a16:creationId xmlns:a16="http://schemas.microsoft.com/office/drawing/2014/main" id="{6AE56E25-5D7E-264F-B1C1-BD21AA42E07B}"/>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6566" name="Rectangle 6">
            <a:extLst>
              <a:ext uri="{FF2B5EF4-FFF2-40B4-BE49-F238E27FC236}">
                <a16:creationId xmlns:a16="http://schemas.microsoft.com/office/drawing/2014/main" id="{E7DF1182-EB76-754F-B618-92713853409E}"/>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6567" name="Rectangle 7">
            <a:extLst>
              <a:ext uri="{FF2B5EF4-FFF2-40B4-BE49-F238E27FC236}">
                <a16:creationId xmlns:a16="http://schemas.microsoft.com/office/drawing/2014/main" id="{3C3E7238-734D-D347-8F8F-86837612F633}"/>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6568" name="Rectangle 8">
            <a:extLst>
              <a:ext uri="{FF2B5EF4-FFF2-40B4-BE49-F238E27FC236}">
                <a16:creationId xmlns:a16="http://schemas.microsoft.com/office/drawing/2014/main" id="{75A8F308-35CE-254D-8C37-0340260CC82A}"/>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West Virginia v. Barnette</a:t>
            </a:r>
          </a:p>
        </p:txBody>
      </p:sp>
      <p:sp>
        <p:nvSpPr>
          <p:cNvPr id="66569" name="Rectangle 9">
            <a:extLst>
              <a:ext uri="{FF2B5EF4-FFF2-40B4-BE49-F238E27FC236}">
                <a16:creationId xmlns:a16="http://schemas.microsoft.com/office/drawing/2014/main" id="{0B512618-B999-9243-A5EA-4D321EFC5D07}"/>
              </a:ext>
            </a:extLst>
          </p:cNvPr>
          <p:cNvSpPr>
            <a:spLocks noChangeArrowheads="1"/>
          </p:cNvSpPr>
          <p:nvPr>
            <p:ph type="body" idx="1"/>
          </p:nvPr>
        </p:nvSpPr>
        <p:spPr>
          <a:xfrm>
            <a:off x="1182688" y="2017713"/>
            <a:ext cx="7772400" cy="4346575"/>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West Virginia had a statute mandating that all students stand and recite the pledge daily in school</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Failure to do so was considered insubordination and was subject to expulsion</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As a Jehovah’s Witness, Barnette was unwilling to salute or pledge to any symbols and was expelled</a:t>
            </a:r>
          </a:p>
        </p:txBody>
      </p:sp>
    </p:spTree>
    <p:extLst>
      <p:ext uri="{BB962C8B-B14F-4D97-AF65-F5344CB8AC3E}">
        <p14:creationId xmlns:p14="http://schemas.microsoft.com/office/powerpoint/2010/main" val="2921516349"/>
      </p:ext>
    </p:extLst>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a:extLst>
              <a:ext uri="{FF2B5EF4-FFF2-40B4-BE49-F238E27FC236}">
                <a16:creationId xmlns:a16="http://schemas.microsoft.com/office/drawing/2014/main" id="{6AB08392-4406-9942-9B0D-CC00D19B344F}"/>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7586" name="Rectangle 2">
            <a:extLst>
              <a:ext uri="{FF2B5EF4-FFF2-40B4-BE49-F238E27FC236}">
                <a16:creationId xmlns:a16="http://schemas.microsoft.com/office/drawing/2014/main" id="{8A20F199-D2F1-3C41-B39E-9322D09296B3}"/>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7587" name="Rectangle 3">
            <a:extLst>
              <a:ext uri="{FF2B5EF4-FFF2-40B4-BE49-F238E27FC236}">
                <a16:creationId xmlns:a16="http://schemas.microsoft.com/office/drawing/2014/main" id="{17C92336-8131-F648-BEA5-8475E8DD4986}"/>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7588" name="Rectangle 4">
            <a:extLst>
              <a:ext uri="{FF2B5EF4-FFF2-40B4-BE49-F238E27FC236}">
                <a16:creationId xmlns:a16="http://schemas.microsoft.com/office/drawing/2014/main" id="{E19E63D4-9E1D-B443-9823-3CFDC29CCB20}"/>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7589" name="Rectangle 5">
            <a:extLst>
              <a:ext uri="{FF2B5EF4-FFF2-40B4-BE49-F238E27FC236}">
                <a16:creationId xmlns:a16="http://schemas.microsoft.com/office/drawing/2014/main" id="{F7F085DD-F3AA-AF42-9F43-9D5593AC9DD9}"/>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7590" name="Rectangle 6">
            <a:extLst>
              <a:ext uri="{FF2B5EF4-FFF2-40B4-BE49-F238E27FC236}">
                <a16:creationId xmlns:a16="http://schemas.microsoft.com/office/drawing/2014/main" id="{93819271-6A33-584D-87FE-716F7846D72D}"/>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7591" name="Rectangle 7">
            <a:extLst>
              <a:ext uri="{FF2B5EF4-FFF2-40B4-BE49-F238E27FC236}">
                <a16:creationId xmlns:a16="http://schemas.microsoft.com/office/drawing/2014/main" id="{D6920323-02ED-014F-B436-B4C571C8B75A}"/>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7592" name="Rectangle 8">
            <a:extLst>
              <a:ext uri="{FF2B5EF4-FFF2-40B4-BE49-F238E27FC236}">
                <a16:creationId xmlns:a16="http://schemas.microsoft.com/office/drawing/2014/main" id="{F79D0349-8CB5-C341-8BFF-3939063A3FA9}"/>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West Virginia v. Barnette</a:t>
            </a:r>
          </a:p>
        </p:txBody>
      </p:sp>
      <p:sp>
        <p:nvSpPr>
          <p:cNvPr id="50186" name="Rectangle 9">
            <a:extLst>
              <a:ext uri="{FF2B5EF4-FFF2-40B4-BE49-F238E27FC236}">
                <a16:creationId xmlns:a16="http://schemas.microsoft.com/office/drawing/2014/main" id="{AB5F94FB-0F9A-EF41-B3CC-5A4C777EB1B7}"/>
              </a:ext>
            </a:extLst>
          </p:cNvPr>
          <p:cNvSpPr>
            <a:spLocks noGrp="1"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defRPr/>
            </a:pPr>
            <a:r>
              <a:rPr lang="en-US" altLang="en-US" u="sng" dirty="0">
                <a:latin typeface="Arial Bold" panose="020B0704020202020204" pitchFamily="34" charset="0"/>
                <a:cs typeface="Arial Bold" panose="020B0704020202020204" pitchFamily="34" charset="0"/>
                <a:sym typeface="Arial Bold" panose="020B0704020202020204" pitchFamily="34" charset="0"/>
              </a:rPr>
              <a:t>Question Presented</a:t>
            </a:r>
            <a:endParaRPr lang="en-US" altLang="en-US" u="sng" dirty="0">
              <a:latin typeface="Arial Bold" panose="020B0704020202020204" pitchFamily="34" charset="0"/>
              <a:ea typeface="ヒラギノ角ゴ ProN W6" charset="0"/>
              <a:cs typeface="ヒラギノ角ゴ ProN W6" charset="0"/>
              <a:sym typeface="Arial Bold" panose="020B0704020202020204" pitchFamily="34"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defRPr/>
            </a:pPr>
            <a:r>
              <a:rPr lang="en-US" altLang="en-US" sz="2800" dirty="0"/>
              <a:t>Was a previous decision on the issue stating that parents needed to try and change local laws on the issue invalid?</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defRPr/>
            </a:pPr>
            <a:r>
              <a:rPr lang="en-US" altLang="en-US" sz="2800" dirty="0"/>
              <a:t>Does forcing students to salute the flag violate freedom of speech?</a:t>
            </a:r>
          </a:p>
          <a:p>
            <a:pPr marL="38100" indent="0" eaLnBrk="1" hangingPunct="1">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defRPr/>
            </a:pPr>
            <a:r>
              <a:rPr lang="en-US" altLang="en-US" sz="2800" u="sng" dirty="0">
                <a:latin typeface="Arial Bold" panose="020B0704020202020204" pitchFamily="34" charset="0"/>
                <a:cs typeface="Arial Bold" panose="020B0704020202020204" pitchFamily="34" charset="0"/>
                <a:sym typeface="Arial Bold" panose="020B0704020202020204" pitchFamily="34" charset="0"/>
              </a:rPr>
              <a:t>Conclusion</a:t>
            </a:r>
            <a:endParaRPr lang="en-US" altLang="en-US" sz="2800" u="sng" dirty="0">
              <a:latin typeface="Arial Bold" panose="020B0704020202020204" pitchFamily="34" charset="0"/>
              <a:ea typeface="ヒラギノ角ゴ ProN W6" charset="0"/>
              <a:cs typeface="ヒラギノ角ゴ ProN W6" charset="0"/>
              <a:sym typeface="Arial Bold" panose="020B0704020202020204" pitchFamily="34"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defRPr/>
            </a:pPr>
            <a:r>
              <a:rPr lang="en-US" altLang="en-US" sz="2800" dirty="0"/>
              <a:t>Yes. The Free Exercise Clause prohibits public schools from forcing students to salute the flag and/or say the pledge.</a:t>
            </a:r>
          </a:p>
        </p:txBody>
      </p:sp>
    </p:spTree>
    <p:extLst>
      <p:ext uri="{BB962C8B-B14F-4D97-AF65-F5344CB8AC3E}">
        <p14:creationId xmlns:p14="http://schemas.microsoft.com/office/powerpoint/2010/main" val="1690260569"/>
      </p:ext>
    </p:extLst>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a:extLst>
              <a:ext uri="{FF2B5EF4-FFF2-40B4-BE49-F238E27FC236}">
                <a16:creationId xmlns:a16="http://schemas.microsoft.com/office/drawing/2014/main" id="{37CA0827-2F33-9940-AC08-8EFCF6D1A91F}"/>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8610" name="Rectangle 2">
            <a:extLst>
              <a:ext uri="{FF2B5EF4-FFF2-40B4-BE49-F238E27FC236}">
                <a16:creationId xmlns:a16="http://schemas.microsoft.com/office/drawing/2014/main" id="{547A47A3-80BE-784D-A262-EAD54EA27B3D}"/>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8611" name="Rectangle 3">
            <a:extLst>
              <a:ext uri="{FF2B5EF4-FFF2-40B4-BE49-F238E27FC236}">
                <a16:creationId xmlns:a16="http://schemas.microsoft.com/office/drawing/2014/main" id="{39465195-C57A-1245-AC60-72883EC1A814}"/>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8612" name="Rectangle 4">
            <a:extLst>
              <a:ext uri="{FF2B5EF4-FFF2-40B4-BE49-F238E27FC236}">
                <a16:creationId xmlns:a16="http://schemas.microsoft.com/office/drawing/2014/main" id="{71FA2249-DBA1-F44E-88AF-0D0D3A6E2EC4}"/>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8613" name="Rectangle 5">
            <a:extLst>
              <a:ext uri="{FF2B5EF4-FFF2-40B4-BE49-F238E27FC236}">
                <a16:creationId xmlns:a16="http://schemas.microsoft.com/office/drawing/2014/main" id="{F4BAAC93-3C2D-774D-B864-DAADFBCAF284}"/>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8614" name="Rectangle 6">
            <a:extLst>
              <a:ext uri="{FF2B5EF4-FFF2-40B4-BE49-F238E27FC236}">
                <a16:creationId xmlns:a16="http://schemas.microsoft.com/office/drawing/2014/main" id="{011723A9-43F1-A347-B414-173DAA9F93C0}"/>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8615" name="Rectangle 7">
            <a:extLst>
              <a:ext uri="{FF2B5EF4-FFF2-40B4-BE49-F238E27FC236}">
                <a16:creationId xmlns:a16="http://schemas.microsoft.com/office/drawing/2014/main" id="{B15D77A2-0064-1C44-B749-59E61CD7CFFB}"/>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8616" name="Rectangle 8">
            <a:extLst>
              <a:ext uri="{FF2B5EF4-FFF2-40B4-BE49-F238E27FC236}">
                <a16:creationId xmlns:a16="http://schemas.microsoft.com/office/drawing/2014/main" id="{98C2FF0F-9F76-3F4E-8110-19C13A2CCF10}"/>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New Jersey v. TLO</a:t>
            </a:r>
          </a:p>
        </p:txBody>
      </p:sp>
      <p:sp>
        <p:nvSpPr>
          <p:cNvPr id="68617" name="Rectangle 9">
            <a:extLst>
              <a:ext uri="{FF2B5EF4-FFF2-40B4-BE49-F238E27FC236}">
                <a16:creationId xmlns:a16="http://schemas.microsoft.com/office/drawing/2014/main" id="{818CA018-B1EF-7F4F-AB70-C3503EF86EA5}"/>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t>Facts of the Case</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T.L.O. was a fourteen-year-old girl accused of smoking in the girls' bathroom of her high school. </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A principal at the school questioned her, searched her purse and found a bag of marijuana along with other drug paraphernalia.</a:t>
            </a:r>
          </a:p>
        </p:txBody>
      </p:sp>
    </p:spTree>
    <p:extLst>
      <p:ext uri="{BB962C8B-B14F-4D97-AF65-F5344CB8AC3E}">
        <p14:creationId xmlns:p14="http://schemas.microsoft.com/office/powerpoint/2010/main" val="4287302862"/>
      </p:ext>
    </p:extLst>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a:extLst>
              <a:ext uri="{FF2B5EF4-FFF2-40B4-BE49-F238E27FC236}">
                <a16:creationId xmlns:a16="http://schemas.microsoft.com/office/drawing/2014/main" id="{8F681CF5-DADF-8540-997E-4E3FADC0BD9F}"/>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9634" name="Rectangle 2">
            <a:extLst>
              <a:ext uri="{FF2B5EF4-FFF2-40B4-BE49-F238E27FC236}">
                <a16:creationId xmlns:a16="http://schemas.microsoft.com/office/drawing/2014/main" id="{1CA298E1-6A73-A544-B758-344627472C2A}"/>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9635" name="Rectangle 3">
            <a:extLst>
              <a:ext uri="{FF2B5EF4-FFF2-40B4-BE49-F238E27FC236}">
                <a16:creationId xmlns:a16="http://schemas.microsoft.com/office/drawing/2014/main" id="{7DCAC1FE-437D-BF4D-B3CC-C364F5CFEB65}"/>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9636" name="Rectangle 4">
            <a:extLst>
              <a:ext uri="{FF2B5EF4-FFF2-40B4-BE49-F238E27FC236}">
                <a16:creationId xmlns:a16="http://schemas.microsoft.com/office/drawing/2014/main" id="{CD9D8CEC-AECA-AC4E-BFB6-641384EE7AAC}"/>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9637" name="Rectangle 5">
            <a:extLst>
              <a:ext uri="{FF2B5EF4-FFF2-40B4-BE49-F238E27FC236}">
                <a16:creationId xmlns:a16="http://schemas.microsoft.com/office/drawing/2014/main" id="{F889B2E5-B102-5548-8A7F-93BA0ADB053F}"/>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9638" name="Rectangle 6">
            <a:extLst>
              <a:ext uri="{FF2B5EF4-FFF2-40B4-BE49-F238E27FC236}">
                <a16:creationId xmlns:a16="http://schemas.microsoft.com/office/drawing/2014/main" id="{1E372992-31DF-B64A-8FD9-6A1E432AB934}"/>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9639" name="Rectangle 7">
            <a:extLst>
              <a:ext uri="{FF2B5EF4-FFF2-40B4-BE49-F238E27FC236}">
                <a16:creationId xmlns:a16="http://schemas.microsoft.com/office/drawing/2014/main" id="{DE94D122-343C-534A-9242-B7E6B32E9CBF}"/>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69640" name="Rectangle 8">
            <a:extLst>
              <a:ext uri="{FF2B5EF4-FFF2-40B4-BE49-F238E27FC236}">
                <a16:creationId xmlns:a16="http://schemas.microsoft.com/office/drawing/2014/main" id="{77EB7D78-9D86-5F44-9663-F4A223122333}"/>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New Jersey v. TLO</a:t>
            </a:r>
          </a:p>
        </p:txBody>
      </p:sp>
      <p:sp>
        <p:nvSpPr>
          <p:cNvPr id="69641" name="Rectangle 9">
            <a:extLst>
              <a:ext uri="{FF2B5EF4-FFF2-40B4-BE49-F238E27FC236}">
                <a16:creationId xmlns:a16="http://schemas.microsoft.com/office/drawing/2014/main" id="{0374D32C-341E-BF47-8203-127397E61C3E}"/>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Question Presented</a:t>
            </a:r>
            <a:r>
              <a:rPr lang="en-US" altLang="en-US">
                <a:latin typeface="Arial Bold" charset="0"/>
                <a:sym typeface="Arial Bold" charset="0"/>
              </a:rPr>
              <a:t> </a:t>
            </a:r>
            <a:endParaRPr lang="en-US" altLang="en-US">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Did the search violate the Fourth and Fourteenth Amendments?  </a:t>
            </a:r>
          </a:p>
          <a:p>
            <a:pPr eaLnBrk="1" hangingPunct="1">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Conclusion</a:t>
            </a:r>
            <a:r>
              <a:rPr lang="en-US" altLang="en-US">
                <a:latin typeface="Arial Bold" charset="0"/>
                <a:sym typeface="Arial Bold" charset="0"/>
              </a:rPr>
              <a:t> </a:t>
            </a:r>
            <a:endParaRPr lang="en-US" altLang="en-US">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No. The Supreme Court ruled that schools only need “reasonable suspicion” to search students and do not require a search warrant to do so. </a:t>
            </a:r>
          </a:p>
        </p:txBody>
      </p:sp>
    </p:spTree>
    <p:extLst>
      <p:ext uri="{BB962C8B-B14F-4D97-AF65-F5344CB8AC3E}">
        <p14:creationId xmlns:p14="http://schemas.microsoft.com/office/powerpoint/2010/main" val="431795457"/>
      </p:ext>
    </p:extLst>
  </p:cSld>
  <p:clrMapOvr>
    <a:masterClrMapping/>
  </p:clrMapOvr>
  <p:transition>
    <p:dissolv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a:extLst>
              <a:ext uri="{FF2B5EF4-FFF2-40B4-BE49-F238E27FC236}">
                <a16:creationId xmlns:a16="http://schemas.microsoft.com/office/drawing/2014/main" id="{9252DBC0-4392-4940-B6CC-7D93E03E7CF6}"/>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0658" name="Rectangle 2">
            <a:extLst>
              <a:ext uri="{FF2B5EF4-FFF2-40B4-BE49-F238E27FC236}">
                <a16:creationId xmlns:a16="http://schemas.microsoft.com/office/drawing/2014/main" id="{8237DF00-3785-EB4A-B684-987CAE93313B}"/>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0659" name="Rectangle 3">
            <a:extLst>
              <a:ext uri="{FF2B5EF4-FFF2-40B4-BE49-F238E27FC236}">
                <a16:creationId xmlns:a16="http://schemas.microsoft.com/office/drawing/2014/main" id="{B463BCD5-6AF4-2749-B97C-F69FC4A3A16A}"/>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0660" name="Rectangle 4">
            <a:extLst>
              <a:ext uri="{FF2B5EF4-FFF2-40B4-BE49-F238E27FC236}">
                <a16:creationId xmlns:a16="http://schemas.microsoft.com/office/drawing/2014/main" id="{C02CE5F1-FD75-F741-8508-C39745478ADE}"/>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0661" name="Rectangle 5">
            <a:extLst>
              <a:ext uri="{FF2B5EF4-FFF2-40B4-BE49-F238E27FC236}">
                <a16:creationId xmlns:a16="http://schemas.microsoft.com/office/drawing/2014/main" id="{F7CE4B60-3BDC-914E-8601-729F89F10623}"/>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0662" name="Rectangle 6">
            <a:extLst>
              <a:ext uri="{FF2B5EF4-FFF2-40B4-BE49-F238E27FC236}">
                <a16:creationId xmlns:a16="http://schemas.microsoft.com/office/drawing/2014/main" id="{B7F05670-448F-BA41-8631-3D2049F411A2}"/>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0663" name="Rectangle 7">
            <a:extLst>
              <a:ext uri="{FF2B5EF4-FFF2-40B4-BE49-F238E27FC236}">
                <a16:creationId xmlns:a16="http://schemas.microsoft.com/office/drawing/2014/main" id="{0D8BD781-C6CB-DF4A-B364-25919500D455}"/>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0664" name="Rectangle 8">
            <a:extLst>
              <a:ext uri="{FF2B5EF4-FFF2-40B4-BE49-F238E27FC236}">
                <a16:creationId xmlns:a16="http://schemas.microsoft.com/office/drawing/2014/main" id="{69BACB73-A484-1F4A-8C9B-F9F7C4CC24DF}"/>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Vernonia Schools v. Acton</a:t>
            </a:r>
          </a:p>
        </p:txBody>
      </p:sp>
      <p:sp>
        <p:nvSpPr>
          <p:cNvPr id="70665" name="Rectangle 9">
            <a:extLst>
              <a:ext uri="{FF2B5EF4-FFF2-40B4-BE49-F238E27FC236}">
                <a16:creationId xmlns:a16="http://schemas.microsoft.com/office/drawing/2014/main" id="{B7686DBF-D51E-C94B-8939-EDD62AACF700}"/>
              </a:ext>
            </a:extLst>
          </p:cNvPr>
          <p:cNvSpPr>
            <a:spLocks noChangeArrowheads="1"/>
          </p:cNvSpPr>
          <p:nvPr>
            <p:ph type="body" idx="1"/>
          </p:nvPr>
        </p:nvSpPr>
        <p:spPr>
          <a:xfrm>
            <a:off x="1182688" y="2017713"/>
            <a:ext cx="7772400" cy="4346575"/>
          </a:xfrm>
          <a:extLst>
            <a:ext uri="{91240B29-F687-4F45-9708-019B960494DF}">
              <a14:hiddenLine xmlns:a14="http://schemas.microsoft.com/office/drawing/2010/main" w="9525">
                <a:solidFill>
                  <a:schemeClr val="tx1"/>
                </a:solidFill>
                <a:miter lim="800000"/>
                <a:headEnd/>
                <a:tailEnd/>
              </a14:hiddenLine>
            </a:ext>
          </a:extLst>
        </p:spPr>
        <p:txBody>
          <a:bodyPr rIns="129200">
            <a:normAutofit lnSpcReduction="10000"/>
          </a:bodyPr>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Facts of the Case</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School district officials in Vernonia noticed a large rise in drug use in the district with student athletes as the “leaders of the drug culture”</a:t>
            </a: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sz="2800"/>
              <a:t>The district required all student athletes to submit to a random drug testing plan with all athletes tested at the beginning of the season and 10% of athletes tested every week</a:t>
            </a:r>
          </a:p>
        </p:txBody>
      </p:sp>
    </p:spTree>
    <p:extLst>
      <p:ext uri="{BB962C8B-B14F-4D97-AF65-F5344CB8AC3E}">
        <p14:creationId xmlns:p14="http://schemas.microsoft.com/office/powerpoint/2010/main" val="332433660"/>
      </p:ext>
    </p:extLst>
  </p:cSld>
  <p:clrMapOvr>
    <a:masterClrMapping/>
  </p:clrMapOvr>
  <p:transition>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a:extLst>
              <a:ext uri="{FF2B5EF4-FFF2-40B4-BE49-F238E27FC236}">
                <a16:creationId xmlns:a16="http://schemas.microsoft.com/office/drawing/2014/main" id="{B452B4EE-CF5A-AB4C-A78F-5ED1848D821C}"/>
              </a:ext>
            </a:extLst>
          </p:cNvPr>
          <p:cNvSpPr>
            <a:spLocks/>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1682" name="Rectangle 2">
            <a:extLst>
              <a:ext uri="{FF2B5EF4-FFF2-40B4-BE49-F238E27FC236}">
                <a16:creationId xmlns:a16="http://schemas.microsoft.com/office/drawing/2014/main" id="{04273D5B-7B30-4948-9581-A0F5B715AEEE}"/>
              </a:ext>
            </a:extLst>
          </p:cNvPr>
          <p:cNvSpPr>
            <a:spLocks/>
          </p:cNvSpPr>
          <p:nvPr/>
        </p:nvSpPr>
        <p:spPr bwMode="auto">
          <a:xfrm>
            <a:off x="800100" y="1098550"/>
            <a:ext cx="328613" cy="474663"/>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1683" name="Rectangle 3">
            <a:extLst>
              <a:ext uri="{FF2B5EF4-FFF2-40B4-BE49-F238E27FC236}">
                <a16:creationId xmlns:a16="http://schemas.microsoft.com/office/drawing/2014/main" id="{AA11D4AA-62ED-A74E-B40D-42247DB1E0B1}"/>
              </a:ext>
            </a:extLst>
          </p:cNvPr>
          <p:cNvSpPr>
            <a:spLocks/>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1684" name="Rectangle 4">
            <a:extLst>
              <a:ext uri="{FF2B5EF4-FFF2-40B4-BE49-F238E27FC236}">
                <a16:creationId xmlns:a16="http://schemas.microsoft.com/office/drawing/2014/main" id="{E2F5BCDF-80F3-7F4A-B64F-5FFC6AEC7040}"/>
              </a:ext>
            </a:extLst>
          </p:cNvPr>
          <p:cNvSpPr>
            <a:spLocks/>
          </p:cNvSpPr>
          <p:nvPr/>
        </p:nvSpPr>
        <p:spPr bwMode="auto">
          <a:xfrm>
            <a:off x="911225" y="1520825"/>
            <a:ext cx="368300" cy="474663"/>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1685" name="Rectangle 5">
            <a:extLst>
              <a:ext uri="{FF2B5EF4-FFF2-40B4-BE49-F238E27FC236}">
                <a16:creationId xmlns:a16="http://schemas.microsoft.com/office/drawing/2014/main" id="{E1E0A56D-4E87-F94A-9536-E27FD0618B4F}"/>
              </a:ext>
            </a:extLst>
          </p:cNvPr>
          <p:cNvSpPr>
            <a:spLocks/>
          </p:cNvSpPr>
          <p:nvPr/>
        </p:nvSpPr>
        <p:spPr bwMode="auto">
          <a:xfrm>
            <a:off x="127000" y="1447800"/>
            <a:ext cx="560388" cy="422275"/>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1686" name="Rectangle 6">
            <a:extLst>
              <a:ext uri="{FF2B5EF4-FFF2-40B4-BE49-F238E27FC236}">
                <a16:creationId xmlns:a16="http://schemas.microsoft.com/office/drawing/2014/main" id="{A8FC99CC-3F3D-0A45-8C8D-1F3FF9ACD115}"/>
              </a:ext>
            </a:extLst>
          </p:cNvPr>
          <p:cNvSpPr>
            <a:spLocks/>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1687" name="Rectangle 7">
            <a:extLst>
              <a:ext uri="{FF2B5EF4-FFF2-40B4-BE49-F238E27FC236}">
                <a16:creationId xmlns:a16="http://schemas.microsoft.com/office/drawing/2014/main" id="{3B0E398B-0794-C34E-B78B-6C4A067F3AA7}"/>
              </a:ext>
            </a:extLst>
          </p:cNvPr>
          <p:cNvSpPr>
            <a:spLocks/>
          </p:cNvSpPr>
          <p:nvPr/>
        </p:nvSpPr>
        <p:spPr bwMode="auto">
          <a:xfrm rot="10800000" flipH="1">
            <a:off x="460375" y="1828800"/>
            <a:ext cx="8683625" cy="46038"/>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1pPr>
            <a:lvl2pPr marL="742950" indent="-28575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2pPr>
            <a:lvl3pPr marL="11430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3pPr>
            <a:lvl4pPr marL="16002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4pPr>
            <a:lvl5pPr marL="2057400" indent="-228600">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角ゴ ProN W3" panose="020B0300000000000000" pitchFamily="34" charset="-128"/>
                <a:sym typeface="Arial" panose="020B0604020202020204" pitchFamily="34" charset="0"/>
              </a:defRPr>
            </a:lvl9pPr>
          </a:lstStyle>
          <a:p>
            <a:pPr eaLnBrk="1" hangingPunct="1"/>
            <a:endParaRPr lang="en-US" altLang="en-US"/>
          </a:p>
        </p:txBody>
      </p:sp>
      <p:sp>
        <p:nvSpPr>
          <p:cNvPr id="71688" name="Rectangle 8">
            <a:extLst>
              <a:ext uri="{FF2B5EF4-FFF2-40B4-BE49-F238E27FC236}">
                <a16:creationId xmlns:a16="http://schemas.microsoft.com/office/drawing/2014/main" id="{058E4CCF-84D0-F940-BDB4-F1750927497F}"/>
              </a:ext>
            </a:extLst>
          </p:cNvPr>
          <p:cNvSpPr>
            <a:spLocks noChangeArrowheads="1"/>
          </p:cNvSpPr>
          <p:nvPr>
            <p:ph type="title"/>
          </p:nvPr>
        </p:nvSpPr>
        <p:spPr>
          <a:xfrm>
            <a:off x="1150938" y="0"/>
            <a:ext cx="7793037" cy="1758950"/>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Vernonia Schools v. Acton</a:t>
            </a:r>
          </a:p>
        </p:txBody>
      </p:sp>
      <p:sp>
        <p:nvSpPr>
          <p:cNvPr id="71689" name="Rectangle 9">
            <a:extLst>
              <a:ext uri="{FF2B5EF4-FFF2-40B4-BE49-F238E27FC236}">
                <a16:creationId xmlns:a16="http://schemas.microsoft.com/office/drawing/2014/main" id="{36B02ADB-F823-F942-862B-0000BE1375B2}"/>
              </a:ext>
            </a:extLst>
          </p:cNvPr>
          <p:cNvSpPr>
            <a:spLocks noChangeArrowheads="1"/>
          </p:cNvSpPr>
          <p:nvPr>
            <p:ph type="body" idx="1"/>
          </p:nvPr>
        </p:nvSpPr>
        <p:spPr>
          <a:xfrm>
            <a:off x="1182688" y="2017713"/>
            <a:ext cx="7772400" cy="4840287"/>
          </a:xfrm>
          <a:extLst>
            <a:ext uri="{91240B29-F687-4F45-9708-019B960494DF}">
              <a14:hiddenLine xmlns:a14="http://schemas.microsoft.com/office/drawing/2010/main" w="9525">
                <a:solidFill>
                  <a:schemeClr val="tx1"/>
                </a:solidFill>
                <a:miter lim="800000"/>
                <a:headEnd/>
                <a:tailEnd/>
              </a14:hiddenLine>
            </a:ext>
          </a:extLst>
        </p:spPr>
        <p:txBody>
          <a:bodyPr rIns="129200"/>
          <a:lstStyle/>
          <a:p>
            <a:pPr eaLnBrk="1" hangingPunct="1">
              <a:spcBef>
                <a:spcPct val="0"/>
              </a:spcBef>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Question Presented</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Do random drug tests violate students’ Fourth Amendment rights that probable cause be necessary for any search?</a:t>
            </a:r>
          </a:p>
          <a:p>
            <a:pPr eaLnBrk="1" hangingPunct="1">
              <a:buFont typeface="Wingdings" pitchFamily="2" charset="2"/>
              <a:buNone/>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u="sng">
                <a:latin typeface="Arial Bold" charset="0"/>
                <a:sym typeface="Arial Bold" charset="0"/>
              </a:rPr>
              <a:t>Conclusion</a:t>
            </a:r>
            <a:endParaRPr lang="en-US" altLang="en-US" u="sng">
              <a:latin typeface="Arial Bold" charset="0"/>
              <a:ea typeface="ヒラギノ角ゴ ProN W6" panose="020B0300000000000000" pitchFamily="34" charset="-128"/>
              <a:sym typeface="Arial Bold" charset="0"/>
            </a:endParaRPr>
          </a:p>
          <a:p>
            <a:pPr eaLnBrk="1" hangingPunct="1">
              <a:tabLst>
                <a:tab pos="952500" algn="l"/>
                <a:tab pos="1866900" algn="l"/>
                <a:tab pos="2781300" algn="l"/>
                <a:tab pos="3695700" algn="l"/>
                <a:tab pos="4610100" algn="l"/>
                <a:tab pos="5524500" algn="l"/>
                <a:tab pos="6438900" algn="l"/>
                <a:tab pos="7353300" algn="l"/>
                <a:tab pos="8267700" algn="l"/>
                <a:tab pos="9182100" algn="l"/>
                <a:tab pos="10096500" algn="l"/>
              </a:tabLst>
            </a:pPr>
            <a:r>
              <a:rPr lang="en-US" altLang="en-US"/>
              <a:t>No. The Fourth Amendment allows for random drug testing of high school students involved in athletic programs</a:t>
            </a:r>
          </a:p>
        </p:txBody>
      </p:sp>
    </p:spTree>
    <p:extLst>
      <p:ext uri="{BB962C8B-B14F-4D97-AF65-F5344CB8AC3E}">
        <p14:creationId xmlns:p14="http://schemas.microsoft.com/office/powerpoint/2010/main" val="328975510"/>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 District Courts</a:t>
            </a:r>
          </a:p>
        </p:txBody>
      </p:sp>
      <p:sp>
        <p:nvSpPr>
          <p:cNvPr id="3" name="Content Placeholder 2"/>
          <p:cNvSpPr>
            <a:spLocks noGrp="1"/>
          </p:cNvSpPr>
          <p:nvPr>
            <p:ph sz="half" idx="1"/>
          </p:nvPr>
        </p:nvSpPr>
        <p:spPr/>
        <p:txBody>
          <a:bodyPr>
            <a:normAutofit fontScale="77500" lnSpcReduction="20000"/>
          </a:bodyPr>
          <a:lstStyle/>
          <a:p>
            <a:endParaRPr lang="en-US" dirty="0"/>
          </a:p>
        </p:txBody>
      </p:sp>
      <p:sp>
        <p:nvSpPr>
          <p:cNvPr id="4" name="Content Placeholder 3"/>
          <p:cNvSpPr>
            <a:spLocks noGrp="1"/>
          </p:cNvSpPr>
          <p:nvPr>
            <p:ph sz="half" idx="2"/>
          </p:nvPr>
        </p:nvSpPr>
        <p:spPr>
          <a:xfrm>
            <a:off x="4178808" y="1600200"/>
            <a:ext cx="3520440" cy="4724400"/>
          </a:xfrm>
        </p:spPr>
        <p:txBody>
          <a:bodyPr>
            <a:normAutofit fontScale="77500" lnSpcReduction="20000"/>
          </a:bodyPr>
          <a:lstStyle/>
          <a:p>
            <a:r>
              <a:rPr lang="en-US" dirty="0">
                <a:latin typeface="Georgia" pitchFamily="18" charset="0"/>
              </a:rPr>
              <a:t>There are 94 US District Courts across the US.</a:t>
            </a:r>
          </a:p>
          <a:p>
            <a:r>
              <a:rPr lang="en-US" dirty="0">
                <a:latin typeface="Georgia" pitchFamily="18" charset="0"/>
              </a:rPr>
              <a:t>Each District Court hears cases from that happen in their district. </a:t>
            </a:r>
          </a:p>
          <a:p>
            <a:r>
              <a:rPr lang="en-US" dirty="0">
                <a:latin typeface="Georgia" pitchFamily="18" charset="0"/>
              </a:rPr>
              <a:t>DCs have </a:t>
            </a:r>
            <a:r>
              <a:rPr lang="en-US" i="1" dirty="0">
                <a:latin typeface="Georgia" pitchFamily="18" charset="0"/>
              </a:rPr>
              <a:t>Original Jurisdiction </a:t>
            </a:r>
            <a:r>
              <a:rPr lang="en-US" dirty="0">
                <a:latin typeface="Georgia" pitchFamily="18" charset="0"/>
              </a:rPr>
              <a:t>in most cases – meaning, most cases start here.</a:t>
            </a:r>
          </a:p>
          <a:p>
            <a:r>
              <a:rPr lang="en-US" dirty="0">
                <a:latin typeface="Georgia" pitchFamily="18" charset="0"/>
              </a:rPr>
              <a:t>Only US court where actual “trials” are held.</a:t>
            </a:r>
          </a:p>
          <a:p>
            <a:r>
              <a:rPr lang="en-US" dirty="0">
                <a:latin typeface="Georgia" pitchFamily="18" charset="0"/>
              </a:rPr>
              <a:t>Created by the Judiciary Act of 1789</a:t>
            </a:r>
            <a:r>
              <a:rPr lang="en-US" dirty="0"/>
              <a:t>.</a:t>
            </a:r>
          </a:p>
        </p:txBody>
      </p:sp>
      <p:pic>
        <p:nvPicPr>
          <p:cNvPr id="1026" name="Picture 2" descr="Raleigh Federal Courthouse"/>
          <p:cNvPicPr>
            <a:picLocks noChangeAspect="1" noChangeArrowheads="1"/>
          </p:cNvPicPr>
          <p:nvPr/>
        </p:nvPicPr>
        <p:blipFill>
          <a:blip r:embed="rId2" cstate="print"/>
          <a:srcRect/>
          <a:stretch>
            <a:fillRect/>
          </a:stretch>
        </p:blipFill>
        <p:spPr bwMode="auto">
          <a:xfrm>
            <a:off x="533400" y="2438400"/>
            <a:ext cx="3342188" cy="2514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2.gstatic.com/images?q=tbn:ANd9GcRXOB5h8KiWV7D2DzdwRXqvjGna-7QQw37u_SgpXRfFHt1VAaaEW_xpWy0z"/>
          <p:cNvPicPr>
            <a:picLocks noChangeAspect="1" noChangeArrowheads="1"/>
          </p:cNvPicPr>
          <p:nvPr/>
        </p:nvPicPr>
        <p:blipFill>
          <a:blip r:embed="rId2" cstate="print"/>
          <a:srcRect/>
          <a:stretch>
            <a:fillRect/>
          </a:stretch>
        </p:blipFill>
        <p:spPr bwMode="auto">
          <a:xfrm>
            <a:off x="2895600" y="2590799"/>
            <a:ext cx="4996783" cy="3241641"/>
          </a:xfrm>
          <a:prstGeom prst="rect">
            <a:avLst/>
          </a:prstGeom>
          <a:noFill/>
        </p:spPr>
      </p:pic>
      <p:sp>
        <p:nvSpPr>
          <p:cNvPr id="2" name="Title 1"/>
          <p:cNvSpPr>
            <a:spLocks noGrp="1"/>
          </p:cNvSpPr>
          <p:nvPr>
            <p:ph type="title"/>
          </p:nvPr>
        </p:nvSpPr>
        <p:spPr/>
        <p:txBody>
          <a:bodyPr/>
          <a:lstStyle/>
          <a:p>
            <a:pPr algn="ctr"/>
            <a:r>
              <a:rPr lang="en-US" dirty="0"/>
              <a:t>US Court of Appeals</a:t>
            </a:r>
          </a:p>
        </p:txBody>
      </p:sp>
      <p:sp>
        <p:nvSpPr>
          <p:cNvPr id="3" name="Content Placeholder 2"/>
          <p:cNvSpPr>
            <a:spLocks noGrp="1"/>
          </p:cNvSpPr>
          <p:nvPr>
            <p:ph sz="half" idx="1"/>
          </p:nvPr>
        </p:nvSpPr>
        <p:spPr>
          <a:xfrm>
            <a:off x="457200" y="1600200"/>
            <a:ext cx="3520440" cy="5105400"/>
          </a:xfrm>
        </p:spPr>
        <p:txBody>
          <a:bodyPr>
            <a:normAutofit fontScale="85000" lnSpcReduction="20000"/>
          </a:bodyPr>
          <a:lstStyle/>
          <a:p>
            <a:r>
              <a:rPr lang="en-US" dirty="0">
                <a:latin typeface="Georgia" pitchFamily="18" charset="0"/>
              </a:rPr>
              <a:t>If a case is appealed – or if one of the parties ask for the case to be reviewed, it will be heard at the US Court of Appeals.</a:t>
            </a:r>
          </a:p>
          <a:p>
            <a:r>
              <a:rPr lang="en-US" dirty="0">
                <a:latin typeface="Georgia" pitchFamily="18" charset="0"/>
              </a:rPr>
              <a:t>This is called </a:t>
            </a:r>
            <a:r>
              <a:rPr lang="en-US" i="1" dirty="0">
                <a:latin typeface="Georgia" pitchFamily="18" charset="0"/>
              </a:rPr>
              <a:t>Appellate Jurisdiction</a:t>
            </a:r>
            <a:r>
              <a:rPr lang="en-US" dirty="0">
                <a:latin typeface="Georgia" pitchFamily="18" charset="0"/>
              </a:rPr>
              <a:t>.</a:t>
            </a:r>
          </a:p>
          <a:p>
            <a:r>
              <a:rPr lang="en-US" dirty="0">
                <a:latin typeface="Georgia" pitchFamily="18" charset="0"/>
              </a:rPr>
              <a:t>There are 12 US Court of Appeals around the United States known as circuits. </a:t>
            </a:r>
          </a:p>
          <a:p>
            <a:r>
              <a:rPr lang="en-US" dirty="0">
                <a:latin typeface="Georgia" pitchFamily="18" charset="0"/>
              </a:rPr>
              <a:t>Created by the Judiciary Act of 1789.</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court of appeals</a:t>
            </a:r>
          </a:p>
        </p:txBody>
      </p:sp>
      <p:sp>
        <p:nvSpPr>
          <p:cNvPr id="5" name="Content Placeholder 4"/>
          <p:cNvSpPr>
            <a:spLocks noGrp="1"/>
          </p:cNvSpPr>
          <p:nvPr>
            <p:ph idx="1"/>
          </p:nvPr>
        </p:nvSpPr>
        <p:spPr/>
        <p:txBody>
          <a:bodyPr>
            <a:normAutofit/>
          </a:bodyPr>
          <a:lstStyle/>
          <a:p>
            <a:r>
              <a:rPr lang="en-US" dirty="0"/>
              <a:t>Each appeals court has from 6-27 judges.  They earn $167,600 a year.  </a:t>
            </a:r>
          </a:p>
          <a:p>
            <a:r>
              <a:rPr lang="en-US" dirty="0"/>
              <a:t>A panel of at least three judges will hear each case.</a:t>
            </a:r>
          </a:p>
          <a:p>
            <a:r>
              <a:rPr lang="en-US" dirty="0"/>
              <a:t>The court may:</a:t>
            </a:r>
          </a:p>
          <a:p>
            <a:pPr lvl="1"/>
            <a:r>
              <a:rPr lang="en-US" dirty="0"/>
              <a:t>1.  Uphold the earlier ruling.</a:t>
            </a:r>
          </a:p>
          <a:p>
            <a:pPr lvl="1"/>
            <a:r>
              <a:rPr lang="en-US" dirty="0"/>
              <a:t>2.  Overturn the decision.</a:t>
            </a:r>
          </a:p>
          <a:p>
            <a:pPr lvl="1"/>
            <a:r>
              <a:rPr lang="en-US" dirty="0"/>
              <a:t>3.  Remand the case to a lower court for a new ruling.</a:t>
            </a:r>
          </a:p>
          <a:p>
            <a:r>
              <a:rPr lang="en-US" dirty="0"/>
              <a:t>Some cases will be appealed to the Supreme Court.</a:t>
            </a:r>
          </a:p>
        </p:txBody>
      </p:sp>
    </p:spTree>
    <p:extLst>
      <p:ext uri="{BB962C8B-B14F-4D97-AF65-F5344CB8AC3E}">
        <p14:creationId xmlns:p14="http://schemas.microsoft.com/office/powerpoint/2010/main" val="3286248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91798</TotalTime>
  <Words>4038</Words>
  <Application>Microsoft Macintosh PowerPoint</Application>
  <PresentationFormat>On-screen Show (4:3)</PresentationFormat>
  <Paragraphs>326</Paragraphs>
  <Slides>65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65</vt:i4>
      </vt:variant>
    </vt:vector>
  </HeadingPairs>
  <TitlesOfParts>
    <vt:vector size="76" baseType="lpstr">
      <vt:lpstr>ヒラギノ角ゴ ProN W3</vt:lpstr>
      <vt:lpstr>ヒラギノ角ゴ ProN W6</vt:lpstr>
      <vt:lpstr>Arial</vt:lpstr>
      <vt:lpstr>Arial Bold</vt:lpstr>
      <vt:lpstr>Arial Italic</vt:lpstr>
      <vt:lpstr>Calibri</vt:lpstr>
      <vt:lpstr>Georgia</vt:lpstr>
      <vt:lpstr>Trebuchet MS</vt:lpstr>
      <vt:lpstr>Wingdings</vt:lpstr>
      <vt:lpstr>Wingdings 2</vt:lpstr>
      <vt:lpstr>Opulent</vt:lpstr>
      <vt:lpstr>Part III: Judicial branch- The United States Court System</vt:lpstr>
      <vt:lpstr>US Courts </vt:lpstr>
      <vt:lpstr>Marbury v. Madison</vt:lpstr>
      <vt:lpstr>Marbury v. Madison Principles</vt:lpstr>
      <vt:lpstr>Types of jurisdiction</vt:lpstr>
      <vt:lpstr>US Court hierarchy</vt:lpstr>
      <vt:lpstr>US District Courts</vt:lpstr>
      <vt:lpstr>US Court of Appeals</vt:lpstr>
      <vt:lpstr>Us court of appeals</vt:lpstr>
      <vt:lpstr>US Supreme Court</vt:lpstr>
      <vt:lpstr>US Supreme Court</vt:lpstr>
      <vt:lpstr>Supreme Court Schedule</vt:lpstr>
      <vt:lpstr>When making a decision…</vt:lpstr>
      <vt:lpstr>The nc court system</vt:lpstr>
      <vt:lpstr>Nc court hierarchy</vt:lpstr>
      <vt:lpstr>Nc district court</vt:lpstr>
      <vt:lpstr>NC superior court</vt:lpstr>
      <vt:lpstr>NC court of Appeals</vt:lpstr>
      <vt:lpstr>NC supreme Court</vt:lpstr>
      <vt:lpstr>Important Supreme Court Cases</vt:lpstr>
      <vt:lpstr>PowerPoint Presentation</vt:lpstr>
      <vt:lpstr>Marbury v. Madison</vt:lpstr>
      <vt:lpstr>PowerPoint Presentation</vt:lpstr>
      <vt:lpstr>Plessy v. Ferguson</vt:lpstr>
      <vt:lpstr>Plessy v. Ferguson</vt:lpstr>
      <vt:lpstr>Brown v. Board of Education</vt:lpstr>
      <vt:lpstr>Brown v. Board of Education</vt:lpstr>
      <vt:lpstr>Swann v. Charlotte Mecklenburg</vt:lpstr>
      <vt:lpstr>Swann v. Charlotte Mecklenburg</vt:lpstr>
      <vt:lpstr>Korematsu v. US</vt:lpstr>
      <vt:lpstr>Korematsu v. US</vt:lpstr>
      <vt:lpstr>Schenck v. US</vt:lpstr>
      <vt:lpstr>Schenck v. US</vt:lpstr>
      <vt:lpstr>Reynolds v. Sims</vt:lpstr>
      <vt:lpstr>Reynolds v. Sims</vt:lpstr>
      <vt:lpstr>Furman v. Georgia</vt:lpstr>
      <vt:lpstr>Furman v. Georgia</vt:lpstr>
      <vt:lpstr>Gregg v. Georgia</vt:lpstr>
      <vt:lpstr>Gregg v. Georgia</vt:lpstr>
      <vt:lpstr>Roe v. Wade</vt:lpstr>
      <vt:lpstr>Roe v. Wade</vt:lpstr>
      <vt:lpstr>Regents of the University of California v. Bakke</vt:lpstr>
      <vt:lpstr>Regents of the University of California v. Bakke</vt:lpstr>
      <vt:lpstr>Texas v. Johnson</vt:lpstr>
      <vt:lpstr>Texas v. Johnson</vt:lpstr>
      <vt:lpstr>Mapp v. Ohio</vt:lpstr>
      <vt:lpstr>Mapp v. Ohio</vt:lpstr>
      <vt:lpstr>Gideon v. Wainwright</vt:lpstr>
      <vt:lpstr>Gideon v. Wainwright</vt:lpstr>
      <vt:lpstr>Miranda v. Arizona</vt:lpstr>
      <vt:lpstr>Miranda v. Arizona</vt:lpstr>
      <vt:lpstr>Bethel School District v. Fraser</vt:lpstr>
      <vt:lpstr>Bethel School District v. Fraser</vt:lpstr>
      <vt:lpstr>Tinker v. Des Moines</vt:lpstr>
      <vt:lpstr>Tinker v. Des Moines</vt:lpstr>
      <vt:lpstr>Engel v. Vitale</vt:lpstr>
      <vt:lpstr>Engel v. Vitale</vt:lpstr>
      <vt:lpstr>Hazelwood v. Kuhlmeier </vt:lpstr>
      <vt:lpstr>Hazelwood v. Kuhlmeier</vt:lpstr>
      <vt:lpstr>West Virginia v. Barnette</vt:lpstr>
      <vt:lpstr>West Virginia v. Barnette</vt:lpstr>
      <vt:lpstr>New Jersey v. TLO</vt:lpstr>
      <vt:lpstr>New Jersey v. TLO</vt:lpstr>
      <vt:lpstr>Vernonia Schools v. Acton</vt:lpstr>
      <vt:lpstr>Vernonia Schools v. Acton</vt:lpstr>
    </vt:vector>
  </TitlesOfParts>
  <Company>Wake County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States Court System</dc:title>
  <dc:creator>njones2</dc:creator>
  <cp:lastModifiedBy>Microsoft Office User</cp:lastModifiedBy>
  <cp:revision>37</cp:revision>
  <cp:lastPrinted>2016-11-17T17:35:52Z</cp:lastPrinted>
  <dcterms:created xsi:type="dcterms:W3CDTF">2012-10-08T13:16:31Z</dcterms:created>
  <dcterms:modified xsi:type="dcterms:W3CDTF">2020-04-25T19:37:05Z</dcterms:modified>
</cp:coreProperties>
</file>