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258" r:id="rId4"/>
    <p:sldId id="259" r:id="rId5"/>
    <p:sldId id="295" r:id="rId6"/>
    <p:sldId id="289" r:id="rId7"/>
    <p:sldId id="290" r:id="rId8"/>
    <p:sldId id="260" r:id="rId9"/>
    <p:sldId id="291" r:id="rId10"/>
    <p:sldId id="292" r:id="rId11"/>
    <p:sldId id="269" r:id="rId12"/>
    <p:sldId id="264" r:id="rId13"/>
    <p:sldId id="265" r:id="rId14"/>
    <p:sldId id="277" r:id="rId15"/>
    <p:sldId id="266" r:id="rId16"/>
    <p:sldId id="278" r:id="rId17"/>
    <p:sldId id="267" r:id="rId18"/>
    <p:sldId id="272" r:id="rId19"/>
    <p:sldId id="263" r:id="rId20"/>
    <p:sldId id="268" r:id="rId21"/>
    <p:sldId id="270" r:id="rId22"/>
    <p:sldId id="279" r:id="rId23"/>
    <p:sldId id="280" r:id="rId24"/>
    <p:sldId id="282" r:id="rId25"/>
    <p:sldId id="293" r:id="rId26"/>
    <p:sldId id="294" r:id="rId27"/>
    <p:sldId id="287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261" r:id="rId38"/>
    <p:sldId id="262" r:id="rId39"/>
    <p:sldId id="305" r:id="rId40"/>
    <p:sldId id="306" r:id="rId41"/>
    <p:sldId id="307" r:id="rId42"/>
    <p:sldId id="308" r:id="rId43"/>
    <p:sldId id="281" r:id="rId44"/>
    <p:sldId id="309" r:id="rId45"/>
    <p:sldId id="283" r:id="rId46"/>
    <p:sldId id="284" r:id="rId47"/>
    <p:sldId id="285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021" autoAdjust="0"/>
    <p:restoredTop sz="86306" autoAdjust="0"/>
  </p:normalViewPr>
  <p:slideViewPr>
    <p:cSldViewPr>
      <p:cViewPr varScale="1">
        <p:scale>
          <a:sx n="77" d="100"/>
          <a:sy n="77" d="100"/>
        </p:scale>
        <p:origin x="200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7AE49-D843-5640-8C1A-8359BF8244B5}" type="datetimeFigureOut">
              <a:rPr lang="en-US" smtClean="0"/>
              <a:t>4/19/20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ECA23-A173-844A-B6C2-01447FE7D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27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F61A8B33-3125-4A66-A77D-12D3FB3E17B1}" type="datetimeFigureOut">
              <a:rPr lang="en-US"/>
              <a:pPr/>
              <a:t>4/19/20</a:t>
            </a:fld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DA6C37FE-2D8A-40C6-864E-E89B9E25D4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37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06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38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9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88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14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71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28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76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63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86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76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540FF-0D72-499A-A2FD-10F02EACD623}" type="datetimeFigureOut">
              <a:rPr lang="en-US"/>
              <a:pPr>
                <a:defRPr/>
              </a:pPr>
              <a:t>4/19/20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64ECF-2FE5-4569-9967-62C24151E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14D27-06FF-4A8B-BD38-89473DD262DC}" type="datetimeFigureOut">
              <a:rPr lang="en-US"/>
              <a:pPr>
                <a:defRPr/>
              </a:pPr>
              <a:t>4/19/20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FCE96-1FB4-4774-A1C8-98526451B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B7118-D9F9-4996-AFF6-5AF520233433}" type="datetimeFigureOut">
              <a:rPr lang="en-US"/>
              <a:pPr>
                <a:defRPr/>
              </a:pPr>
              <a:t>4/19/20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381D1-D78A-4E4E-8BFE-0348CD8A9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19870-A4AA-46F3-BAE3-68DAE676FB4B}" type="datetimeFigureOut">
              <a:rPr lang="en-US"/>
              <a:pPr>
                <a:defRPr/>
              </a:pPr>
              <a:t>4/19/20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9635D-F4FE-4A0A-A988-242E972F5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2D834-9F3F-4EBF-A5F8-5702005DA7F2}" type="datetimeFigureOut">
              <a:rPr lang="en-US"/>
              <a:pPr>
                <a:defRPr/>
              </a:pPr>
              <a:t>4/19/20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040CB-A3A4-4946-80C3-CCFA264D5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52AED-A930-43FE-B098-98678AE4DB9F}" type="datetimeFigureOut">
              <a:rPr lang="en-US"/>
              <a:pPr>
                <a:defRPr/>
              </a:pPr>
              <a:t>4/19/20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5D53D-FE21-4BD0-B22F-FBE02ADFC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B277-799F-4413-9D78-A55BC4CDAF93}" type="datetimeFigureOut">
              <a:rPr lang="en-US"/>
              <a:pPr>
                <a:defRPr/>
              </a:pPr>
              <a:t>4/19/20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F08E2-1D09-43D9-AFC4-6F97708F3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AA1C0-4CCB-4D68-8A09-942A55CA153E}" type="datetimeFigureOut">
              <a:rPr lang="en-US"/>
              <a:pPr>
                <a:defRPr/>
              </a:pPr>
              <a:t>4/19/20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CCBC5-8A37-44B1-8143-1327635F5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9950-1991-45B1-B6D3-9F9EAB43C125}" type="datetimeFigureOut">
              <a:rPr lang="en-US"/>
              <a:pPr>
                <a:defRPr/>
              </a:pPr>
              <a:t>4/19/20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761DF-45D1-46FD-A39C-9D5C3C93B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9F063-E418-4F4A-9241-BD40E6B8B83B}" type="datetimeFigureOut">
              <a:rPr lang="en-US"/>
              <a:pPr>
                <a:defRPr/>
              </a:pPr>
              <a:t>4/19/20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3E22B-9659-4D1B-BB69-7529D00B8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88EAF-3659-4BD2-91AA-A1EECDE0FD64}" type="datetimeFigureOut">
              <a:rPr lang="en-US"/>
              <a:pPr>
                <a:defRPr/>
              </a:pPr>
              <a:t>4/19/20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52252-22DA-43DF-B3E9-10C72B84A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6679C1-1A1C-4901-89F1-BE215DC14553}" type="datetimeFigureOut">
              <a:rPr lang="en-US"/>
              <a:pPr>
                <a:defRPr/>
              </a:pPr>
              <a:t>4/19/20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A59B6A-EA13-4927-82EB-65A1D652E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foplease.com/biography/var/arneduncan.html" TargetMode="External"/><Relationship Id="rId3" Type="http://schemas.openxmlformats.org/officeDocument/2006/relationships/hyperlink" Target="http://www.infoplease.com/biography/us/congress/boehner-john-andrew.html" TargetMode="External"/><Relationship Id="rId7" Type="http://schemas.openxmlformats.org/officeDocument/2006/relationships/hyperlink" Target="http://www.infoplease.com/biography/var/tomvilsack.html" TargetMode="External"/><Relationship Id="rId2" Type="http://schemas.openxmlformats.org/officeDocument/2006/relationships/hyperlink" Target="http://www.infoplease.com/biography/var/josephbiden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nfoplease.com/biography/var/lorettalynch.html" TargetMode="External"/><Relationship Id="rId5" Type="http://schemas.openxmlformats.org/officeDocument/2006/relationships/hyperlink" Target="http://www.infoplease.com/ipa/A0921192.html" TargetMode="External"/><Relationship Id="rId4" Type="http://schemas.openxmlformats.org/officeDocument/2006/relationships/hyperlink" Target="http://www.infoplease.com/biography/us/congress/leahy-patrick-joseph.html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R="0" algn="l"/>
            <a:r>
              <a:rPr lang="en-US"/>
              <a:t>How does the most powerful branch of government work to represent citizens at each level of government?</a:t>
            </a:r>
          </a:p>
        </p:txBody>
      </p:sp>
      <p:sp>
        <p:nvSpPr>
          <p:cNvPr id="13316" name="Rectangle 4"/>
          <p:cNvSpPr>
            <a:spLocks noGrp="1"/>
          </p:cNvSpPr>
          <p:nvPr>
            <p:ph type="ctrTitle" idx="4294967295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pPr algn="ctr"/>
            <a:r>
              <a:rPr lang="en-US"/>
              <a:t>The Legislative Branch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More Leaders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867400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The </a:t>
            </a:r>
            <a:r>
              <a:rPr lang="en-US" b="1" dirty="0"/>
              <a:t>Vice President </a:t>
            </a:r>
            <a:r>
              <a:rPr lang="en-US" dirty="0"/>
              <a:t>is the official leader of the Senate. He is rarely there and only gets to vote to break a tie. The day to day leader of the Senate is called the </a:t>
            </a:r>
            <a:r>
              <a:rPr lang="en-US" b="1" dirty="0"/>
              <a:t>President Pro Tempore.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Each house has party leaders called the </a:t>
            </a:r>
            <a:r>
              <a:rPr lang="en-US" b="1" dirty="0"/>
              <a:t>majority</a:t>
            </a:r>
            <a:r>
              <a:rPr lang="en-US" dirty="0"/>
              <a:t> or </a:t>
            </a:r>
            <a:r>
              <a:rPr lang="en-US" b="1" dirty="0"/>
              <a:t>minority leader</a:t>
            </a:r>
            <a:r>
              <a:rPr lang="en-US" dirty="0"/>
              <a:t>. They direct members of their party to act on certain bills. The </a:t>
            </a:r>
            <a:r>
              <a:rPr lang="en-US" b="1" dirty="0"/>
              <a:t>Senate Majority Leader</a:t>
            </a:r>
            <a:r>
              <a:rPr lang="en-US" dirty="0"/>
              <a:t> is the person with the actual power in the Senate.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Each party also has officials called “</a:t>
            </a:r>
            <a:r>
              <a:rPr lang="en-US" b="1" dirty="0"/>
              <a:t>Party Whips</a:t>
            </a:r>
            <a:r>
              <a:rPr lang="en-US" dirty="0"/>
              <a:t>” who make sure members of the party are doing what has been asked of them.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4600" y="1981200"/>
            <a:ext cx="2046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Chuck Grassley</a:t>
            </a:r>
          </a:p>
          <a:p>
            <a:r>
              <a:rPr lang="en-US" dirty="0"/>
              <a:t>President Pro Tempore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4800600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Mitch McConnell</a:t>
            </a:r>
          </a:p>
          <a:p>
            <a:r>
              <a:rPr lang="en-US" dirty="0"/>
              <a:t>Senate Majority Leader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2711DA-6AE4-6F44-9428-9F9B5DDA9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52" y="3961354"/>
            <a:ext cx="1959496" cy="28966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042F8B-1899-B440-B0F8-2F8207773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652" y="1141615"/>
            <a:ext cx="1959496" cy="244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4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The Three Jobs of Congress Members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219200"/>
            <a:ext cx="3505200" cy="48006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/>
              <a:t>    1. Lawmaking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/>
              <a:t>    2. Casework: help constituents deal with the Federal government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/>
              <a:t>    3. Helping the district/state: get Federal money for projects at home.  These are called “</a:t>
            </a:r>
            <a:r>
              <a:rPr lang="en-US" b="1" dirty="0"/>
              <a:t>pork-barrel” projects</a:t>
            </a:r>
            <a:r>
              <a:rPr lang="en-US" dirty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26628" name="Picture 2" descr="http://www.penick.net/digging/images/2008_12_23%2037th%20Street/Pork%20barrel%20troug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05000"/>
            <a:ext cx="54975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Powers of Congress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334000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Expressed/Enumerated Powers (from Article 1)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Implied Powers (Elastic Clause)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Legislative Powers: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/>
              <a:t>    1. Taxing and Spending: only the Congress can pass laws about raising and spending money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/>
              <a:t>    2. Regulating Commerce: only the Congress can regulate interstate and international trade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/>
              <a:t>    3. Foreign relations: Only Congress can declare war, maintain the military, and approve treaties with other nations.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21508" name="Picture 2" descr="http://haysvillelibrary.files.wordpress.com/2009/07/fdr-signs-declaration-of-war-on-jap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200400"/>
            <a:ext cx="26543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http://members.iinet.net.au/~vanderkp/warisonla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295400"/>
            <a:ext cx="443230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Other Congressional Powers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/>
              <a:t>Non-legislative powers: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2800"/>
              <a:t>   1. Propose constitutional amendments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2800"/>
              <a:t>   2. Check other branches: approve Federal judges and secretaries of executive agencies; impeach the President and VP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2800"/>
              <a:t>   3. Oversight and Investigation: Congress investigates the effectiveness of their laws and programs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Powers of House vs. Senate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/>
              <a:t>House of Representative</a:t>
            </a:r>
            <a:endParaRPr lang="en-US" dirty="0"/>
          </a:p>
          <a:p>
            <a:r>
              <a:rPr lang="en-US" dirty="0"/>
              <a:t>Introduces appropriations bills ($$$)</a:t>
            </a:r>
          </a:p>
          <a:p>
            <a:r>
              <a:rPr lang="en-US" dirty="0"/>
              <a:t>Elects President if no majority in Electoral College</a:t>
            </a:r>
          </a:p>
          <a:p>
            <a:r>
              <a:rPr lang="en-US" dirty="0"/>
              <a:t>Impeaches officials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/>
              <a:t>Senate</a:t>
            </a:r>
            <a:endParaRPr lang="en-US" dirty="0"/>
          </a:p>
          <a:p>
            <a:r>
              <a:rPr lang="en-US" dirty="0"/>
              <a:t>Ratifies treaties</a:t>
            </a:r>
          </a:p>
          <a:p>
            <a:r>
              <a:rPr lang="en-US" dirty="0"/>
              <a:t>Elects VP if no majority in Electoral College</a:t>
            </a:r>
          </a:p>
          <a:p>
            <a:r>
              <a:rPr lang="en-US" dirty="0"/>
              <a:t>Impeachment trials</a:t>
            </a:r>
          </a:p>
          <a:p>
            <a:r>
              <a:rPr lang="en-US" dirty="0"/>
              <a:t>Approves Presidential appointments (cabinet members, Supreme Court justices)</a:t>
            </a:r>
          </a:p>
        </p:txBody>
      </p:sp>
    </p:spTree>
    <p:extLst>
      <p:ext uri="{BB962C8B-B14F-4D97-AF65-F5344CB8AC3E}">
        <p14:creationId xmlns:p14="http://schemas.microsoft.com/office/powerpoint/2010/main" val="3936093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/>
              <a:t>Limits on Congressional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8229600" cy="438943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First Amendment freedoms (Congress cannot pass a law that interferes with the legal rights of individuals)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Cannot interfere with powers reserved to the states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Cannot suspend the </a:t>
            </a:r>
            <a:r>
              <a:rPr lang="en-US" sz="2800" b="1" dirty="0"/>
              <a:t>Writ of Habeas Corpus</a:t>
            </a:r>
            <a:r>
              <a:rPr lang="en-US" sz="2800" dirty="0"/>
              <a:t>: cannot put people in jail without a charge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Cannot pass a </a:t>
            </a:r>
            <a:r>
              <a:rPr lang="en-US" sz="2800" b="1" dirty="0"/>
              <a:t>Bill of Attainder</a:t>
            </a:r>
            <a:r>
              <a:rPr lang="en-US" sz="2800" dirty="0"/>
              <a:t>: cannot put someone in prison unless convicted in a trial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No </a:t>
            </a:r>
            <a:r>
              <a:rPr lang="en-US" sz="2800" b="1" dirty="0"/>
              <a:t>Ex Post Facto Laws</a:t>
            </a:r>
            <a:r>
              <a:rPr lang="en-US" sz="2800" dirty="0"/>
              <a:t>: cannot charge someone with a crime if they committed the act before it was a crime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Congressional Punishments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Expulsion</a:t>
            </a:r>
            <a:r>
              <a:rPr lang="en-US" dirty="0"/>
              <a:t>- Can be forced to leave due to a 2/3 vote by either house</a:t>
            </a:r>
          </a:p>
          <a:p>
            <a:endParaRPr lang="en-US" u="sng" dirty="0"/>
          </a:p>
          <a:p>
            <a:r>
              <a:rPr lang="en-US" u="sng" dirty="0"/>
              <a:t>Censure</a:t>
            </a:r>
            <a:r>
              <a:rPr lang="en-US" dirty="0"/>
              <a:t>- Wrongdoings are made public (which can be very embarrassing)</a:t>
            </a:r>
          </a:p>
          <a:p>
            <a:endParaRPr lang="en-US" u="sng" dirty="0"/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589795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/>
              <a:t>Benefits of Congress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874"/>
            <a:ext cx="4038600" cy="4665663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$174,000+ annual salary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Free trips to home state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/>
              <a:t>Franking Privilege</a:t>
            </a:r>
            <a:r>
              <a:rPr lang="en-US" dirty="0"/>
              <a:t>: send work related US mail for free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Each member of Congress has a large staff who assist in many ways. They gather information on new bills, deal with lobbyists and the press, and deal with letters/email from constituents.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24580" name="Picture 2" descr="http://4.bp.blogspot.com/_Ouv7g5rNOLo/RpZKU_qYwDI/AAAAAAAABN0/8AvB9HQbZis/s320/mailm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05000"/>
            <a:ext cx="365760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5CE7D77-1666-FC4A-8668-86A8E2725D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Arial" charset="0"/>
              </a:rPr>
              <a:t>How Congress is Organized to Make Policy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D8D25A3-29C4-C94B-83CB-3A5E80ABCB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Congressional Staff</a:t>
            </a:r>
          </a:p>
          <a:p>
            <a:pPr lvl="1" eaLnBrk="1" hangingPunct="1"/>
            <a:r>
              <a:rPr lang="en-US" altLang="en-US"/>
              <a:t>Personal staff: They work for the member, mainly providing constituent service, but help with legislation too.</a:t>
            </a:r>
          </a:p>
          <a:p>
            <a:pPr lvl="1" eaLnBrk="1" hangingPunct="1"/>
            <a:r>
              <a:rPr lang="en-US" altLang="en-US"/>
              <a:t>Committee staff: organize hearings, research and write legislation, target of lobbyists</a:t>
            </a:r>
          </a:p>
          <a:p>
            <a:pPr lvl="1" eaLnBrk="1" hangingPunct="1"/>
            <a:r>
              <a:rPr lang="en-US" altLang="en-US"/>
              <a:t>Staff Agencies: CRS, GAO, CBO provide specific information to Congress</a:t>
            </a:r>
          </a:p>
          <a:p>
            <a:pPr lvl="1" eaLnBrk="1" hangingPunct="1"/>
            <a:r>
              <a:rPr lang="en-US" altLang="en-US"/>
              <a:t>CRS- Congressional Research Service</a:t>
            </a:r>
          </a:p>
          <a:p>
            <a:pPr lvl="1" eaLnBrk="1" hangingPunct="1"/>
            <a:r>
              <a:rPr lang="en-US" altLang="en-US"/>
              <a:t>CBO- Congressional Budget Office </a:t>
            </a:r>
          </a:p>
          <a:p>
            <a:pPr lvl="1" eaLnBrk="1" hangingPunct="1"/>
            <a:r>
              <a:rPr lang="en-US" altLang="en-US"/>
              <a:t>GAO-General Accounting Office</a:t>
            </a:r>
          </a:p>
        </p:txBody>
      </p:sp>
    </p:spTree>
    <p:extLst>
      <p:ext uri="{BB962C8B-B14F-4D97-AF65-F5344CB8AC3E}">
        <p14:creationId xmlns:p14="http://schemas.microsoft.com/office/powerpoint/2010/main" val="358994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Congressional Committees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Most real work of the Congress happens in committees.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Discuss, research, and revise bills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Members of Congress want to get on a committee that will give them a high profile or work in an area that can help out their constituents (to help them get reelected)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Terms of Congress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05000"/>
            <a:ext cx="4038600" cy="4953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Every two years, new representatives join the Congress. They meet in sessions each year from January to November.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Usually, the two houses of Congress meet separately, but they occasionally meet together in a </a:t>
            </a:r>
            <a:r>
              <a:rPr lang="en-US" b="1" dirty="0"/>
              <a:t>Joint Session.</a:t>
            </a:r>
            <a:endParaRPr lang="en-US" dirty="0"/>
          </a:p>
        </p:txBody>
      </p:sp>
      <p:pic>
        <p:nvPicPr>
          <p:cNvPr id="14340" name="Picture 2" descr="http://images.businessweek.com/ss/06/10/fantasy/image/congre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905000"/>
            <a:ext cx="49434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0F3DE72-220D-804F-9BBE-EE8843551D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How Congress is Organized to Make Policy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6017DC1-FA4E-2F4E-8E7D-9EA6C81682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63040"/>
            <a:ext cx="8229600" cy="5090159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The Committees and Subcommittees</a:t>
            </a:r>
          </a:p>
          <a:p>
            <a:pPr lvl="1" eaLnBrk="1" hangingPunct="1"/>
            <a:r>
              <a:rPr lang="en-US" altLang="en-US" sz="2400" dirty="0"/>
              <a:t>The Committees at Work: Legislation and Oversight</a:t>
            </a:r>
          </a:p>
          <a:p>
            <a:pPr lvl="2" eaLnBrk="1" hangingPunct="1"/>
            <a:r>
              <a:rPr lang="en-US" altLang="en-US" sz="2400" dirty="0"/>
              <a:t>Legislation</a:t>
            </a:r>
          </a:p>
          <a:p>
            <a:pPr lvl="3" eaLnBrk="1" hangingPunct="1"/>
            <a:r>
              <a:rPr lang="en-US" altLang="en-US" sz="2200" dirty="0"/>
              <a:t>Committees work on the 11,000 bills every session</a:t>
            </a:r>
          </a:p>
          <a:p>
            <a:pPr lvl="3" eaLnBrk="1" hangingPunct="1"/>
            <a:r>
              <a:rPr lang="en-US" altLang="en-US" sz="2200" dirty="0"/>
              <a:t>Some hold hearings and “mark up” meetings</a:t>
            </a:r>
          </a:p>
          <a:p>
            <a:pPr lvl="2" eaLnBrk="1" hangingPunct="1"/>
            <a:r>
              <a:rPr lang="en-US" altLang="en-US" sz="2400" dirty="0"/>
              <a:t>Legislative oversight</a:t>
            </a:r>
          </a:p>
          <a:p>
            <a:pPr lvl="3" eaLnBrk="1" hangingPunct="1"/>
            <a:r>
              <a:rPr lang="en-US" altLang="en-US" sz="2200" dirty="0"/>
              <a:t>Monitoring of the bureaucracy and its administration of policy through committee hearings</a:t>
            </a:r>
          </a:p>
          <a:p>
            <a:pPr lvl="3" eaLnBrk="1" hangingPunct="1"/>
            <a:r>
              <a:rPr lang="en-US" altLang="en-US" sz="2200" dirty="0"/>
              <a:t>Special interest groups, private citizens, parts of the bureaucracy all sent representatives to Committee hearings</a:t>
            </a:r>
          </a:p>
        </p:txBody>
      </p:sp>
    </p:spTree>
    <p:extLst>
      <p:ext uri="{BB962C8B-B14F-4D97-AF65-F5344CB8AC3E}">
        <p14:creationId xmlns:p14="http://schemas.microsoft.com/office/powerpoint/2010/main" val="381665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3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7D0FBF9-2C95-C542-9278-5E33E06D6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Arial" charset="0"/>
              </a:rPr>
              <a:t>How Congress is Organized to Make Policy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562C8E0-1744-3D4E-AB88-8418DA8F5F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Committees and Subcommittees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Getting Ahead on the Committee: Chairs and the Seniority System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dirty="0"/>
              <a:t>Committee chair: the most important influencer of congressional agenda (member of the majority party)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200" dirty="0"/>
              <a:t>Dominant role in scheduling hearings, hiring staff, appointing subcommittees, and managing committee bills when they are brought before the full house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/>
              <a:t>Most chairs selected according to seniority system: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200" dirty="0"/>
              <a:t>Members who have served on the committee the longest and whose party controlled Congress become chair</a:t>
            </a:r>
          </a:p>
        </p:txBody>
      </p:sp>
    </p:spTree>
    <p:extLst>
      <p:ext uri="{BB962C8B-B14F-4D97-AF65-F5344CB8AC3E}">
        <p14:creationId xmlns:p14="http://schemas.microsoft.com/office/powerpoint/2010/main" val="25251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3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Standing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Permanent committees specializing in a certain area</a:t>
            </a:r>
          </a:p>
          <a:p>
            <a:r>
              <a:rPr lang="en-US" dirty="0"/>
              <a:t>Divided into subcommittees</a:t>
            </a:r>
          </a:p>
          <a:p>
            <a:endParaRPr lang="en-US" dirty="0"/>
          </a:p>
          <a:p>
            <a:r>
              <a:rPr lang="en-US" dirty="0"/>
              <a:t>House of Reps Examples</a:t>
            </a:r>
          </a:p>
          <a:p>
            <a:pPr lvl="1"/>
            <a:r>
              <a:rPr lang="en-US" dirty="0"/>
              <a:t>Appropriations ($), Ways and Means, Judiciary, Armed Services</a:t>
            </a:r>
          </a:p>
          <a:p>
            <a:pPr lvl="1"/>
            <a:endParaRPr lang="en-US" dirty="0"/>
          </a:p>
          <a:p>
            <a:r>
              <a:rPr lang="en-US" dirty="0"/>
              <a:t>Senate Examples</a:t>
            </a:r>
          </a:p>
          <a:p>
            <a:pPr lvl="1"/>
            <a:r>
              <a:rPr lang="en-US" dirty="0"/>
              <a:t>Same as house except no Ways and Means and Appropriations has much less power</a:t>
            </a:r>
          </a:p>
        </p:txBody>
      </p:sp>
    </p:spTree>
    <p:extLst>
      <p:ext uri="{BB962C8B-B14F-4D97-AF65-F5344CB8AC3E}">
        <p14:creationId xmlns:p14="http://schemas.microsoft.com/office/powerpoint/2010/main" val="2224274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Committees </a:t>
            </a:r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02A473-5E37-0144-AD68-F89E25F2FC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 Committees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091017-C6D2-4E4F-B065-0CC4378E862B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Joint Committees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Temporary committees formed to complete a task</a:t>
            </a:r>
          </a:p>
          <a:p>
            <a:endParaRPr lang="en-US" dirty="0"/>
          </a:p>
          <a:p>
            <a:r>
              <a:rPr lang="en-US" dirty="0"/>
              <a:t>The committee stops existing when the task is completed</a:t>
            </a:r>
          </a:p>
          <a:p>
            <a:endParaRPr lang="en-US" dirty="0"/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9/11 Investigation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E1A2A4-F84B-6142-8679-99064CA66CF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Members of both houses meet together in a committee</a:t>
            </a:r>
          </a:p>
          <a:p>
            <a:endParaRPr lang="en-US" dirty="0"/>
          </a:p>
          <a:p>
            <a:r>
              <a:rPr lang="en-US" dirty="0"/>
              <a:t>Not very powerful or influential (only 4 of them)</a:t>
            </a:r>
          </a:p>
          <a:p>
            <a:endParaRPr lang="en-US" dirty="0"/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Library </a:t>
            </a:r>
          </a:p>
        </p:txBody>
      </p:sp>
    </p:spTree>
    <p:extLst>
      <p:ext uri="{BB962C8B-B14F-4D97-AF65-F5344CB8AC3E}">
        <p14:creationId xmlns:p14="http://schemas.microsoft.com/office/powerpoint/2010/main" val="2771304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Conference Committees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Members of both houses work together to compromise a bill that has passed through both houses of Congress</a:t>
            </a:r>
          </a:p>
          <a:p>
            <a:endParaRPr lang="en-US" dirty="0"/>
          </a:p>
          <a:p>
            <a:r>
              <a:rPr lang="en-US" dirty="0"/>
              <a:t>An important step in the bill making process as both houses must agree on the same version of the bill before it can go to the President</a:t>
            </a:r>
          </a:p>
          <a:p>
            <a:endParaRPr lang="en-US" dirty="0"/>
          </a:p>
          <a:p>
            <a:r>
              <a:rPr lang="en-US" dirty="0"/>
              <a:t>Speaking of which…</a:t>
            </a:r>
          </a:p>
        </p:txBody>
      </p:sp>
      <p:sp>
        <p:nvSpPr>
          <p:cNvPr id="4" name="AutoShape 2" descr="https://decodingdyslexiaks.files.wordpress.com/2013/01/im-just-a-bil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511757"/>
            <a:ext cx="2219325" cy="232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30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Bill Becomes a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1. A bill starts out as an </a:t>
            </a:r>
            <a:r>
              <a:rPr lang="en-US" b="1" dirty="0"/>
              <a:t>idea</a:t>
            </a:r>
            <a:r>
              <a:rPr lang="en-US" dirty="0"/>
              <a:t> (anyone can have this idea).</a:t>
            </a:r>
          </a:p>
          <a:p>
            <a:r>
              <a:rPr lang="en-US" dirty="0"/>
              <a:t>2. The idea is then </a:t>
            </a:r>
            <a:r>
              <a:rPr lang="en-US" b="1" dirty="0"/>
              <a:t>proposed</a:t>
            </a:r>
            <a:r>
              <a:rPr lang="en-US" dirty="0"/>
              <a:t> in either house of Congress (only by a member of Congress)</a:t>
            </a:r>
          </a:p>
          <a:p>
            <a:r>
              <a:rPr lang="en-US" dirty="0"/>
              <a:t>3. The bill is moved to a </a:t>
            </a:r>
            <a:r>
              <a:rPr lang="en-US" b="1" dirty="0"/>
              <a:t>committee</a:t>
            </a:r>
            <a:r>
              <a:rPr lang="en-US" dirty="0"/>
              <a:t> depending on its topic.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3032915"/>
          </a:xfrm>
        </p:spPr>
        <p:txBody>
          <a:bodyPr/>
          <a:lstStyle/>
          <a:p>
            <a:r>
              <a:rPr lang="en-US" dirty="0"/>
              <a:t>4. The committee can do one of four things:</a:t>
            </a:r>
          </a:p>
          <a:p>
            <a:pPr lvl="1"/>
            <a:r>
              <a:rPr lang="en-US" dirty="0"/>
              <a:t>a. Research and approve</a:t>
            </a:r>
          </a:p>
          <a:p>
            <a:pPr lvl="1"/>
            <a:r>
              <a:rPr lang="en-US" dirty="0"/>
              <a:t>b. </a:t>
            </a:r>
            <a:r>
              <a:rPr lang="en-US" b="1" dirty="0"/>
              <a:t>Pigeonhole</a:t>
            </a:r>
            <a:r>
              <a:rPr lang="en-US" dirty="0"/>
              <a:t> it (set it aside)</a:t>
            </a:r>
          </a:p>
          <a:p>
            <a:pPr lvl="1"/>
            <a:r>
              <a:rPr lang="en-US" dirty="0"/>
              <a:t>c. Reject it</a:t>
            </a:r>
          </a:p>
          <a:p>
            <a:pPr lvl="1"/>
            <a:r>
              <a:rPr lang="en-US" dirty="0"/>
              <a:t>d. Change it</a:t>
            </a:r>
          </a:p>
        </p:txBody>
      </p:sp>
      <p:pic>
        <p:nvPicPr>
          <p:cNvPr id="5" name="Picture 4" descr="130114152903-abc-schoolhouse-rock-just-a-bill-story-t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029200"/>
            <a:ext cx="3691466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4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 to Law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200" dirty="0"/>
              <a:t>5. Once approved in committee, it goes to either the House or Senate for </a:t>
            </a:r>
            <a:r>
              <a:rPr lang="en-US" sz="2200" b="1" dirty="0"/>
              <a:t>debate</a:t>
            </a:r>
            <a:r>
              <a:rPr lang="en-US" sz="2200" dirty="0"/>
              <a:t>. </a:t>
            </a:r>
          </a:p>
          <a:p>
            <a:pPr lvl="1"/>
            <a:r>
              <a:rPr lang="en-US" sz="2200" dirty="0"/>
              <a:t>a. The House limits how long someone can debate the bill</a:t>
            </a:r>
          </a:p>
          <a:p>
            <a:pPr lvl="1"/>
            <a:r>
              <a:rPr lang="en-US" sz="2200" dirty="0"/>
              <a:t>Senators may conduct a </a:t>
            </a:r>
            <a:r>
              <a:rPr lang="en-US" sz="2200" b="1" dirty="0"/>
              <a:t>filibuster</a:t>
            </a:r>
            <a:r>
              <a:rPr lang="en-US" sz="2200" dirty="0"/>
              <a:t> (talk it to death)</a:t>
            </a:r>
          </a:p>
          <a:p>
            <a:pPr lvl="2"/>
            <a:r>
              <a:rPr lang="en-US" sz="1800" b="1" dirty="0"/>
              <a:t>Cloture</a:t>
            </a:r>
            <a:r>
              <a:rPr lang="en-US" sz="1800" dirty="0"/>
              <a:t> must be passed to limit how long a Senator may talk (3/5 vote)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200" dirty="0"/>
              <a:t>6. Once passed with a simple majority in one house (half plus one), it moves to the other house. </a:t>
            </a:r>
          </a:p>
          <a:p>
            <a:r>
              <a:rPr lang="en-US" sz="2200" dirty="0"/>
              <a:t>7. Bill goes to a </a:t>
            </a:r>
            <a:r>
              <a:rPr lang="en-US" sz="2200" b="1" dirty="0"/>
              <a:t>conference committee </a:t>
            </a:r>
            <a:r>
              <a:rPr lang="en-US" sz="2200" dirty="0"/>
              <a:t>if necessary to finalize it.</a:t>
            </a:r>
          </a:p>
          <a:p>
            <a:r>
              <a:rPr lang="en-US" sz="2200" dirty="0"/>
              <a:t>8. Once it’s passed with a simple majority in both houses, it goes to the President. </a:t>
            </a:r>
          </a:p>
        </p:txBody>
      </p:sp>
    </p:spTree>
    <p:extLst>
      <p:ext uri="{BB962C8B-B14F-4D97-AF65-F5344CB8AC3E}">
        <p14:creationId xmlns:p14="http://schemas.microsoft.com/office/powerpoint/2010/main" val="1516579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9) </a:t>
            </a:r>
            <a:r>
              <a:rPr lang="en-US" sz="4400" dirty="0">
                <a:sym typeface="Wingdings" panose="05000000000000000000" pitchFamily="2" charset="2"/>
              </a:rPr>
              <a:t>Presidential Action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/>
              <a:t>Sign the bill and it becomes law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Veto the bill (reject it)</a:t>
            </a:r>
          </a:p>
          <a:p>
            <a:pPr marL="709613" lvl="1" indent="-342900"/>
            <a:r>
              <a:rPr lang="en-US" dirty="0"/>
              <a:t>If this happens the bill gets sent back to Congress</a:t>
            </a:r>
          </a:p>
          <a:p>
            <a:pPr marL="709613" lvl="1" indent="-342900"/>
            <a:r>
              <a:rPr lang="en-US" dirty="0"/>
              <a:t>Congress can override a Presidential veto with a 2/3 vote in both houses (happens in less than 10% of all vetoes)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Pocket Veto- take no action for ten days</a:t>
            </a:r>
          </a:p>
          <a:p>
            <a:pPr lvl="1"/>
            <a:r>
              <a:rPr lang="en-US" sz="2200" dirty="0"/>
              <a:t>If Congress is in session after 10 days, the bill becomes a law</a:t>
            </a:r>
          </a:p>
          <a:p>
            <a:pPr lvl="1"/>
            <a:r>
              <a:rPr lang="en-US" sz="2200" dirty="0"/>
              <a:t>If Congress is not in session after 10 days, the bill is rejected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82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Executive Branch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National, State and Local</a:t>
            </a:r>
          </a:p>
        </p:txBody>
      </p:sp>
    </p:spTree>
    <p:extLst>
      <p:ext uri="{BB962C8B-B14F-4D97-AF65-F5344CB8AC3E}">
        <p14:creationId xmlns:p14="http://schemas.microsoft.com/office/powerpoint/2010/main" val="3341454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hape 1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601911" y="-1951036"/>
            <a:ext cx="14347823" cy="1076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1823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/>
              <a:t>The House of Representatives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435 members; must be 25 and a 7 year US citizen. Each representative serves for two years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Representation is based on population. The number of representatives of each state changes every ten years based on the census. This process is called </a:t>
            </a:r>
            <a:r>
              <a:rPr lang="en-US" b="1" dirty="0"/>
              <a:t>apportionment</a:t>
            </a:r>
            <a:r>
              <a:rPr lang="en-US" dirty="0"/>
              <a:t>.</a:t>
            </a:r>
          </a:p>
        </p:txBody>
      </p:sp>
      <p:pic>
        <p:nvPicPr>
          <p:cNvPr id="15364" name="Picture 2" descr="http://upload.wikimedia.org/wikipedia/commons/thumb/e/e3/Seal_of_the_House_of_Representatives.svg/600px-Seal_of_the_House_of_Representatives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133600"/>
            <a:ext cx="416242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Executive Branch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Led by the President of the United States.</a:t>
            </a:r>
          </a:p>
          <a:p>
            <a:r>
              <a:rPr lang="en-US" sz="2800" dirty="0">
                <a:solidFill>
                  <a:schemeClr val="tx1"/>
                </a:solidFill>
              </a:rPr>
              <a:t>All presidents have been white males, except for Barack Obama.  All but one has been Protestant.</a:t>
            </a:r>
          </a:p>
          <a:p>
            <a:r>
              <a:rPr lang="en-US" sz="2800" u="sng" dirty="0">
                <a:solidFill>
                  <a:schemeClr val="tx1"/>
                </a:solidFill>
              </a:rPr>
              <a:t>Cabinet</a:t>
            </a:r>
            <a:r>
              <a:rPr lang="en-US" sz="2800" dirty="0">
                <a:solidFill>
                  <a:schemeClr val="tx1"/>
                </a:solidFill>
              </a:rPr>
              <a:t>:  Group of advisors to the president.</a:t>
            </a:r>
          </a:p>
        </p:txBody>
      </p:sp>
    </p:spTree>
    <p:extLst>
      <p:ext uri="{BB962C8B-B14F-4D97-AF65-F5344CB8AC3E}">
        <p14:creationId xmlns:p14="http://schemas.microsoft.com/office/powerpoint/2010/main" val="3901049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Literally only three qualifications listed to be President in the US Constitution (Article II)</a:t>
            </a:r>
          </a:p>
          <a:p>
            <a:pPr marL="0" indent="0">
              <a:buNone/>
            </a:pPr>
            <a:r>
              <a:rPr lang="en-US" sz="2800" dirty="0"/>
              <a:t>	1. </a:t>
            </a:r>
            <a:r>
              <a:rPr lang="en-US" sz="2800" dirty="0">
                <a:solidFill>
                  <a:schemeClr val="tx1"/>
                </a:solidFill>
              </a:rPr>
              <a:t>Must be a native-born US citizen.</a:t>
            </a:r>
          </a:p>
          <a:p>
            <a:pPr marL="0" indent="0">
              <a:buNone/>
            </a:pPr>
            <a:r>
              <a:rPr lang="en-US" sz="2800" dirty="0"/>
              <a:t>	2. </a:t>
            </a:r>
            <a:r>
              <a:rPr lang="en-US" sz="2800" dirty="0">
                <a:solidFill>
                  <a:schemeClr val="tx1"/>
                </a:solidFill>
              </a:rPr>
              <a:t>Must be 35 years old.</a:t>
            </a:r>
          </a:p>
          <a:p>
            <a:pPr marL="0" indent="0">
              <a:buNone/>
            </a:pPr>
            <a:r>
              <a:rPr lang="en-US" sz="2800" dirty="0"/>
              <a:t>	3. </a:t>
            </a:r>
            <a:r>
              <a:rPr lang="en-US" sz="2800" dirty="0">
                <a:solidFill>
                  <a:schemeClr val="tx1"/>
                </a:solidFill>
              </a:rPr>
              <a:t>Must have lived in the United States for 	14 years.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The president is elected every four years by the Electoral College.</a:t>
            </a:r>
          </a:p>
        </p:txBody>
      </p:sp>
    </p:spTree>
    <p:extLst>
      <p:ext uri="{BB962C8B-B14F-4D97-AF65-F5344CB8AC3E}">
        <p14:creationId xmlns:p14="http://schemas.microsoft.com/office/powerpoint/2010/main" val="971451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Presidential Amendments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22</a:t>
            </a:r>
            <a:r>
              <a:rPr lang="en-US" b="1" baseline="30000" dirty="0">
                <a:solidFill>
                  <a:schemeClr val="tx1"/>
                </a:solidFill>
              </a:rPr>
              <a:t>nd</a:t>
            </a:r>
            <a:r>
              <a:rPr lang="en-US" b="1" dirty="0">
                <a:solidFill>
                  <a:schemeClr val="tx1"/>
                </a:solidFill>
              </a:rPr>
              <a:t> Amendment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President can serve a max of two terms, or ten years.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Amendment was put in place when FDR served FOUR terms.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25</a:t>
            </a:r>
            <a:r>
              <a:rPr lang="en-US" b="1" baseline="30000" dirty="0">
                <a:solidFill>
                  <a:schemeClr val="tx1"/>
                </a:solidFill>
              </a:rPr>
              <a:t>th</a:t>
            </a:r>
            <a:r>
              <a:rPr lang="en-US" b="1" dirty="0">
                <a:solidFill>
                  <a:schemeClr val="tx1"/>
                </a:solidFill>
              </a:rPr>
              <a:t> amendment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 VP takes over if the president can not fulfill his duties for any reason.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The presidential line of succession provides a lay out of who would be president in many cases.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8833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Presidential Perks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Salary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$400,000/year plus money for expenses and travel</a:t>
            </a:r>
          </a:p>
          <a:p>
            <a:r>
              <a:rPr lang="en-US" dirty="0">
                <a:solidFill>
                  <a:schemeClr val="tx1"/>
                </a:solidFill>
              </a:rPr>
              <a:t>White House</a:t>
            </a:r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Private movie theater, small gym, heated pool, bowling alley, large staff</a:t>
            </a:r>
          </a:p>
          <a:p>
            <a:r>
              <a:rPr lang="en-US" dirty="0">
                <a:solidFill>
                  <a:schemeClr val="tx1"/>
                </a:solidFill>
              </a:rPr>
              <a:t>Camp David, Air Force One</a:t>
            </a:r>
          </a:p>
        </p:txBody>
      </p:sp>
      <p:pic>
        <p:nvPicPr>
          <p:cNvPr id="6" name="Shape 1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67087" y="4614025"/>
            <a:ext cx="2409825" cy="1466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71169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Presidential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Occurs every 4 years through the </a:t>
            </a:r>
            <a:r>
              <a:rPr lang="en-US" u="sng" dirty="0">
                <a:solidFill>
                  <a:schemeClr val="tx1"/>
                </a:solidFill>
              </a:rPr>
              <a:t>Electoral College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Constitution does not provide for the direct election of the President, instead we have this indirect method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Each state gets as many electoral votes as their total of Congressmen (</a:t>
            </a:r>
            <a:r>
              <a:rPr lang="en-US" dirty="0" err="1">
                <a:solidFill>
                  <a:schemeClr val="tx1"/>
                </a:solidFill>
              </a:rPr>
              <a:t>HoR</a:t>
            </a:r>
            <a:r>
              <a:rPr lang="en-US" dirty="0">
                <a:solidFill>
                  <a:schemeClr val="tx1"/>
                </a:solidFill>
              </a:rPr>
              <a:t> + Senators)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Winner take all system per state (Except for Nebraska and Maine)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Electoral College has 538 electors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You need at least 270 to win</a:t>
            </a:r>
          </a:p>
        </p:txBody>
      </p:sp>
    </p:spTree>
    <p:extLst>
      <p:ext uri="{BB962C8B-B14F-4D97-AF65-F5344CB8AC3E}">
        <p14:creationId xmlns:p14="http://schemas.microsoft.com/office/powerpoint/2010/main" val="28690142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Vice President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Vice President	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 Same qualifications as the President.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Leader of the Senate, votes only in case of a tie.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 Becomes President if the President dies.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William Henry Harrison was the first President to die in office, and his VP, John Tyler finished out his term.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“My country has in its wisdom contrived for me the most insignificant office that ever the invention of man contrived or his imagination conceived.” –John Adams (1</a:t>
            </a:r>
            <a:r>
              <a:rPr lang="en-US" sz="2800" baseline="30000" dirty="0">
                <a:solidFill>
                  <a:schemeClr val="tx1"/>
                </a:solidFill>
              </a:rPr>
              <a:t>st</a:t>
            </a:r>
            <a:r>
              <a:rPr lang="en-US" sz="2800" dirty="0">
                <a:solidFill>
                  <a:schemeClr val="tx1"/>
                </a:solidFill>
              </a:rPr>
              <a:t> VP)</a:t>
            </a:r>
          </a:p>
        </p:txBody>
      </p:sp>
    </p:spTree>
    <p:extLst>
      <p:ext uri="{BB962C8B-B14F-4D97-AF65-F5344CB8AC3E}">
        <p14:creationId xmlns:p14="http://schemas.microsoft.com/office/powerpoint/2010/main" val="12684785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00902" y="117693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The Vice President </a:t>
            </a:r>
            <a:r>
              <a:rPr lang="en-US" b="1" dirty="0">
                <a:latin typeface="Arial" panose="020B0604020202020204" pitchFamily="34" charset="0"/>
                <a:hlinkClick r:id="rId2"/>
              </a:rPr>
              <a:t>Joseph Biden</a:t>
            </a:r>
            <a:endParaRPr lang="en-US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Speaker of the House </a:t>
            </a:r>
            <a:r>
              <a:rPr lang="en-US" b="1" dirty="0">
                <a:latin typeface="Arial" panose="020B0604020202020204" pitchFamily="34" charset="0"/>
                <a:hlinkClick r:id="rId3"/>
              </a:rPr>
              <a:t>John Boehner</a:t>
            </a:r>
            <a:endParaRPr lang="en-US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President pro tempore of the Senate</a:t>
            </a:r>
            <a:r>
              <a:rPr lang="en-US" baseline="30000" dirty="0">
                <a:latin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</a:rPr>
              <a:t> </a:t>
            </a:r>
            <a:r>
              <a:rPr lang="en-US" b="1" dirty="0">
                <a:latin typeface="Arial" panose="020B0604020202020204" pitchFamily="34" charset="0"/>
                <a:hlinkClick r:id="rId4"/>
              </a:rPr>
              <a:t>Patrick Leahy</a:t>
            </a:r>
            <a:endParaRPr lang="en-US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Secretary of State </a:t>
            </a:r>
            <a:r>
              <a:rPr lang="en-US" b="1" dirty="0">
                <a:latin typeface="Arial" panose="020B0604020202020204" pitchFamily="34" charset="0"/>
                <a:hlinkClick r:id="rId5"/>
              </a:rPr>
              <a:t>John Kerry</a:t>
            </a:r>
            <a:endParaRPr lang="en-US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Secretary of the Treasury </a:t>
            </a:r>
            <a:r>
              <a:rPr lang="en-US" b="1" dirty="0">
                <a:latin typeface="Arial" panose="020B0604020202020204" pitchFamily="34" charset="0"/>
              </a:rPr>
              <a:t>Jacob Lew</a:t>
            </a:r>
            <a:endParaRPr lang="en-US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Secretary of Defense </a:t>
            </a:r>
            <a:r>
              <a:rPr lang="en-US" b="1" dirty="0">
                <a:latin typeface="Arial" panose="020B0604020202020204" pitchFamily="34" charset="0"/>
              </a:rPr>
              <a:t>Ashton B. Carter</a:t>
            </a:r>
            <a:endParaRPr lang="en-US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Attorney General </a:t>
            </a:r>
            <a:r>
              <a:rPr lang="en-US" b="1" dirty="0">
                <a:latin typeface="Arial" panose="020B0604020202020204" pitchFamily="34" charset="0"/>
                <a:hlinkClick r:id="rId6"/>
              </a:rPr>
              <a:t>Loretta Lynch</a:t>
            </a:r>
            <a:endParaRPr lang="en-US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Secretary of the Interior </a:t>
            </a:r>
            <a:r>
              <a:rPr lang="en-US" b="1" dirty="0">
                <a:latin typeface="Arial" panose="020B0604020202020204" pitchFamily="34" charset="0"/>
              </a:rPr>
              <a:t>Sally Jewel</a:t>
            </a:r>
            <a:endParaRPr lang="en-US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Secretary of Agriculture </a:t>
            </a:r>
            <a:r>
              <a:rPr lang="en-US" b="1" dirty="0">
                <a:latin typeface="Arial" panose="020B0604020202020204" pitchFamily="34" charset="0"/>
                <a:hlinkClick r:id="rId7"/>
              </a:rPr>
              <a:t>Tom Vilsack</a:t>
            </a:r>
            <a:endParaRPr lang="en-US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Secretary of Commerce </a:t>
            </a:r>
            <a:r>
              <a:rPr lang="en-US" b="1" dirty="0">
                <a:latin typeface="Arial" panose="020B0604020202020204" pitchFamily="34" charset="0"/>
              </a:rPr>
              <a:t>Penny Pritzker</a:t>
            </a:r>
            <a:endParaRPr lang="en-US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Secretary of Labor </a:t>
            </a:r>
            <a:r>
              <a:rPr lang="en-US" b="1" dirty="0">
                <a:latin typeface="Arial" panose="020B0604020202020204" pitchFamily="34" charset="0"/>
              </a:rPr>
              <a:t>Thomas E. Perez</a:t>
            </a:r>
            <a:endParaRPr lang="en-US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Secretary of Health and Human Services </a:t>
            </a:r>
            <a:r>
              <a:rPr lang="en-US" b="1" dirty="0">
                <a:latin typeface="Arial" panose="020B0604020202020204" pitchFamily="34" charset="0"/>
              </a:rPr>
              <a:t>Sylvia Mathews Burwell</a:t>
            </a:r>
            <a:endParaRPr lang="en-US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Secretary of Housing and Urban Development </a:t>
            </a:r>
            <a:r>
              <a:rPr lang="en-US" b="1" dirty="0">
                <a:latin typeface="Arial" panose="020B0604020202020204" pitchFamily="34" charset="0"/>
              </a:rPr>
              <a:t>Julián Castro</a:t>
            </a:r>
            <a:endParaRPr lang="en-US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Secretary of Transportation </a:t>
            </a:r>
            <a:r>
              <a:rPr lang="en-US" b="1" dirty="0">
                <a:latin typeface="Arial" panose="020B0604020202020204" pitchFamily="34" charset="0"/>
              </a:rPr>
              <a:t>Anthony Foxx</a:t>
            </a:r>
            <a:endParaRPr lang="en-US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Secretary of Energy </a:t>
            </a:r>
            <a:r>
              <a:rPr lang="en-US" b="1" dirty="0">
                <a:latin typeface="Arial" panose="020B0604020202020204" pitchFamily="34" charset="0"/>
              </a:rPr>
              <a:t>Ernest Moniz</a:t>
            </a:r>
            <a:endParaRPr lang="en-US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Secretary of Education </a:t>
            </a:r>
            <a:r>
              <a:rPr lang="en-US" b="1" dirty="0">
                <a:latin typeface="Arial" panose="020B0604020202020204" pitchFamily="34" charset="0"/>
                <a:hlinkClick r:id="rId8"/>
              </a:rPr>
              <a:t>Arne Duncan</a:t>
            </a:r>
            <a:endParaRPr lang="en-US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Secretary of Veterans Affairs </a:t>
            </a:r>
            <a:r>
              <a:rPr lang="en-US" b="1" dirty="0">
                <a:latin typeface="Arial" panose="020B0604020202020204" pitchFamily="34" charset="0"/>
              </a:rPr>
              <a:t>Robert McDonald</a:t>
            </a:r>
            <a:endParaRPr lang="en-US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Secretary of Homeland Security </a:t>
            </a:r>
            <a:r>
              <a:rPr lang="en-US" b="1" dirty="0" err="1">
                <a:latin typeface="Arial" panose="020B0604020202020204" pitchFamily="34" charset="0"/>
              </a:rPr>
              <a:t>Jeh</a:t>
            </a:r>
            <a:r>
              <a:rPr lang="en-US" b="1" dirty="0">
                <a:latin typeface="Arial" panose="020B0604020202020204" pitchFamily="34" charset="0"/>
              </a:rPr>
              <a:t> Johnson</a:t>
            </a:r>
            <a:endParaRPr lang="en-US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899" y="1528549"/>
            <a:ext cx="32754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-Order determined by when the office was established (Homeland Security established in 2002 is last in line)</a:t>
            </a:r>
          </a:p>
          <a:p>
            <a:endParaRPr lang="en-US" dirty="0"/>
          </a:p>
          <a:p>
            <a:r>
              <a:rPr lang="en-US" dirty="0"/>
              <a:t>-One of these people must be absent from the President’s State of the Union address</a:t>
            </a:r>
          </a:p>
        </p:txBody>
      </p:sp>
    </p:spTree>
    <p:extLst>
      <p:ext uri="{BB962C8B-B14F-4D97-AF65-F5344CB8AC3E}">
        <p14:creationId xmlns:p14="http://schemas.microsoft.com/office/powerpoint/2010/main" val="10685372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v. Domestic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President carries out laws passed by Congress and his own beliefs through foreign and domestic policy. </a:t>
            </a:r>
          </a:p>
          <a:p>
            <a:r>
              <a:rPr lang="en-US" sz="2800" u="sng" dirty="0"/>
              <a:t>Foreign policy</a:t>
            </a:r>
            <a:r>
              <a:rPr lang="en-US" sz="2800" dirty="0"/>
              <a:t> is a nation’s plan for dealing with other nations</a:t>
            </a:r>
          </a:p>
          <a:p>
            <a:r>
              <a:rPr lang="en-US" sz="2800" u="sng" dirty="0"/>
              <a:t>Domestic policy</a:t>
            </a:r>
            <a:r>
              <a:rPr lang="en-US" sz="2800" dirty="0"/>
              <a:t> includes policies and programs that deal with issues within the country. </a:t>
            </a:r>
          </a:p>
        </p:txBody>
      </p:sp>
    </p:spTree>
    <p:extLst>
      <p:ext uri="{BB962C8B-B14F-4D97-AF65-F5344CB8AC3E}">
        <p14:creationId xmlns:p14="http://schemas.microsoft.com/office/powerpoint/2010/main" val="10558194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Presidential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b="1" dirty="0"/>
              <a:t>1) Chief Executive</a:t>
            </a:r>
            <a:endParaRPr lang="it-IT" sz="2800" dirty="0"/>
          </a:p>
          <a:p>
            <a:pPr lvl="1"/>
            <a:r>
              <a:rPr lang="en-US" sz="2400" dirty="0"/>
              <a:t>The president can issue </a:t>
            </a:r>
            <a:r>
              <a:rPr lang="en-US" sz="2400" u="sng" dirty="0"/>
              <a:t>executive orders</a:t>
            </a:r>
            <a:r>
              <a:rPr lang="en-US" sz="2400" dirty="0"/>
              <a:t>, a command that has the force of law.</a:t>
            </a:r>
          </a:p>
          <a:p>
            <a:pPr lvl="1"/>
            <a:r>
              <a:rPr lang="en-US" sz="2400" dirty="0"/>
              <a:t>The president appoints many officials which must be approved by the Senate.</a:t>
            </a:r>
          </a:p>
          <a:p>
            <a:pPr lvl="1"/>
            <a:r>
              <a:rPr lang="en-US" sz="2400" dirty="0"/>
              <a:t>Can issue a </a:t>
            </a:r>
            <a:r>
              <a:rPr lang="en-US" sz="2400" u="sng" dirty="0"/>
              <a:t>pardon</a:t>
            </a:r>
            <a:r>
              <a:rPr lang="en-US" sz="2400" dirty="0"/>
              <a:t> - forgiveness and freedom from a punishment.</a:t>
            </a:r>
          </a:p>
          <a:p>
            <a:pPr lvl="1"/>
            <a:r>
              <a:rPr lang="en-US" sz="2400" dirty="0"/>
              <a:t>Can issue </a:t>
            </a:r>
            <a:r>
              <a:rPr lang="en-US" sz="2400" u="sng" dirty="0"/>
              <a:t>amnesty</a:t>
            </a:r>
            <a:r>
              <a:rPr lang="en-US" sz="2400" dirty="0"/>
              <a:t> - a pardon for a group of people.</a:t>
            </a:r>
          </a:p>
          <a:p>
            <a:pPr lvl="1"/>
            <a:r>
              <a:rPr lang="en-US" sz="2400" dirty="0"/>
              <a:t>Can issue a </a:t>
            </a:r>
            <a:r>
              <a:rPr lang="en-US" sz="2400" u="sng" dirty="0"/>
              <a:t>reprieve</a:t>
            </a:r>
            <a:r>
              <a:rPr lang="en-US" sz="2400" dirty="0"/>
              <a:t> - delay of punishment.</a:t>
            </a:r>
          </a:p>
        </p:txBody>
      </p:sp>
    </p:spTree>
    <p:extLst>
      <p:ext uri="{BB962C8B-B14F-4D97-AF65-F5344CB8AC3E}">
        <p14:creationId xmlns:p14="http://schemas.microsoft.com/office/powerpoint/2010/main" val="28103217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Presidential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2) Chief Diplomat</a:t>
            </a:r>
          </a:p>
          <a:p>
            <a:pPr lvl="1"/>
            <a:r>
              <a:rPr lang="en-US" sz="2400" dirty="0"/>
              <a:t>Appoints ambassadors and makes treaties.</a:t>
            </a:r>
          </a:p>
          <a:p>
            <a:pPr lvl="1"/>
            <a:r>
              <a:rPr lang="en-US" sz="2400" u="sng" dirty="0"/>
              <a:t>Ambassador</a:t>
            </a:r>
            <a:r>
              <a:rPr lang="en-US" sz="2400" dirty="0"/>
              <a:t>:  Official representative to a country.</a:t>
            </a:r>
          </a:p>
          <a:p>
            <a:pPr lvl="1"/>
            <a:r>
              <a:rPr lang="en-US" sz="2400" u="sng" dirty="0"/>
              <a:t>Treaty</a:t>
            </a:r>
            <a:r>
              <a:rPr lang="en-US" sz="2400" dirty="0"/>
              <a:t>:  Agreement between two or more countries.  Must be approved by the Senate by a 2/3 majority.</a:t>
            </a:r>
          </a:p>
          <a:p>
            <a:pPr lvl="1"/>
            <a:r>
              <a:rPr lang="en-US" sz="2400" u="sng" dirty="0"/>
              <a:t>Executive Agreement</a:t>
            </a:r>
            <a:r>
              <a:rPr lang="en-US" sz="2400" dirty="0"/>
              <a:t>:  Agreement between the president and the leader of another country.  Does not require Senate approval.</a:t>
            </a:r>
          </a:p>
        </p:txBody>
      </p:sp>
    </p:spTree>
    <p:extLst>
      <p:ext uri="{BB962C8B-B14F-4D97-AF65-F5344CB8AC3E}">
        <p14:creationId xmlns:p14="http://schemas.microsoft.com/office/powerpoint/2010/main" val="2281949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Congressional Districts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4864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Each state is divided in parts of approximately equal population called districts. There is one representative per district. The people living in each district are called </a:t>
            </a:r>
            <a:r>
              <a:rPr lang="en-US" b="1" dirty="0"/>
              <a:t>constituents</a:t>
            </a:r>
            <a:r>
              <a:rPr lang="en-US" dirty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/>
              <a:t>Gerrymandering</a:t>
            </a:r>
            <a:r>
              <a:rPr lang="en-US" dirty="0"/>
              <a:t>: drawing a district to favor one group over another. This is somewhat illegal.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Representatives focus on the concerns of their district rather than the whole state.</a:t>
            </a:r>
          </a:p>
        </p:txBody>
      </p:sp>
      <p:pic>
        <p:nvPicPr>
          <p:cNvPr id="16388" name="Picture 2" descr="http://4.bp.blogspot.com/_SqhhJb_P3Kk/SXDkwqxLN0I/AAAAAAAAEV8/uGmRzqUjkKs/s400/North+Carolina+12th+distri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676400"/>
            <a:ext cx="467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Presidential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/>
              <a:t>3) Commander in Chief</a:t>
            </a:r>
          </a:p>
          <a:p>
            <a:pPr lvl="1"/>
            <a:r>
              <a:rPr lang="en-US" sz="2400" dirty="0"/>
              <a:t>Congress is given the power to maintain an army and declare war.  Only the President can order troops into battle.</a:t>
            </a:r>
          </a:p>
          <a:p>
            <a:pPr lvl="1"/>
            <a:r>
              <a:rPr lang="en-US" sz="2400" u="sng" dirty="0"/>
              <a:t>War Powers Act (1973)</a:t>
            </a:r>
            <a:r>
              <a:rPr lang="en-US" sz="2400" dirty="0"/>
              <a:t>:  The president must inform Congress when troops are sent into battle.  Troops must be brought home after 60 days unless Congress grants an extension.</a:t>
            </a:r>
          </a:p>
          <a:p>
            <a:pPr lvl="1"/>
            <a:r>
              <a:rPr lang="en-US" sz="2400" dirty="0"/>
              <a:t>The president can order troops to stop disturbances in the United States during peace time.</a:t>
            </a:r>
          </a:p>
        </p:txBody>
      </p:sp>
    </p:spTree>
    <p:extLst>
      <p:ext uri="{BB962C8B-B14F-4D97-AF65-F5344CB8AC3E}">
        <p14:creationId xmlns:p14="http://schemas.microsoft.com/office/powerpoint/2010/main" val="15746871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Presidential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4) Legislative leader</a:t>
            </a:r>
          </a:p>
          <a:p>
            <a:pPr lvl="1"/>
            <a:r>
              <a:rPr lang="en-US" sz="2400" dirty="0"/>
              <a:t>Presidents should have the support of Congress.</a:t>
            </a:r>
          </a:p>
          <a:p>
            <a:pPr lvl="1"/>
            <a:r>
              <a:rPr lang="en-US" sz="2400" dirty="0"/>
              <a:t>The president can write a bill, but someone from Congress must introduce the legislation.</a:t>
            </a:r>
          </a:p>
          <a:p>
            <a:pPr lvl="1"/>
            <a:r>
              <a:rPr lang="en-US" sz="2400" dirty="0"/>
              <a:t>The President tries to make deals with Congress.</a:t>
            </a:r>
          </a:p>
          <a:p>
            <a:pPr lvl="1"/>
            <a:r>
              <a:rPr lang="en-US" sz="2400" dirty="0"/>
              <a:t>The President tries to gain support from the American people through the use of the mass media.</a:t>
            </a:r>
          </a:p>
        </p:txBody>
      </p:sp>
    </p:spTree>
    <p:extLst>
      <p:ext uri="{BB962C8B-B14F-4D97-AF65-F5344CB8AC3E}">
        <p14:creationId xmlns:p14="http://schemas.microsoft.com/office/powerpoint/2010/main" val="12987486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Presidential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74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5) Party Leader</a:t>
            </a:r>
          </a:p>
          <a:p>
            <a:pPr lvl="1"/>
            <a:r>
              <a:rPr lang="en-US" sz="2200" dirty="0"/>
              <a:t>The president helps other party members get elected (</a:t>
            </a:r>
            <a:r>
              <a:rPr lang="en-US" sz="2200" u="sng" dirty="0"/>
              <a:t>coattail effect</a:t>
            </a:r>
            <a:r>
              <a:rPr lang="en-US" sz="2200" dirty="0"/>
              <a:t>).</a:t>
            </a:r>
          </a:p>
          <a:p>
            <a:pPr lvl="1"/>
            <a:r>
              <a:rPr lang="en-US" sz="2200" dirty="0"/>
              <a:t>Appoints people with his views.</a:t>
            </a:r>
          </a:p>
          <a:p>
            <a:pPr marL="0" indent="0">
              <a:buNone/>
            </a:pPr>
            <a:r>
              <a:rPr lang="en-US" sz="2200" b="1" dirty="0"/>
              <a:t>6) Economic Leader</a:t>
            </a:r>
          </a:p>
          <a:p>
            <a:pPr lvl="1"/>
            <a:r>
              <a:rPr lang="en-US" sz="2200" dirty="0"/>
              <a:t>Deals with problems of the economy like unemployment, rising prices, high taxes.</a:t>
            </a:r>
          </a:p>
          <a:p>
            <a:pPr lvl="1"/>
            <a:r>
              <a:rPr lang="en-US" sz="2200" dirty="0"/>
              <a:t>Plans the federal government’s budget.</a:t>
            </a:r>
          </a:p>
          <a:p>
            <a:pPr marL="0" indent="0">
              <a:buNone/>
            </a:pPr>
            <a:r>
              <a:rPr lang="en-US" sz="2200" b="1" dirty="0"/>
              <a:t>7) Chief of State</a:t>
            </a:r>
          </a:p>
          <a:p>
            <a:pPr lvl="1"/>
            <a:r>
              <a:rPr lang="en-US" sz="2200" dirty="0"/>
              <a:t>The president represents the entire nation.</a:t>
            </a:r>
          </a:p>
          <a:p>
            <a:pPr lvl="1"/>
            <a:r>
              <a:rPr lang="en-US" sz="2200" dirty="0"/>
              <a:t>Acts as the symbolic leader of the United States.</a:t>
            </a:r>
          </a:p>
          <a:p>
            <a:pPr lvl="1"/>
            <a:r>
              <a:rPr lang="en-US" sz="2200" dirty="0"/>
              <a:t>People are very interested in the president and his family.</a:t>
            </a:r>
          </a:p>
        </p:txBody>
      </p:sp>
    </p:spTree>
    <p:extLst>
      <p:ext uri="{BB962C8B-B14F-4D97-AF65-F5344CB8AC3E}">
        <p14:creationId xmlns:p14="http://schemas.microsoft.com/office/powerpoint/2010/main" val="2854611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Office of the President (EOP)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0229"/>
          </a:xfrm>
        </p:spPr>
        <p:txBody>
          <a:bodyPr>
            <a:normAutofit/>
          </a:bodyPr>
          <a:lstStyle/>
          <a:p>
            <a:pPr marL="571500" indent="-571500">
              <a:buFont typeface="Wingdings 3" charset="0"/>
              <a:buNone/>
            </a:pPr>
            <a:r>
              <a:rPr lang="en-US" sz="2500" b="1" dirty="0">
                <a:latin typeface="Lucida Sans Unicode" charset="0"/>
              </a:rPr>
              <a:t> Executive Office of the President</a:t>
            </a:r>
            <a:r>
              <a:rPr lang="en-US" sz="2500" dirty="0">
                <a:latin typeface="Lucida Sans Unicode" charset="0"/>
              </a:rPr>
              <a:t>: the Presidents administration who carry out a wide range of jobs</a:t>
            </a:r>
          </a:p>
          <a:p>
            <a:pPr marL="827088" lvl="1" indent="-571500"/>
            <a:r>
              <a:rPr lang="en-US" sz="2100" b="1" dirty="0">
                <a:latin typeface="Lucida Sans Unicode" charset="0"/>
              </a:rPr>
              <a:t>White House Office</a:t>
            </a:r>
            <a:r>
              <a:rPr lang="en-US" sz="2100" dirty="0">
                <a:latin typeface="Lucida Sans Unicode" charset="0"/>
              </a:rPr>
              <a:t> (President</a:t>
            </a:r>
            <a:r>
              <a:rPr lang="ja-JP" altLang="en-US" sz="2100" dirty="0">
                <a:latin typeface="Lucida Sans Unicode" charset="0"/>
              </a:rPr>
              <a:t>’</a:t>
            </a:r>
            <a:r>
              <a:rPr lang="en-US" sz="2100" dirty="0">
                <a:latin typeface="Lucida Sans Unicode" charset="0"/>
              </a:rPr>
              <a:t>s closest advisors, the most important is the chief of staff)</a:t>
            </a:r>
          </a:p>
          <a:p>
            <a:pPr marL="827088" lvl="1" indent="-571500"/>
            <a:r>
              <a:rPr lang="en-US" sz="2100" b="1" dirty="0">
                <a:latin typeface="Lucida Sans Unicode" charset="0"/>
              </a:rPr>
              <a:t>Office of Management and Budget</a:t>
            </a:r>
            <a:r>
              <a:rPr lang="en-US" sz="2100" dirty="0">
                <a:latin typeface="Lucida Sans Unicode" charset="0"/>
              </a:rPr>
              <a:t> (OMB, prepares budget and monitors federal spending)</a:t>
            </a:r>
          </a:p>
          <a:p>
            <a:pPr marL="827088" lvl="1" indent="-571500"/>
            <a:r>
              <a:rPr lang="en-US" sz="2100" b="1" dirty="0">
                <a:latin typeface="Lucida Sans Unicode" charset="0"/>
              </a:rPr>
              <a:t>National Security Council</a:t>
            </a:r>
            <a:r>
              <a:rPr lang="en-US" sz="2100" dirty="0">
                <a:latin typeface="Lucida Sans Unicode" charset="0"/>
              </a:rPr>
              <a:t> (NSC, helps President with military issues and foreign policy, supervises the CIA)</a:t>
            </a:r>
          </a:p>
          <a:p>
            <a:pPr marL="827088" lvl="1" indent="-571500"/>
            <a:r>
              <a:rPr lang="en-US" sz="2100" b="1" dirty="0">
                <a:latin typeface="Lucida Sans Unicode" charset="0"/>
              </a:rPr>
              <a:t>Office of Administration</a:t>
            </a:r>
            <a:r>
              <a:rPr lang="en-US" sz="2100" dirty="0">
                <a:latin typeface="Lucida Sans Unicode" charset="0"/>
              </a:rPr>
              <a:t> (administrative services); </a:t>
            </a:r>
          </a:p>
          <a:p>
            <a:pPr marL="827088" lvl="1" indent="-571500"/>
            <a:r>
              <a:rPr lang="en-US" sz="2100" b="1" dirty="0">
                <a:latin typeface="Lucida Sans Unicode" charset="0"/>
              </a:rPr>
              <a:t>Council of Economic Advisors</a:t>
            </a:r>
            <a:r>
              <a:rPr lang="en-US" sz="2100" dirty="0">
                <a:latin typeface="Lucida Sans Unicode" charset="0"/>
              </a:rPr>
              <a:t> (CEA, gives President information on the economy)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28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Bureaucracy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err="1"/>
              <a:t>Federal</a:t>
            </a:r>
            <a:r>
              <a:rPr lang="fr-FR" b="1" dirty="0"/>
              <a:t> </a:t>
            </a:r>
            <a:r>
              <a:rPr lang="fr-FR" b="1" dirty="0" err="1"/>
              <a:t>Bureaucracy</a:t>
            </a:r>
            <a:endParaRPr lang="fr-FR" b="1" dirty="0"/>
          </a:p>
          <a:p>
            <a:pPr lvl="1"/>
            <a:r>
              <a:rPr lang="en-US" sz="2400" dirty="0"/>
              <a:t>The network of agencies and departments of the government.</a:t>
            </a:r>
            <a:endParaRPr lang="fr-FR" sz="2400" b="1" dirty="0"/>
          </a:p>
          <a:p>
            <a:pPr lvl="1"/>
            <a:r>
              <a:rPr lang="en-US" sz="2400" dirty="0"/>
              <a:t>Lots of “red tape”:  Inefficiency caused by rules and regulations.</a:t>
            </a:r>
          </a:p>
          <a:p>
            <a:pPr lvl="1"/>
            <a:r>
              <a:rPr lang="en-US" sz="2400" dirty="0"/>
              <a:t>Each person has a designed function and must operate within a chain of command.</a:t>
            </a:r>
          </a:p>
          <a:p>
            <a:pPr lvl="1"/>
            <a:r>
              <a:rPr lang="en-US" sz="2400" dirty="0"/>
              <a:t>People must be well-trained and managed.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123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Departments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currently 15 depts.</a:t>
            </a:r>
          </a:p>
          <a:p>
            <a:pPr lvl="1"/>
            <a:r>
              <a:rPr lang="en-US" sz="2000" dirty="0"/>
              <a:t>The most recent of which is the Dept. of Homeland Security</a:t>
            </a:r>
          </a:p>
          <a:p>
            <a:r>
              <a:rPr lang="en-US" dirty="0"/>
              <a:t>The head of each is led by a Secretary, appointed by the </a:t>
            </a:r>
            <a:r>
              <a:rPr lang="en-US" dirty="0" err="1"/>
              <a:t>Pres</a:t>
            </a:r>
            <a:r>
              <a:rPr lang="en-US" dirty="0"/>
              <a:t> and approved by the Senate</a:t>
            </a:r>
          </a:p>
          <a:p>
            <a:r>
              <a:rPr lang="en-US" dirty="0"/>
              <a:t>These 15 secretaries make up part of the President’s cabinet.</a:t>
            </a:r>
          </a:p>
          <a:p>
            <a:r>
              <a:rPr lang="en-US" dirty="0"/>
              <a:t>The cabinet is there to advise the President</a:t>
            </a:r>
          </a:p>
          <a:p>
            <a:r>
              <a:rPr lang="en-US" dirty="0"/>
              <a:t>To Know for Quiz:</a:t>
            </a:r>
          </a:p>
          <a:p>
            <a:pPr lvl="1"/>
            <a:r>
              <a:rPr lang="en-US" sz="2000" dirty="0"/>
              <a:t>Education, Justice, Labor, State, Interior, Treasury</a:t>
            </a:r>
          </a:p>
        </p:txBody>
      </p:sp>
    </p:spTree>
    <p:extLst>
      <p:ext uri="{BB962C8B-B14F-4D97-AF65-F5344CB8AC3E}">
        <p14:creationId xmlns:p14="http://schemas.microsoft.com/office/powerpoint/2010/main" val="18416465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Agencies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571500" indent="-571500">
              <a:buFont typeface="Wingdings 3" charset="0"/>
              <a:buNone/>
            </a:pPr>
            <a:r>
              <a:rPr lang="en-US" dirty="0">
                <a:latin typeface="Lucida Sans Unicode" charset="0"/>
              </a:rPr>
              <a:t>The President appoints the heads of these agencies with Senate approval</a:t>
            </a:r>
          </a:p>
          <a:p>
            <a:pPr marL="827088" lvl="1" indent="-571500"/>
            <a:r>
              <a:rPr lang="en-US" sz="2400" b="1" dirty="0">
                <a:latin typeface="Lucida Sans Unicode" charset="0"/>
              </a:rPr>
              <a:t>Executive Agencies</a:t>
            </a:r>
            <a:r>
              <a:rPr lang="en-US" sz="2400" dirty="0">
                <a:latin typeface="Lucida Sans Unicode" charset="0"/>
              </a:rPr>
              <a:t> – deal with specialized areas </a:t>
            </a:r>
          </a:p>
          <a:p>
            <a:pPr marL="1227138" lvl="2" indent="-571500"/>
            <a:r>
              <a:rPr lang="en-US" sz="2400" dirty="0">
                <a:latin typeface="Lucida Sans Unicode" charset="0"/>
              </a:rPr>
              <a:t>IRS, FBI, FEMA</a:t>
            </a:r>
          </a:p>
          <a:p>
            <a:pPr marL="827088" lvl="1" indent="-571500"/>
            <a:r>
              <a:rPr lang="en-US" sz="2400" b="1" dirty="0">
                <a:latin typeface="Lucida Sans Unicode" charset="0"/>
              </a:rPr>
              <a:t>Government Corporations</a:t>
            </a:r>
            <a:r>
              <a:rPr lang="en-US" sz="2400" dirty="0">
                <a:latin typeface="Lucida Sans Unicode" charset="0"/>
              </a:rPr>
              <a:t> </a:t>
            </a:r>
          </a:p>
          <a:p>
            <a:pPr marL="1227138" lvl="2" indent="-571500"/>
            <a:r>
              <a:rPr lang="en-US" sz="2400" dirty="0">
                <a:latin typeface="Lucida Sans Unicode" charset="0"/>
              </a:rPr>
              <a:t>US Postal Service</a:t>
            </a:r>
          </a:p>
          <a:p>
            <a:pPr marL="827088" lvl="1" indent="-571500"/>
            <a:r>
              <a:rPr lang="en-US" sz="2400" b="1" dirty="0">
                <a:latin typeface="Lucida Sans Unicode" charset="0"/>
              </a:rPr>
              <a:t>Regulatory Boards/Commissions - </a:t>
            </a:r>
            <a:r>
              <a:rPr lang="en-US" sz="2400" dirty="0">
                <a:latin typeface="Lucida Sans Unicode" charset="0"/>
              </a:rPr>
              <a:t> protect the public by making rules for certain groups or industries</a:t>
            </a:r>
          </a:p>
          <a:p>
            <a:pPr marL="1227138" lvl="2" indent="-571500"/>
            <a:r>
              <a:rPr lang="en-US" sz="2400" dirty="0">
                <a:latin typeface="Lucida Sans Unicode" charset="0"/>
              </a:rPr>
              <a:t>FTC, FDA, FCC, EPA</a:t>
            </a:r>
          </a:p>
          <a:p>
            <a:pPr marL="827088" lvl="1" indent="-571500"/>
            <a:r>
              <a:rPr lang="en-US" sz="2400" dirty="0">
                <a:latin typeface="Lucida Sans Unicode" charset="0"/>
              </a:rPr>
              <a:t>To Know for Quiz:</a:t>
            </a:r>
          </a:p>
          <a:p>
            <a:pPr marL="1227138" lvl="2" indent="-571500"/>
            <a:r>
              <a:rPr lang="en-US" sz="2400" dirty="0">
                <a:latin typeface="Lucida Sans Unicode" charset="0"/>
              </a:rPr>
              <a:t>EPA, FCC, SEC, CDC, DEA, FDA, IRS, CIA</a:t>
            </a:r>
          </a:p>
          <a:p>
            <a:pPr marL="1227138" lvl="2" indent="-571500"/>
            <a:endParaRPr lang="en-US" sz="2000" dirty="0">
              <a:latin typeface="Lucida Sans Unicode" charset="0"/>
            </a:endParaRPr>
          </a:p>
          <a:p>
            <a:pPr marL="655638" lvl="2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6803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Workers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Top</a:t>
            </a:r>
            <a:r>
              <a:rPr lang="en-US" b="1" u="sng" dirty="0"/>
              <a:t> </a:t>
            </a:r>
            <a:r>
              <a:rPr lang="en-US" u="sng" dirty="0"/>
              <a:t>jobs </a:t>
            </a:r>
            <a:r>
              <a:rPr lang="en-US" dirty="0"/>
              <a:t>like Cabinet Secretaries are appointed by the President with Senate approval and leave their office when a new President is elected; </a:t>
            </a:r>
          </a:p>
          <a:p>
            <a:r>
              <a:rPr lang="en-US" u="sng" dirty="0"/>
              <a:t>Other jobs </a:t>
            </a:r>
            <a:r>
              <a:rPr lang="en-US" dirty="0"/>
              <a:t>are hired through the </a:t>
            </a:r>
            <a:r>
              <a:rPr lang="en-US" b="1" dirty="0"/>
              <a:t>civil service system</a:t>
            </a:r>
            <a:r>
              <a:rPr lang="en-US" dirty="0"/>
              <a:t> which is based on exams, experience or merit and their job is permanent, or until they quit. </a:t>
            </a:r>
          </a:p>
          <a:p>
            <a:r>
              <a:rPr lang="en-US" dirty="0"/>
              <a:t>Before the </a:t>
            </a:r>
            <a:r>
              <a:rPr lang="en-US" b="1" dirty="0"/>
              <a:t>Civil Service Reform Act of 1883</a:t>
            </a:r>
            <a:r>
              <a:rPr lang="en-US" dirty="0"/>
              <a:t> federal jobs were given as a reward to those who had given political support to the elected President which was also called the </a:t>
            </a:r>
            <a:r>
              <a:rPr lang="en-US" b="1" dirty="0"/>
              <a:t>spoils system.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79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F19C548-E1A9-E548-8A0C-F1BD3DDEB2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Gerrymandering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5C2BBE0-3803-FD48-BC86-0C9E83AD6C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4343400"/>
            <a:ext cx="3733800" cy="1524000"/>
          </a:xfrm>
          <a:solidFill>
            <a:srgbClr val="668FCC">
              <a:alpha val="10196"/>
            </a:srgbClr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2400"/>
              <a:t>Packing</a:t>
            </a:r>
            <a:br>
              <a:rPr lang="en-US" altLang="en-US" sz="2400"/>
            </a:br>
            <a:r>
              <a:rPr lang="en-US" altLang="en-US" sz="2400"/>
              <a:t> </a:t>
            </a:r>
            <a:r>
              <a:rPr lang="en-US" altLang="en-US" sz="1800"/>
              <a:t>Lumping opposition</a:t>
            </a:r>
            <a:br>
              <a:rPr lang="en-US" altLang="en-US" sz="1800"/>
            </a:br>
            <a:r>
              <a:rPr lang="en-US" altLang="en-US" sz="1800"/>
              <a:t>voters in one area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97B83443-EA12-184F-AC68-17100640E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343400"/>
            <a:ext cx="3733800" cy="1524000"/>
          </a:xfrm>
          <a:prstGeom prst="rect">
            <a:avLst/>
          </a:prstGeom>
          <a:solidFill>
            <a:srgbClr val="668FCC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/>
              <a:t>Cracking</a:t>
            </a:r>
            <a:br>
              <a:rPr lang="en-US" altLang="en-US"/>
            </a:br>
            <a:r>
              <a:rPr lang="en-US" altLang="en-US"/>
              <a:t> Splitting up groups of voters so they do not constitute a majority in any district</a:t>
            </a:r>
          </a:p>
        </p:txBody>
      </p:sp>
      <p:pic>
        <p:nvPicPr>
          <p:cNvPr id="14341" name="Picture 5" descr="AAEQIPT0 [Converted]">
            <a:extLst>
              <a:ext uri="{FF2B5EF4-FFF2-40B4-BE49-F238E27FC236}">
                <a16:creationId xmlns:a16="http://schemas.microsoft.com/office/drawing/2014/main" id="{E7C4ADCE-1FCD-2347-BEF9-69EC75EA0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7ECDD"/>
              </a:clrFrom>
              <a:clrTo>
                <a:srgbClr val="D7EC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3657600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AAEQIPU0 [Converted]">
            <a:extLst>
              <a:ext uri="{FF2B5EF4-FFF2-40B4-BE49-F238E27FC236}">
                <a16:creationId xmlns:a16="http://schemas.microsoft.com/office/drawing/2014/main" id="{18F164CA-0E62-5C4B-9BF5-31A46A46A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7ECDD"/>
              </a:clrFrom>
              <a:clrTo>
                <a:srgbClr val="D7EC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200"/>
            <a:ext cx="35814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71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32688"/>
          </a:xfrm>
        </p:spPr>
        <p:txBody>
          <a:bodyPr/>
          <a:lstStyle/>
          <a:p>
            <a:r>
              <a:rPr lang="en-US" dirty="0"/>
              <a:t>NC Congressional District Map</a:t>
            </a:r>
          </a:p>
        </p:txBody>
      </p:sp>
      <p:pic>
        <p:nvPicPr>
          <p:cNvPr id="5" name="Picture 4" descr="Cong2010_NorthCarolin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11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8-10-04 at 10.45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26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/>
              <a:t>The US Senate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35563"/>
          </a:xfrm>
        </p:spPr>
        <p:txBody>
          <a:bodyPr/>
          <a:lstStyle/>
          <a:p>
            <a:r>
              <a:rPr lang="en-US" dirty="0"/>
              <a:t>100 members; must be 30 and a 9 year US citizen. Each senator serves a six year term.</a:t>
            </a:r>
          </a:p>
          <a:p>
            <a:r>
              <a:rPr lang="en-US" dirty="0"/>
              <a:t>Each state has 2 senators who represent the entire state.</a:t>
            </a:r>
          </a:p>
          <a:p>
            <a:r>
              <a:rPr lang="en-US" dirty="0"/>
              <a:t>1/3 of senators are up for re-election every two years, so there is more consistency in the Senate.</a:t>
            </a:r>
          </a:p>
        </p:txBody>
      </p:sp>
      <p:pic>
        <p:nvPicPr>
          <p:cNvPr id="17412" name="Picture 2" descr="http://missionwisconsin.org/images/20070322200810!Us_senate_se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Congressional Leaders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76400"/>
            <a:ext cx="4038600" cy="4435475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Each house of Congress has a majority party (&gt;50%) and a minority party (&lt;50%).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The majority party in the House of Representatives elects </a:t>
            </a:r>
            <a:r>
              <a:rPr lang="en-US" b="1" dirty="0"/>
              <a:t>the Speaker of the House</a:t>
            </a:r>
            <a:r>
              <a:rPr lang="en-US" dirty="0"/>
              <a:t>.  This is the most powerful single person in the Congress.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Powers of the Speaker: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/>
              <a:t>    1. Choose which bills to address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/>
              <a:t>    2. Choose who will speak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/>
              <a:t>    3. Choose when to vote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0" y="6248400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Nancy Pelosi– Speaker of the House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2D292A-C164-3743-8F0C-9AD1A4B98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127" y="1479245"/>
            <a:ext cx="3815324" cy="476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1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74845</TotalTime>
  <Words>2597</Words>
  <Application>Microsoft Macintosh PowerPoint</Application>
  <PresentationFormat>On-screen Show (4:3)</PresentationFormat>
  <Paragraphs>305</Paragraphs>
  <Slides>47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HGP明朝E</vt:lpstr>
      <vt:lpstr>Arial</vt:lpstr>
      <vt:lpstr>Calibri</vt:lpstr>
      <vt:lpstr>Constantia</vt:lpstr>
      <vt:lpstr>Lucida Sans Unicode</vt:lpstr>
      <vt:lpstr>Times New Roman</vt:lpstr>
      <vt:lpstr>Wingdings</vt:lpstr>
      <vt:lpstr>Wingdings 2</vt:lpstr>
      <vt:lpstr>Wingdings 3</vt:lpstr>
      <vt:lpstr>Flow</vt:lpstr>
      <vt:lpstr>The Legislative Branch</vt:lpstr>
      <vt:lpstr>Terms of Congress </vt:lpstr>
      <vt:lpstr>The House of Representatives</vt:lpstr>
      <vt:lpstr>Congressional Districts</vt:lpstr>
      <vt:lpstr>Gerrymandering</vt:lpstr>
      <vt:lpstr>NC Congressional District Map</vt:lpstr>
      <vt:lpstr>PowerPoint Presentation</vt:lpstr>
      <vt:lpstr>The US Senate</vt:lpstr>
      <vt:lpstr>Congressional Leaders</vt:lpstr>
      <vt:lpstr>More Leaders</vt:lpstr>
      <vt:lpstr>The Three Jobs of Congress Members</vt:lpstr>
      <vt:lpstr>Powers of Congress</vt:lpstr>
      <vt:lpstr>Other Congressional Powers</vt:lpstr>
      <vt:lpstr>Powers of House vs. Senate</vt:lpstr>
      <vt:lpstr>Limits on Congressional Power</vt:lpstr>
      <vt:lpstr>Congressional Punishments</vt:lpstr>
      <vt:lpstr>Benefits of Congress</vt:lpstr>
      <vt:lpstr>How Congress is Organized to Make Policy</vt:lpstr>
      <vt:lpstr>Congressional Committees</vt:lpstr>
      <vt:lpstr>How Congress is Organized to Make Policy</vt:lpstr>
      <vt:lpstr>How Congress is Organized to Make Policy</vt:lpstr>
      <vt:lpstr>Standing Committee</vt:lpstr>
      <vt:lpstr>Committees cont…</vt:lpstr>
      <vt:lpstr>Conference Committees</vt:lpstr>
      <vt:lpstr>How a Bill Becomes a Law</vt:lpstr>
      <vt:lpstr>Bill to Law Continued</vt:lpstr>
      <vt:lpstr>9) Presidential Action</vt:lpstr>
      <vt:lpstr>The Executive Branch</vt:lpstr>
      <vt:lpstr>PowerPoint Presentation</vt:lpstr>
      <vt:lpstr>US Executive Branch</vt:lpstr>
      <vt:lpstr>Qualifications</vt:lpstr>
      <vt:lpstr>Presidential Amendments</vt:lpstr>
      <vt:lpstr>Presidential Perks</vt:lpstr>
      <vt:lpstr>Presidential Elections</vt:lpstr>
      <vt:lpstr>The Vice President</vt:lpstr>
      <vt:lpstr>PowerPoint Presentation</vt:lpstr>
      <vt:lpstr>Foreign v. Domestic Policy</vt:lpstr>
      <vt:lpstr>Presidential Roles</vt:lpstr>
      <vt:lpstr>Presidential Roles</vt:lpstr>
      <vt:lpstr>Presidential Roles</vt:lpstr>
      <vt:lpstr>Presidential Roles</vt:lpstr>
      <vt:lpstr>Presidential Roles</vt:lpstr>
      <vt:lpstr>Executive Office of the President (EOP)</vt:lpstr>
      <vt:lpstr>Federal Bureaucracy</vt:lpstr>
      <vt:lpstr>Executive Departments</vt:lpstr>
      <vt:lpstr>Independent Agencies</vt:lpstr>
      <vt:lpstr>Government Workers</vt:lpstr>
    </vt:vector>
  </TitlesOfParts>
  <Company>Wake County Schools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US Congress</dc:title>
  <dc:creator>WCPSS</dc:creator>
  <cp:lastModifiedBy>Microsoft Office User</cp:lastModifiedBy>
  <cp:revision>97</cp:revision>
  <cp:lastPrinted>2016-10-31T15:54:58Z</cp:lastPrinted>
  <dcterms:created xsi:type="dcterms:W3CDTF">2011-10-04T00:02:51Z</dcterms:created>
  <dcterms:modified xsi:type="dcterms:W3CDTF">2020-04-20T03:32:44Z</dcterms:modified>
</cp:coreProperties>
</file>