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wav" ContentType="audio/wav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71" r:id="rId1"/>
  </p:sldMasterIdLst>
  <p:notesMasterIdLst>
    <p:notesMasterId r:id="rId25"/>
  </p:notesMasterIdLst>
  <p:sldIdLst>
    <p:sldId id="257" r:id="rId2"/>
    <p:sldId id="259" r:id="rId3"/>
    <p:sldId id="260" r:id="rId4"/>
    <p:sldId id="261" r:id="rId5"/>
    <p:sldId id="265" r:id="rId6"/>
    <p:sldId id="266" r:id="rId7"/>
    <p:sldId id="270" r:id="rId8"/>
    <p:sldId id="271" r:id="rId9"/>
    <p:sldId id="274" r:id="rId10"/>
    <p:sldId id="291" r:id="rId11"/>
    <p:sldId id="281" r:id="rId12"/>
    <p:sldId id="282" r:id="rId13"/>
    <p:sldId id="279" r:id="rId14"/>
    <p:sldId id="283" r:id="rId15"/>
    <p:sldId id="284" r:id="rId16"/>
    <p:sldId id="285" r:id="rId17"/>
    <p:sldId id="286" r:id="rId18"/>
    <p:sldId id="287" r:id="rId19"/>
    <p:sldId id="288" r:id="rId20"/>
    <p:sldId id="289" r:id="rId21"/>
    <p:sldId id="290" r:id="rId22"/>
    <p:sldId id="294" r:id="rId23"/>
    <p:sldId id="292" r:id="rId24"/>
  </p:sldIdLst>
  <p:sldSz cx="9144000" cy="6858000" type="screen4x3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charset="-128"/>
        <a:cs typeface="+mn-cs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charset="-128"/>
        <a:cs typeface="+mn-cs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charset="-128"/>
        <a:cs typeface="+mn-cs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charset="-128"/>
        <a:cs typeface="+mn-cs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ＭＳ Ｐゴシック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ＭＳ Ｐゴシック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ＭＳ Ｐゴシック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ＭＳ Ｐゴシック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FF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3111"/>
    <p:restoredTop sz="94634"/>
  </p:normalViewPr>
  <p:slideViewPr>
    <p:cSldViewPr snapToObjects="1">
      <p:cViewPr varScale="1">
        <p:scale>
          <a:sx n="95" d="100"/>
          <a:sy n="95" d="100"/>
        </p:scale>
        <p:origin x="776" y="17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notesMaster" Target="notesMasters/notesMaster1.xml"/><Relationship Id="rId26" Type="http://schemas.openxmlformats.org/officeDocument/2006/relationships/presProps" Target="presProps.xml"/><Relationship Id="rId27" Type="http://schemas.openxmlformats.org/officeDocument/2006/relationships/viewProps" Target="viewProps.xml"/><Relationship Id="rId28" Type="http://schemas.openxmlformats.org/officeDocument/2006/relationships/theme" Target="theme/theme1.xml"/><Relationship Id="rId29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34" charset="0"/>
              </a:defRPr>
            </a:lvl1pPr>
          </a:lstStyle>
          <a:p>
            <a:fld id="{095096A7-B102-4541-B232-279B6D850C92}" type="datetime1">
              <a:rPr lang="en-US"/>
              <a:pPr/>
              <a:t>11/3/17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34" charset="0"/>
              </a:defRPr>
            </a:lvl1pPr>
          </a:lstStyle>
          <a:p>
            <a:fld id="{907C0654-2AF6-401E-9D18-927846DEEFD6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11" charset="-128"/>
        <a:cs typeface="ＭＳ Ｐゴシック" pitchFamily="-111" charset="-128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11" charset="-128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11" charset="-128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11" charset="-128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11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4578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r>
              <a:rPr lang="en-US" smtClean="0">
                <a:ea typeface="ＭＳ Ｐゴシック" charset="-128"/>
              </a:rPr>
              <a:t>Dumped 342 crates of tea into boston then congress passes the intolerable acts</a:t>
            </a:r>
          </a:p>
        </p:txBody>
      </p:sp>
      <p:sp>
        <p:nvSpPr>
          <p:cNvPr id="24579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802E453F-F3EB-4497-9B8C-8B481BECEB36}" type="slidenum">
              <a:rPr lang="en-US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7650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r>
              <a:rPr lang="en-US" smtClean="0">
                <a:ea typeface="ＭＳ Ｐゴシック" charset="-128"/>
              </a:rPr>
              <a:t>First battles of the american revo</a:t>
            </a:r>
          </a:p>
        </p:txBody>
      </p:sp>
      <p:sp>
        <p:nvSpPr>
          <p:cNvPr id="27651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79EBDEC5-8ABD-4202-8463-BB3A3D910918}" type="slidenum">
              <a:rPr lang="en-US"/>
              <a:pPr/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7890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r>
              <a:rPr lang="en-US" smtClean="0">
                <a:ea typeface="ＭＳ Ｐゴシック" charset="-128"/>
              </a:rPr>
              <a:t>Final battle of the revolution</a:t>
            </a:r>
          </a:p>
        </p:txBody>
      </p:sp>
      <p:sp>
        <p:nvSpPr>
          <p:cNvPr id="37891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55A5B4AF-D15B-424E-9034-8E034DC19FA5}" type="slidenum">
              <a:rPr lang="en-US"/>
              <a:pPr/>
              <a:t>19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9938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r>
              <a:rPr lang="en-US" smtClean="0">
                <a:ea typeface="ＭＳ Ｐゴシック" charset="-128"/>
              </a:rPr>
              <a:t>Gave fishing rights, set boundaries, debts to be paid, land given to proper owners</a:t>
            </a:r>
          </a:p>
        </p:txBody>
      </p:sp>
      <p:sp>
        <p:nvSpPr>
          <p:cNvPr id="39939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CECD04C9-5ACD-488A-9E19-9F8FE09779D7}" type="slidenum">
              <a:rPr lang="en-US"/>
              <a:pPr/>
              <a:t>20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5058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endParaRPr lang="en-US" smtClean="0">
              <a:ea typeface="ＭＳ Ｐゴシック" charset="-128"/>
            </a:endParaRPr>
          </a:p>
          <a:p>
            <a:r>
              <a:rPr lang="en-US" smtClean="0">
                <a:ea typeface="ＭＳ Ｐゴシック" charset="-128"/>
              </a:rPr>
              <a:t>----- Meeting Notes (3/25/13 13:37) -----</a:t>
            </a:r>
          </a:p>
          <a:p>
            <a:r>
              <a:rPr lang="en-US" smtClean="0">
                <a:ea typeface="ＭＳ Ｐゴシック" charset="-128"/>
              </a:rPr>
              <a:t>JOhn Hanson</a:t>
            </a:r>
          </a:p>
        </p:txBody>
      </p:sp>
      <p:sp>
        <p:nvSpPr>
          <p:cNvPr id="45059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3F24FDC2-BDC1-4F7C-A0DB-2733661990C2}" type="slidenum">
              <a:rPr lang="en-US"/>
              <a:pPr/>
              <a:t>21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Triangle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grpSp>
        <p:nvGrpSpPr>
          <p:cNvPr id="2" name="Group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0E560E79-B973-403B-AC36-B4279F69D816}" type="datetime1">
              <a:rPr lang="en-US" smtClean="0"/>
              <a:pPr/>
              <a:t>11/3/17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7B4CBD3D-94D7-4BBA-A6F6-5C7F6136D7F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823142B-67FB-4223-925F-9FF055F77D49}" type="datetime1">
              <a:rPr lang="en-US" smtClean="0"/>
              <a:pPr/>
              <a:t>11/3/17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480505A-89CE-49F9-B979-8C08539F576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8DB94C4-2746-4BC9-834B-FE8B527D7D76}" type="datetime1">
              <a:rPr lang="en-US" smtClean="0"/>
              <a:pPr/>
              <a:t>11/3/17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B5602FC-0A68-4FC3-8B4C-114D41A9F73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61918BF-988F-4D32-84D9-FB44D88DB81A}" type="datetime1">
              <a:rPr lang="en-US" smtClean="0"/>
              <a:pPr/>
              <a:t>11/3/17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3229AC5-26F1-4024-9DE8-65FAC32E7B8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6E85BF9-2299-4C2C-8E2E-C47D211DE312}" type="datetime1">
              <a:rPr lang="en-US" smtClean="0"/>
              <a:pPr/>
              <a:t>11/3/17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137F38A-A1EC-4944-8418-AFFDBB07032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Chevron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Chevron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9900405-EE23-4FED-99F8-D023982930A3}" type="datetime1">
              <a:rPr lang="en-US" smtClean="0"/>
              <a:pPr/>
              <a:t>11/3/17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B1B166D-0F2D-459F-842A-3273865096E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71E721D-D2D6-45FD-BDEA-6D0FC5C766A7}" type="datetime1">
              <a:rPr lang="en-US" smtClean="0"/>
              <a:pPr/>
              <a:t>11/3/17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8669707-883B-4436-819C-F2D6062FF1A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66C4824-F60B-481F-8DC9-090F6EAFB100}" type="datetime1">
              <a:rPr lang="en-US" smtClean="0"/>
              <a:pPr/>
              <a:t>11/3/17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3A4FCF6-220E-4959-AEAD-43FF74CA406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BFA99DF-420C-4113-910A-1EFF53E0BC25}" type="datetime1">
              <a:rPr lang="en-US" smtClean="0"/>
              <a:pPr/>
              <a:t>11/3/17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5CF0F71-938F-49BB-96EA-BC5BAA219E1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A20C1AD2-6B33-4A7E-8C0B-5C35672EADBC}" type="datetime1">
              <a:rPr lang="en-US" smtClean="0"/>
              <a:pPr/>
              <a:t>11/3/17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A0CC8A0-94B6-4DC7-A81D-622E6033364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95378701-EA24-47C2-B34D-4BA089570F6A}" type="datetime1">
              <a:rPr lang="en-US" smtClean="0"/>
              <a:pPr/>
              <a:t>11/3/17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E3106C6E-B876-43EA-A86C-AAFA698C139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Right Triangle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hevron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Chevron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34862EE4-FDEA-4FF9-84DD-77DDFE605FC5}" type="datetime1">
              <a:rPr lang="en-US" smtClean="0"/>
              <a:pPr/>
              <a:t>11/3/17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BE0A2E20-1FB9-4985-8BFA-F9225AA5A7A5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72" r:id="rId1"/>
    <p:sldLayoutId id="2147483773" r:id="rId2"/>
    <p:sldLayoutId id="2147483774" r:id="rId3"/>
    <p:sldLayoutId id="2147483775" r:id="rId4"/>
    <p:sldLayoutId id="2147483776" r:id="rId5"/>
    <p:sldLayoutId id="2147483777" r:id="rId6"/>
    <p:sldLayoutId id="2147483778" r:id="rId7"/>
    <p:sldLayoutId id="2147483779" r:id="rId8"/>
    <p:sldLayoutId id="2147483780" r:id="rId9"/>
    <p:sldLayoutId id="2147483781" r:id="rId10"/>
    <p:sldLayoutId id="2147483782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9.png"/><Relationship Id="rId3" Type="http://schemas.openxmlformats.org/officeDocument/2006/relationships/image" Target="../media/image10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9.png"/><Relationship Id="rId3" Type="http://schemas.openxmlformats.org/officeDocument/2006/relationships/image" Target="../media/image10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1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4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audio" Target="../media/audio1.wav"/><Relationship Id="rId3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>
                <a:ea typeface="ＭＳ Ｐゴシック" charset="-128"/>
              </a:rPr>
              <a:t>American Revolution</a:t>
            </a:r>
          </a:p>
        </p:txBody>
      </p:sp>
      <p:pic>
        <p:nvPicPr>
          <p:cNvPr id="14338" name="Picture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71600" y="1676400"/>
            <a:ext cx="6751638" cy="4946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1" name="Picture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16000" y="762000"/>
            <a:ext cx="7112000" cy="533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ea typeface="+mn-ea"/>
                <a:cs typeface="+mn-cs"/>
              </a:rPr>
              <a:t>Lexington</a:t>
            </a:r>
          </a:p>
          <a:p>
            <a:pPr lvl="1" eaLnBrk="1" fontAlgn="auto" hangingPunct="1">
              <a:spcAft>
                <a:spcPts val="0"/>
              </a:spcAft>
              <a:defRPr/>
            </a:pPr>
            <a:r>
              <a:rPr lang="en-US" dirty="0" smtClean="0">
                <a:ea typeface="+mn-ea"/>
              </a:rPr>
              <a:t>70 Massachusetts Minutemen waited for the British, which numbered in 750</a:t>
            </a:r>
          </a:p>
          <a:p>
            <a:pPr lvl="1" eaLnBrk="1" fontAlgn="auto" hangingPunct="1">
              <a:spcAft>
                <a:spcPts val="0"/>
              </a:spcAft>
              <a:defRPr/>
            </a:pPr>
            <a:r>
              <a:rPr lang="en-US" dirty="0" smtClean="0">
                <a:ea typeface="+mn-ea"/>
              </a:rPr>
              <a:t>A shot was fired and the colonists dispersed</a:t>
            </a:r>
          </a:p>
          <a:p>
            <a:pPr lvl="1" eaLnBrk="1" fontAlgn="auto" hangingPunct="1">
              <a:spcAft>
                <a:spcPts val="0"/>
              </a:spcAft>
              <a:defRPr/>
            </a:pPr>
            <a:r>
              <a:rPr lang="en-US" dirty="0" smtClean="0">
                <a:ea typeface="+mn-ea"/>
              </a:rPr>
              <a:t>18 American casualties 1 British casualty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ea typeface="+mn-ea"/>
                <a:cs typeface="+mn-cs"/>
              </a:rPr>
              <a:t>Concord</a:t>
            </a:r>
          </a:p>
          <a:p>
            <a:pPr lvl="1" eaLnBrk="1" fontAlgn="auto" hangingPunct="1">
              <a:spcAft>
                <a:spcPts val="0"/>
              </a:spcAft>
              <a:defRPr/>
            </a:pPr>
            <a:r>
              <a:rPr lang="en-US" dirty="0" smtClean="0">
                <a:ea typeface="+mn-ea"/>
              </a:rPr>
              <a:t>Colonists began firing at the British</a:t>
            </a:r>
          </a:p>
          <a:p>
            <a:pPr lvl="1" eaLnBrk="1" fontAlgn="auto" hangingPunct="1">
              <a:spcAft>
                <a:spcPts val="0"/>
              </a:spcAft>
              <a:defRPr/>
            </a:pPr>
            <a:r>
              <a:rPr lang="en-US" dirty="0" smtClean="0">
                <a:ea typeface="+mn-ea"/>
              </a:rPr>
              <a:t>250 British casualties 100 American casualties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ea typeface="+mn-ea"/>
                <a:cs typeface="+mn-cs"/>
              </a:rPr>
              <a:t>We lost at Lexington and </a:t>
            </a:r>
            <a:r>
              <a:rPr lang="en-US" dirty="0" smtClean="0">
                <a:ea typeface="+mn-ea"/>
                <a:cs typeface="+mn-cs"/>
              </a:rPr>
              <a:t>conquered in </a:t>
            </a:r>
            <a:r>
              <a:rPr lang="en-US" dirty="0" smtClean="0">
                <a:ea typeface="+mn-ea"/>
                <a:cs typeface="+mn-cs"/>
              </a:rPr>
              <a:t>Concord</a:t>
            </a:r>
            <a:endParaRPr lang="en-US" dirty="0">
              <a:ea typeface="+mn-ea"/>
              <a:cs typeface="+mn-cs"/>
            </a:endParaRPr>
          </a:p>
        </p:txBody>
      </p:sp>
      <p:sp>
        <p:nvSpPr>
          <p:cNvPr id="2662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>
                <a:ea typeface="ＭＳ Ｐゴシック" charset="-128"/>
              </a:rPr>
              <a:t>Lexington &amp; Concord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>
              <a:defRPr/>
            </a:pPr>
            <a:r>
              <a:rPr lang="en-US" dirty="0" smtClean="0">
                <a:ea typeface="+mn-ea"/>
              </a:rPr>
              <a:t>Colonial leaders meet again in Philadelphia </a:t>
            </a:r>
          </a:p>
          <a:p>
            <a:pPr>
              <a:defRPr/>
            </a:pPr>
            <a:r>
              <a:rPr lang="en-US" dirty="0" smtClean="0">
                <a:ea typeface="+mn-ea"/>
              </a:rPr>
              <a:t>This time we want out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ea typeface="+mn-ea"/>
                <a:cs typeface="+mn-cs"/>
              </a:rPr>
              <a:t>Representatives this time were talking about independence </a:t>
            </a:r>
          </a:p>
          <a:p>
            <a:pPr>
              <a:defRPr/>
            </a:pPr>
            <a:r>
              <a:rPr lang="en-US" dirty="0" smtClean="0">
                <a:ea typeface="+mn-ea"/>
              </a:rPr>
              <a:t>This was treason and punishable by death</a:t>
            </a:r>
          </a:p>
          <a:p>
            <a:pPr>
              <a:defRPr/>
            </a:pPr>
            <a:r>
              <a:rPr lang="en-US" dirty="0" smtClean="0">
                <a:ea typeface="+mn-ea"/>
              </a:rPr>
              <a:t>Not everyone agreed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ea typeface="+mn-ea"/>
                <a:cs typeface="+mn-cs"/>
              </a:rPr>
              <a:t>Thomas Paine </a:t>
            </a:r>
            <a:r>
              <a:rPr lang="en-US" dirty="0" smtClean="0">
                <a:ea typeface="+mn-ea"/>
                <a:cs typeface="+mn-cs"/>
              </a:rPr>
              <a:t>wrote </a:t>
            </a:r>
            <a:r>
              <a:rPr lang="en-US" b="1" u="sng" dirty="0" smtClean="0">
                <a:ea typeface="+mn-ea"/>
                <a:cs typeface="+mn-cs"/>
              </a:rPr>
              <a:t>Common Sense</a:t>
            </a:r>
          </a:p>
          <a:p>
            <a:pPr lvl="1" eaLnBrk="1" fontAlgn="auto" hangingPunct="1">
              <a:spcAft>
                <a:spcPts val="0"/>
              </a:spcAft>
              <a:defRPr/>
            </a:pPr>
            <a:r>
              <a:rPr lang="en-US" dirty="0" smtClean="0">
                <a:ea typeface="+mn-ea"/>
              </a:rPr>
              <a:t>This pamphlet urged colonists to seek independence from the tyrannical government of England</a:t>
            </a:r>
            <a:endParaRPr lang="en-US" dirty="0">
              <a:ea typeface="+mn-ea"/>
            </a:endParaRPr>
          </a:p>
        </p:txBody>
      </p:sp>
      <p:sp>
        <p:nvSpPr>
          <p:cNvPr id="2969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>
                <a:ea typeface="ＭＳ Ｐゴシック" charset="-128"/>
              </a:rPr>
              <a:t>2</a:t>
            </a:r>
            <a:r>
              <a:rPr lang="en-US" baseline="30000" dirty="0" smtClean="0">
                <a:ea typeface="ＭＳ Ｐゴシック" charset="-128"/>
              </a:rPr>
              <a:t>nd</a:t>
            </a:r>
            <a:r>
              <a:rPr lang="en-US" dirty="0" smtClean="0">
                <a:ea typeface="ＭＳ Ｐゴシック" charset="-128"/>
              </a:rPr>
              <a:t> Continental Congress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rtlCol="0">
            <a:normAutofit fontScale="85000" lnSpcReduction="10000"/>
          </a:bodyPr>
          <a:lstStyle/>
          <a:p>
            <a:pPr eaLnBrk="1" fontAlgn="auto" hangingPunct="1">
              <a:lnSpc>
                <a:spcPct val="90000"/>
              </a:lnSpc>
              <a:spcAft>
                <a:spcPts val="0"/>
              </a:spcAft>
              <a:defRPr/>
            </a:pPr>
            <a:r>
              <a:rPr lang="en-US" sz="4400" dirty="0" smtClean="0">
                <a:ea typeface="+mn-ea"/>
                <a:cs typeface="+mn-cs"/>
              </a:rPr>
              <a:t>By 1776, American colonists were divided into 3 groups:</a:t>
            </a:r>
          </a:p>
          <a:p>
            <a:pPr lvl="1" eaLnBrk="1" fontAlgn="auto" hangingPunct="1">
              <a:lnSpc>
                <a:spcPct val="90000"/>
              </a:lnSpc>
              <a:spcAft>
                <a:spcPts val="0"/>
              </a:spcAft>
              <a:defRPr/>
            </a:pPr>
            <a:r>
              <a:rPr lang="en-US" sz="4400" u="sng" dirty="0" smtClean="0">
                <a:ea typeface="+mn-ea"/>
              </a:rPr>
              <a:t>Patriots</a:t>
            </a:r>
            <a:r>
              <a:rPr lang="en-US" sz="4400" dirty="0" smtClean="0">
                <a:ea typeface="+mn-ea"/>
              </a:rPr>
              <a:t> </a:t>
            </a:r>
            <a:r>
              <a:rPr lang="en-US" sz="4400" dirty="0" smtClean="0">
                <a:ea typeface="+mn-ea"/>
              </a:rPr>
              <a:t>(40%) supported </a:t>
            </a:r>
            <a:r>
              <a:rPr lang="en-US" sz="4400" dirty="0" smtClean="0">
                <a:ea typeface="+mn-ea"/>
              </a:rPr>
              <a:t>separation from Britain (independence)</a:t>
            </a:r>
          </a:p>
          <a:p>
            <a:pPr lvl="1" eaLnBrk="1" fontAlgn="auto" hangingPunct="1">
              <a:lnSpc>
                <a:spcPct val="90000"/>
              </a:lnSpc>
              <a:spcAft>
                <a:spcPts val="0"/>
              </a:spcAft>
              <a:defRPr/>
            </a:pPr>
            <a:r>
              <a:rPr lang="en-US" sz="4400" u="sng" dirty="0" smtClean="0">
                <a:ea typeface="+mn-ea"/>
              </a:rPr>
              <a:t>Loyalists</a:t>
            </a:r>
            <a:r>
              <a:rPr lang="en-US" sz="4400" dirty="0" smtClean="0">
                <a:ea typeface="+mn-ea"/>
              </a:rPr>
              <a:t> </a:t>
            </a:r>
            <a:r>
              <a:rPr lang="en-US" sz="4400" dirty="0" smtClean="0">
                <a:ea typeface="+mn-ea"/>
              </a:rPr>
              <a:t>(40%) wanted </a:t>
            </a:r>
            <a:r>
              <a:rPr lang="en-US" sz="4400" dirty="0" smtClean="0">
                <a:ea typeface="+mn-ea"/>
              </a:rPr>
              <a:t>to remain British colonies </a:t>
            </a:r>
          </a:p>
          <a:p>
            <a:pPr lvl="1" eaLnBrk="1" fontAlgn="auto" hangingPunct="1">
              <a:lnSpc>
                <a:spcPct val="90000"/>
              </a:lnSpc>
              <a:spcAft>
                <a:spcPts val="0"/>
              </a:spcAft>
              <a:defRPr/>
            </a:pPr>
            <a:r>
              <a:rPr lang="en-US" sz="4400" u="sng" dirty="0" smtClean="0">
                <a:ea typeface="+mn-ea"/>
              </a:rPr>
              <a:t>Neutrals</a:t>
            </a:r>
            <a:r>
              <a:rPr lang="en-US" sz="4400" dirty="0" smtClean="0">
                <a:ea typeface="+mn-ea"/>
              </a:rPr>
              <a:t> </a:t>
            </a:r>
            <a:r>
              <a:rPr lang="en-US" sz="4400" dirty="0" smtClean="0">
                <a:ea typeface="+mn-ea"/>
              </a:rPr>
              <a:t>(20%) were </a:t>
            </a:r>
            <a:r>
              <a:rPr lang="en-US" sz="4400" dirty="0" smtClean="0">
                <a:ea typeface="+mn-ea"/>
              </a:rPr>
              <a:t>undecided about which side to choose </a:t>
            </a:r>
          </a:p>
          <a:p>
            <a:pPr eaLnBrk="1" fontAlgn="auto" hangingPunct="1">
              <a:spcAft>
                <a:spcPts val="0"/>
              </a:spcAft>
              <a:defRPr/>
            </a:pPr>
            <a:endParaRPr lang="en-US" dirty="0">
              <a:ea typeface="+mn-ea"/>
              <a:cs typeface="+mn-cs"/>
            </a:endParaRPr>
          </a:p>
        </p:txBody>
      </p:sp>
      <p:sp>
        <p:nvSpPr>
          <p:cNvPr id="3072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>
                <a:ea typeface="ＭＳ Ｐゴシック" charset="-128"/>
              </a:rPr>
              <a:t>Colonists divided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</a:pPr>
            <a:r>
              <a:rPr lang="en-US" sz="3000" dirty="0" smtClean="0">
                <a:ea typeface="ＭＳ Ｐゴシック" charset="-128"/>
              </a:rPr>
              <a:t>July 4</a:t>
            </a:r>
            <a:r>
              <a:rPr lang="en-US" sz="3000" baseline="30000" dirty="0" smtClean="0">
                <a:ea typeface="ＭＳ Ｐゴシック" charset="-128"/>
              </a:rPr>
              <a:t>th</a:t>
            </a:r>
            <a:r>
              <a:rPr lang="en-US" sz="3000" dirty="0" smtClean="0">
                <a:ea typeface="ＭＳ Ｐゴシック" charset="-128"/>
              </a:rPr>
              <a:t>, 1776 – The Colonies declare Independence 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600" dirty="0" smtClean="0">
                <a:ea typeface="ＭＳ Ｐゴシック" charset="-128"/>
              </a:rPr>
              <a:t>Thomas Jefferson is the main author of the document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600" dirty="0" smtClean="0">
                <a:ea typeface="ＭＳ Ｐゴシック" charset="-128"/>
              </a:rPr>
              <a:t>John Locke</a:t>
            </a:r>
          </a:p>
          <a:p>
            <a:pPr lvl="2" eaLnBrk="1" hangingPunct="1">
              <a:lnSpc>
                <a:spcPct val="90000"/>
              </a:lnSpc>
            </a:pPr>
            <a:r>
              <a:rPr lang="en-US" sz="2200" dirty="0" smtClean="0">
                <a:ea typeface="ＭＳ Ｐゴシック" charset="-128"/>
              </a:rPr>
              <a:t>Natural Rights theory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600" dirty="0" smtClean="0">
                <a:ea typeface="ＭＳ Ｐゴシック" charset="-128"/>
              </a:rPr>
              <a:t>Jean-Jacques Rousseau</a:t>
            </a:r>
          </a:p>
          <a:p>
            <a:pPr lvl="2" eaLnBrk="1" hangingPunct="1">
              <a:lnSpc>
                <a:spcPct val="90000"/>
              </a:lnSpc>
            </a:pPr>
            <a:r>
              <a:rPr lang="en-US" sz="2200" dirty="0" smtClean="0">
                <a:ea typeface="ＭＳ Ｐゴシック" charset="-128"/>
              </a:rPr>
              <a:t>All men are created </a:t>
            </a:r>
            <a:r>
              <a:rPr lang="en-US" sz="2200" dirty="0" smtClean="0">
                <a:ea typeface="ＭＳ Ｐゴシック" charset="-128"/>
              </a:rPr>
              <a:t>equal– everyone’s voice should count the same</a:t>
            </a:r>
            <a:endParaRPr lang="en-US" sz="2200" dirty="0" smtClean="0">
              <a:ea typeface="ＭＳ Ｐゴシック" charset="-128"/>
            </a:endParaRPr>
          </a:p>
          <a:p>
            <a:pPr eaLnBrk="1" hangingPunct="1">
              <a:lnSpc>
                <a:spcPct val="90000"/>
              </a:lnSpc>
            </a:pPr>
            <a:r>
              <a:rPr lang="en-US" sz="3000" dirty="0" smtClean="0">
                <a:ea typeface="ＭＳ Ｐゴシック" charset="-128"/>
              </a:rPr>
              <a:t>George </a:t>
            </a:r>
            <a:r>
              <a:rPr lang="en-US" sz="3000" dirty="0" smtClean="0">
                <a:ea typeface="ＭＳ Ｐゴシック" charset="-128"/>
              </a:rPr>
              <a:t>Washington is chosen as the leader of the Continental Army</a:t>
            </a:r>
          </a:p>
        </p:txBody>
      </p:sp>
      <p:sp>
        <p:nvSpPr>
          <p:cNvPr id="3174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>
                <a:ea typeface="ＭＳ Ｐゴシック" charset="-128"/>
              </a:rPr>
              <a:t>Declaration of Independence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62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6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0"/>
            <a:ext cx="39624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7" name="AutoShape 7"/>
          <p:cNvSpPr>
            <a:spLocks noChangeArrowheads="1"/>
          </p:cNvSpPr>
          <p:nvPr/>
        </p:nvSpPr>
        <p:spPr bwMode="auto">
          <a:xfrm>
            <a:off x="4724400" y="381000"/>
            <a:ext cx="4176713" cy="1905000"/>
          </a:xfrm>
          <a:prstGeom prst="wedgeRectCallout">
            <a:avLst>
              <a:gd name="adj1" fmla="val -87398"/>
              <a:gd name="adj2" fmla="val 139500"/>
            </a:avLst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algn="ctr">
              <a:lnSpc>
                <a:spcPct val="90000"/>
              </a:lnSpc>
              <a:defRPr/>
            </a:pPr>
            <a:r>
              <a:rPr lang="en-US" sz="3200" dirty="0">
                <a:latin typeface="Arial" charset="0"/>
                <a:ea typeface="ＭＳ Ｐゴシック" charset="0"/>
                <a:cs typeface="ＭＳ Ｐゴシック" charset="0"/>
              </a:rPr>
              <a:t>British victories from 1776-1777 made an American victory look impossible</a:t>
            </a:r>
          </a:p>
        </p:txBody>
      </p:sp>
      <p:sp>
        <p:nvSpPr>
          <p:cNvPr id="8" name="Rectangle 16"/>
          <p:cNvSpPr>
            <a:spLocks noChangeArrowheads="1"/>
          </p:cNvSpPr>
          <p:nvPr/>
        </p:nvSpPr>
        <p:spPr bwMode="auto">
          <a:xfrm>
            <a:off x="5867400" y="3505200"/>
            <a:ext cx="990600" cy="1066800"/>
          </a:xfrm>
          <a:prstGeom prst="rect">
            <a:avLst/>
          </a:prstGeom>
          <a:noFill/>
          <a:ln w="57150">
            <a:solidFill>
              <a:schemeClr val="folHlink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62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3" name="Rectangle 5"/>
          <p:cNvSpPr>
            <a:spLocks noChangeArrowheads="1"/>
          </p:cNvSpPr>
          <p:nvPr/>
        </p:nvSpPr>
        <p:spPr bwMode="auto">
          <a:xfrm>
            <a:off x="228600" y="0"/>
            <a:ext cx="5105400" cy="5334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pic>
        <p:nvPicPr>
          <p:cNvPr id="4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0"/>
            <a:ext cx="39624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5" name="AutoShape 12"/>
          <p:cNvSpPr>
            <a:spLocks noChangeArrowheads="1"/>
          </p:cNvSpPr>
          <p:nvPr/>
        </p:nvSpPr>
        <p:spPr bwMode="auto">
          <a:xfrm>
            <a:off x="3962400" y="228600"/>
            <a:ext cx="4876800" cy="2590800"/>
          </a:xfrm>
          <a:prstGeom prst="wedgeRectCallout">
            <a:avLst>
              <a:gd name="adj1" fmla="val -70995"/>
              <a:gd name="adj2" fmla="val 104532"/>
            </a:avLst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algn="ctr">
              <a:lnSpc>
                <a:spcPct val="85000"/>
              </a:lnSpc>
              <a:defRPr/>
            </a:pPr>
            <a:r>
              <a:rPr lang="en-US" sz="3200" dirty="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rPr>
              <a:t>On Christmas Eve 1776, Washington gave Americans hope by crossing the Delaware River &amp; surprising British troops in Trenton, NJ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7" name="Picture 12" descr="Image:Washington Crossing the Delaware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152525"/>
            <a:ext cx="9144000" cy="5705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4818" name="Rectangle 13"/>
          <p:cNvSpPr>
            <a:spLocks noChangeArrowheads="1"/>
          </p:cNvSpPr>
          <p:nvPr/>
        </p:nvSpPr>
        <p:spPr bwMode="auto">
          <a:xfrm>
            <a:off x="0" y="228600"/>
            <a:ext cx="9144000" cy="1219200"/>
          </a:xfrm>
          <a:prstGeom prst="rect">
            <a:avLst/>
          </a:prstGeom>
          <a:solidFill>
            <a:srgbClr val="CCFFFF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>
              <a:lnSpc>
                <a:spcPct val="85000"/>
              </a:lnSpc>
              <a:tabLst>
                <a:tab pos="3595688" algn="l"/>
              </a:tabLst>
            </a:pPr>
            <a:r>
              <a:rPr kumimoji="1" lang="en-US" sz="3800" dirty="0">
                <a:solidFill>
                  <a:srgbClr val="000000"/>
                </a:solidFill>
              </a:rPr>
              <a:t>Crossing the Delaware in route to a surprise attack at Trenton &amp; Princeton, 1776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z="4000" dirty="0" smtClean="0">
                <a:ea typeface="ＭＳ Ｐゴシック" charset="-128"/>
              </a:rPr>
              <a:t>Saratoga </a:t>
            </a:r>
          </a:p>
          <a:p>
            <a:pPr lvl="1"/>
            <a:r>
              <a:rPr lang="en-US" sz="3200" dirty="0" smtClean="0">
                <a:ea typeface="ＭＳ Ｐゴシック" charset="-128"/>
              </a:rPr>
              <a:t>Turning point of the war</a:t>
            </a:r>
          </a:p>
          <a:p>
            <a:pPr lvl="1"/>
            <a:r>
              <a:rPr lang="en-US" sz="3200" dirty="0" smtClean="0">
                <a:ea typeface="ＭＳ Ｐゴシック" charset="-128"/>
              </a:rPr>
              <a:t>In October of 1777 the Continental Army defeats the British at Saratoga</a:t>
            </a:r>
          </a:p>
          <a:p>
            <a:pPr lvl="1"/>
            <a:r>
              <a:rPr lang="en-US" sz="3200" dirty="0" smtClean="0">
                <a:ea typeface="ＭＳ Ｐゴシック" charset="-128"/>
              </a:rPr>
              <a:t>This victory convinces the French to help us out</a:t>
            </a:r>
          </a:p>
          <a:p>
            <a:pPr lvl="1"/>
            <a:r>
              <a:rPr lang="en-US" sz="3200" dirty="0" smtClean="0">
                <a:ea typeface="ＭＳ Ｐゴシック" charset="-128"/>
              </a:rPr>
              <a:t>We needed the French for their navy</a:t>
            </a:r>
          </a:p>
          <a:p>
            <a:pPr lvl="1" eaLnBrk="1" hangingPunct="1"/>
            <a:endParaRPr lang="en-US" dirty="0" smtClean="0">
              <a:ea typeface="ＭＳ Ｐゴシック" charset="-128"/>
            </a:endParaRPr>
          </a:p>
        </p:txBody>
      </p:sp>
      <p:sp>
        <p:nvSpPr>
          <p:cNvPr id="3481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>
                <a:ea typeface="ＭＳ Ｐゴシック" charset="-128"/>
              </a:rPr>
              <a:t>Key Battles of the War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818" grpId="0" build="p"/>
      <p:bldP spid="34817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eaLnBrk="1" hangingPunct="1"/>
            <a:r>
              <a:rPr lang="en-US" sz="4000" dirty="0" smtClean="0">
                <a:ea typeface="ＭＳ Ｐゴシック" charset="-128"/>
              </a:rPr>
              <a:t>Yorktown</a:t>
            </a:r>
          </a:p>
          <a:p>
            <a:pPr lvl="1"/>
            <a:r>
              <a:rPr lang="en-US" sz="3200" dirty="0" smtClean="0">
                <a:ea typeface="ＭＳ Ｐゴシック" charset="-128"/>
              </a:rPr>
              <a:t>On October 17, 1781 the Continental army engaged in battle with the British once again at Yorktown</a:t>
            </a:r>
          </a:p>
          <a:p>
            <a:pPr lvl="1"/>
            <a:r>
              <a:rPr lang="en-US" sz="3200" dirty="0" smtClean="0">
                <a:ea typeface="ＭＳ Ｐゴシック" charset="-128"/>
              </a:rPr>
              <a:t>We were helped by about 7000 French soldiers </a:t>
            </a:r>
          </a:p>
          <a:p>
            <a:pPr lvl="1"/>
            <a:r>
              <a:rPr lang="en-US" sz="3200" dirty="0" smtClean="0">
                <a:ea typeface="ＭＳ Ｐゴシック" charset="-128"/>
              </a:rPr>
              <a:t>As victory was eminent General Cornwallis surrenders to the Continental Army</a:t>
            </a:r>
          </a:p>
        </p:txBody>
      </p:sp>
      <p:sp>
        <p:nvSpPr>
          <p:cNvPr id="3686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>
                <a:ea typeface="ＭＳ Ｐゴシック" charset="-128"/>
              </a:rPr>
              <a:t>Key Battles of the War cont….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en-US" smtClean="0">
              <a:ea typeface="ＭＳ Ｐゴシック" charset="-128"/>
            </a:endParaRPr>
          </a:p>
        </p:txBody>
      </p:sp>
      <p:sp>
        <p:nvSpPr>
          <p:cNvPr id="1536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smtClean="0">
              <a:ea typeface="ＭＳ Ｐゴシック" charset="-128"/>
            </a:endParaRPr>
          </a:p>
        </p:txBody>
      </p:sp>
      <p:pic>
        <p:nvPicPr>
          <p:cNvPr id="15363" name="Picture 8" descr="DIVI080"/>
          <p:cNvPicPr>
            <a:picLocks noChangeAspect="1" noChangeArrowheads="1"/>
          </p:cNvPicPr>
          <p:nvPr/>
        </p:nvPicPr>
        <p:blipFill>
          <a:blip r:embed="rId2">
            <a:lum bright="-12000" contrast="12000"/>
          </a:blip>
          <a:srcRect l="22874" t="12097" r="6000" b="7950"/>
          <a:stretch>
            <a:fillRect/>
          </a:stretch>
        </p:blipFill>
        <p:spPr bwMode="auto">
          <a:xfrm>
            <a:off x="2057400" y="276225"/>
            <a:ext cx="5114925" cy="6238875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graphics-fireworks-682202.gif">
            <a:hlinkClick r:id="" action="ppaction://media"/>
          </p:cNvPr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858000" y="30163"/>
            <a:ext cx="3657600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915" name="Animated_Fireworks.gif">
            <a:hlinkClick r:id="" action="ppaction://media"/>
          </p:cNvPr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8575" y="0"/>
            <a:ext cx="250348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8917" name="Content Placeholder 10"/>
          <p:cNvSpPr>
            <a:spLocks noGrp="1"/>
          </p:cNvSpPr>
          <p:nvPr>
            <p:ph idx="1"/>
          </p:nvPr>
        </p:nvSpPr>
        <p:spPr>
          <a:xfrm>
            <a:off x="2864224" y="1981200"/>
            <a:ext cx="5791200" cy="4525963"/>
          </a:xfrm>
        </p:spPr>
        <p:txBody>
          <a:bodyPr anchor="ctr"/>
          <a:lstStyle/>
          <a:p>
            <a:pPr marL="457200" indent="-457200"/>
            <a:r>
              <a:rPr lang="en-US" dirty="0" smtClean="0">
                <a:ea typeface="ＭＳ Ｐゴシック" charset="-128"/>
              </a:rPr>
              <a:t>1783 </a:t>
            </a:r>
            <a:r>
              <a:rPr lang="en-US" dirty="0" smtClean="0">
                <a:ea typeface="ＭＳ Ｐゴシック" charset="-128"/>
              </a:rPr>
              <a:t>the </a:t>
            </a:r>
            <a:r>
              <a:rPr lang="en-US" u="sng" dirty="0">
                <a:ea typeface="ＭＳ Ｐゴシック" charset="-128"/>
              </a:rPr>
              <a:t>T</a:t>
            </a:r>
            <a:r>
              <a:rPr lang="en-US" u="sng" dirty="0" smtClean="0">
                <a:ea typeface="ＭＳ Ｐゴシック" charset="-128"/>
              </a:rPr>
              <a:t>reaty </a:t>
            </a:r>
            <a:r>
              <a:rPr lang="en-US" u="sng" dirty="0" smtClean="0">
                <a:ea typeface="ＭＳ Ｐゴシック" charset="-128"/>
              </a:rPr>
              <a:t>of Paris</a:t>
            </a:r>
            <a:r>
              <a:rPr lang="en-US" dirty="0" smtClean="0">
                <a:ea typeface="ＭＳ Ｐゴシック" charset="-128"/>
              </a:rPr>
              <a:t> was signed which put an end to the American Revolution. With this document the British crown officially recognized the sovereign power of the colonies.</a:t>
            </a:r>
          </a:p>
        </p:txBody>
      </p:sp>
      <p:sp>
        <p:nvSpPr>
          <p:cNvPr id="3891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>
                <a:solidFill>
                  <a:srgbClr val="FF0000"/>
                </a:solidFill>
                <a:ea typeface="ＭＳ Ｐゴシック" charset="-128"/>
              </a:rPr>
              <a:t>American Independence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4525962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2800" dirty="0" smtClean="0">
                <a:ea typeface="+mn-ea"/>
                <a:cs typeface="+mn-cs"/>
              </a:rPr>
              <a:t>Articles of Confederation</a:t>
            </a:r>
          </a:p>
          <a:p>
            <a:pPr lvl="1" eaLnBrk="1" fontAlgn="auto" hangingPunct="1">
              <a:spcAft>
                <a:spcPts val="0"/>
              </a:spcAft>
              <a:defRPr/>
            </a:pPr>
            <a:r>
              <a:rPr lang="en-US" dirty="0" smtClean="0">
                <a:ea typeface="+mn-ea"/>
              </a:rPr>
              <a:t>First governing document of the U.S.A </a:t>
            </a:r>
          </a:p>
          <a:p>
            <a:pPr lvl="1" eaLnBrk="1" fontAlgn="auto" hangingPunct="1">
              <a:spcAft>
                <a:spcPts val="0"/>
              </a:spcAft>
              <a:defRPr/>
            </a:pPr>
            <a:r>
              <a:rPr lang="en-US" dirty="0" smtClean="0">
                <a:ea typeface="+mn-ea"/>
              </a:rPr>
              <a:t>Created weak national government</a:t>
            </a:r>
          </a:p>
          <a:p>
            <a:pPr eaLnBrk="1" fontAlgn="auto" hangingPunct="1">
              <a:spcAft>
                <a:spcPct val="10000"/>
              </a:spcAft>
              <a:buFontTx/>
              <a:buChar char="•"/>
              <a:defRPr/>
            </a:pPr>
            <a:r>
              <a:rPr lang="en-US" sz="2800" dirty="0" smtClean="0">
                <a:latin typeface="Arial" charset="0"/>
                <a:ea typeface="+mn-ea"/>
                <a:cs typeface="+mn-cs"/>
              </a:rPr>
              <a:t>Government had no power to tax, could not negotiate with foreign nations</a:t>
            </a:r>
          </a:p>
          <a:p>
            <a:pPr eaLnBrk="1" fontAlgn="auto" hangingPunct="1">
              <a:spcAft>
                <a:spcPct val="10000"/>
              </a:spcAft>
              <a:buFontTx/>
              <a:buChar char="•"/>
              <a:defRPr/>
            </a:pPr>
            <a:r>
              <a:rPr lang="en-US" sz="2800" dirty="0" smtClean="0">
                <a:latin typeface="Arial" charset="0"/>
                <a:ea typeface="+mn-ea"/>
                <a:cs typeface="+mn-cs"/>
              </a:rPr>
              <a:t>Articles produced government too weak to govern effectively</a:t>
            </a:r>
          </a:p>
          <a:p>
            <a:pPr marL="457200" lvl="1" indent="0" eaLnBrk="1" fontAlgn="auto" hangingPunct="1">
              <a:spcAft>
                <a:spcPts val="0"/>
              </a:spcAft>
              <a:buFont typeface="Arial" charset="0"/>
              <a:buNone/>
              <a:defRPr/>
            </a:pPr>
            <a:endParaRPr lang="en-US" dirty="0">
              <a:solidFill>
                <a:srgbClr val="00FF80"/>
              </a:solidFill>
              <a:ea typeface="+mn-ea"/>
            </a:endParaRPr>
          </a:p>
        </p:txBody>
      </p:sp>
      <p:sp>
        <p:nvSpPr>
          <p:cNvPr id="40961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 smtClean="0">
                <a:ea typeface="ＭＳ Ｐゴシック" charset="-128"/>
              </a:rPr>
              <a:t>Government After Independence</a:t>
            </a:r>
          </a:p>
        </p:txBody>
      </p:sp>
      <p:sp>
        <p:nvSpPr>
          <p:cNvPr id="4" name="Rectangle 10"/>
          <p:cNvSpPr>
            <a:spLocks noChangeArrowheads="1"/>
          </p:cNvSpPr>
          <p:nvPr/>
        </p:nvSpPr>
        <p:spPr bwMode="auto">
          <a:xfrm>
            <a:off x="2667000" y="4343400"/>
            <a:ext cx="5791200" cy="2095500"/>
          </a:xfrm>
          <a:prstGeom prst="rect">
            <a:avLst/>
          </a:prstGeom>
          <a:solidFill>
            <a:srgbClr val="FFFF99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lnSpc>
                <a:spcPct val="90000"/>
              </a:lnSpc>
              <a:spcBef>
                <a:spcPct val="20000"/>
              </a:spcBef>
              <a:defRPr/>
            </a:pPr>
            <a:r>
              <a:rPr lang="en-US" sz="3600" dirty="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rPr>
              <a:t>The said States hereby severally enter into a firm league of friendship with each other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  <a:spcAft>
                <a:spcPct val="20000"/>
              </a:spcAft>
              <a:buFontTx/>
              <a:buChar char="•"/>
            </a:pPr>
            <a:r>
              <a:rPr lang="en-US" dirty="0" smtClean="0">
                <a:latin typeface="Arial" pitchFamily="34" charset="0"/>
                <a:ea typeface="ＭＳ Ｐゴシック" charset="-128"/>
              </a:rPr>
              <a:t>Delegates met at Constitutional Convention, 1787, to revise Articles</a:t>
            </a:r>
          </a:p>
          <a:p>
            <a:pPr eaLnBrk="1" hangingPunct="1">
              <a:lnSpc>
                <a:spcPct val="90000"/>
              </a:lnSpc>
              <a:spcAft>
                <a:spcPct val="20000"/>
              </a:spcAft>
              <a:buFontTx/>
              <a:buChar char="•"/>
            </a:pPr>
            <a:r>
              <a:rPr lang="en-US" dirty="0" smtClean="0">
                <a:latin typeface="Arial" pitchFamily="34" charset="0"/>
                <a:ea typeface="ＭＳ Ｐゴシック" charset="-128"/>
              </a:rPr>
              <a:t>Instead wrote new Constitution</a:t>
            </a:r>
          </a:p>
          <a:p>
            <a:pPr eaLnBrk="1" hangingPunct="1">
              <a:lnSpc>
                <a:spcPct val="90000"/>
              </a:lnSpc>
              <a:spcAft>
                <a:spcPct val="20000"/>
              </a:spcAft>
              <a:buFontTx/>
              <a:buChar char="•"/>
            </a:pPr>
            <a:r>
              <a:rPr lang="en-US" dirty="0" smtClean="0">
                <a:latin typeface="Arial" pitchFamily="34" charset="0"/>
                <a:ea typeface="ＭＳ Ｐゴシック" charset="-128"/>
              </a:rPr>
              <a:t>George Washington presided over convention</a:t>
            </a:r>
          </a:p>
          <a:p>
            <a:pPr eaLnBrk="1" hangingPunct="1">
              <a:lnSpc>
                <a:spcPct val="90000"/>
              </a:lnSpc>
              <a:spcAft>
                <a:spcPct val="20000"/>
              </a:spcAft>
              <a:buFontTx/>
              <a:buChar char="•"/>
            </a:pPr>
            <a:r>
              <a:rPr lang="en-US" b="1" dirty="0" smtClean="0">
                <a:latin typeface="Arial" pitchFamily="34" charset="0"/>
                <a:ea typeface="ＭＳ Ｐゴシック" charset="-128"/>
              </a:rPr>
              <a:t>James Madison</a:t>
            </a:r>
            <a:r>
              <a:rPr lang="en-US" dirty="0" smtClean="0">
                <a:latin typeface="Arial" pitchFamily="34" charset="0"/>
                <a:ea typeface="ＭＳ Ｐゴシック" charset="-128"/>
              </a:rPr>
              <a:t> negotiated main points</a:t>
            </a:r>
          </a:p>
          <a:p>
            <a:pPr lvl="1" eaLnBrk="1" hangingPunct="1">
              <a:lnSpc>
                <a:spcPct val="90000"/>
              </a:lnSpc>
              <a:spcAft>
                <a:spcPct val="20000"/>
              </a:spcAft>
              <a:buFontTx/>
              <a:buChar char="•"/>
            </a:pPr>
            <a:r>
              <a:rPr lang="en-US" dirty="0" smtClean="0">
                <a:latin typeface="Arial" pitchFamily="34" charset="0"/>
                <a:ea typeface="ＭＳ Ｐゴシック" charset="-128"/>
              </a:rPr>
              <a:t>Known as </a:t>
            </a:r>
            <a:r>
              <a:rPr lang="en-US" altLang="en-US" dirty="0" smtClean="0">
                <a:latin typeface="Arial" pitchFamily="34" charset="0"/>
                <a:ea typeface="ＭＳ Ｐゴシック" charset="-128"/>
              </a:rPr>
              <a:t>“</a:t>
            </a:r>
            <a:r>
              <a:rPr lang="en-US" altLang="ja-JP" dirty="0" smtClean="0">
                <a:latin typeface="Arial" pitchFamily="34" charset="0"/>
                <a:ea typeface="ＭＳ Ｐゴシック" charset="-128"/>
              </a:rPr>
              <a:t>the father of the constitution</a:t>
            </a:r>
            <a:r>
              <a:rPr lang="en-US" altLang="en-US" dirty="0" smtClean="0">
                <a:latin typeface="Arial" pitchFamily="34" charset="0"/>
                <a:ea typeface="ＭＳ Ｐゴシック" charset="-128"/>
              </a:rPr>
              <a:t>”</a:t>
            </a:r>
            <a:endParaRPr lang="en-US" altLang="ja-JP" dirty="0" smtClean="0">
              <a:ea typeface="ＭＳ Ｐゴシック" charset="-128"/>
            </a:endParaRPr>
          </a:p>
          <a:p>
            <a:pPr lvl="1" eaLnBrk="1" hangingPunct="1">
              <a:lnSpc>
                <a:spcPct val="90000"/>
              </a:lnSpc>
              <a:spcAft>
                <a:spcPct val="20000"/>
              </a:spcAft>
              <a:buFontTx/>
              <a:buChar char="•"/>
            </a:pPr>
            <a:r>
              <a:rPr lang="en-US" dirty="0" smtClean="0">
                <a:latin typeface="Arial" pitchFamily="34" charset="0"/>
                <a:ea typeface="ＭＳ Ｐゴシック" charset="-128"/>
              </a:rPr>
              <a:t>Wrote the Federalist papers</a:t>
            </a:r>
          </a:p>
        </p:txBody>
      </p:sp>
      <p:sp>
        <p:nvSpPr>
          <p:cNvPr id="4198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>
                <a:ea typeface="ＭＳ Ｐゴシック" charset="-128"/>
              </a:rPr>
              <a:t>Constitutional Convention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dirty="0" smtClean="0">
                <a:ea typeface="ＭＳ Ｐゴシック" charset="-128"/>
              </a:rPr>
              <a:t>Created a federal republic</a:t>
            </a:r>
          </a:p>
          <a:p>
            <a:pPr lvl="1" eaLnBrk="1" hangingPunct="1"/>
            <a:r>
              <a:rPr lang="en-US" dirty="0" smtClean="0">
                <a:ea typeface="ＭＳ Ｐゴシック" charset="-128"/>
              </a:rPr>
              <a:t>Power separated between the national government and the states</a:t>
            </a:r>
          </a:p>
          <a:p>
            <a:pPr eaLnBrk="1" hangingPunct="1"/>
            <a:r>
              <a:rPr lang="en-US" dirty="0" smtClean="0">
                <a:ea typeface="ＭＳ Ｐゴシック" charset="-128"/>
              </a:rPr>
              <a:t>Created separation of powers and checks and </a:t>
            </a:r>
            <a:r>
              <a:rPr lang="en-US" dirty="0" smtClean="0">
                <a:ea typeface="ＭＳ Ｐゴシック" charset="-128"/>
              </a:rPr>
              <a:t>balances (ideas from Montesquieu) </a:t>
            </a:r>
          </a:p>
          <a:p>
            <a:pPr eaLnBrk="1" hangingPunct="1"/>
            <a:r>
              <a:rPr lang="en-US" dirty="0" smtClean="0">
                <a:ea typeface="ＭＳ Ｐゴシック" charset="-128"/>
              </a:rPr>
              <a:t>Bill of Rights</a:t>
            </a:r>
          </a:p>
          <a:p>
            <a:pPr lvl="1"/>
            <a:r>
              <a:rPr lang="en-US" dirty="0" smtClean="0">
                <a:ea typeface="ＭＳ Ｐゴシック" charset="-128"/>
              </a:rPr>
              <a:t>First ten Amendments</a:t>
            </a:r>
          </a:p>
          <a:p>
            <a:pPr lvl="1"/>
            <a:r>
              <a:rPr lang="en-US" dirty="0" smtClean="0">
                <a:ea typeface="ＭＳ Ｐゴシック" charset="-128"/>
              </a:rPr>
              <a:t>Enlightenment ideas in action </a:t>
            </a:r>
            <a:r>
              <a:rPr lang="en-US" smtClean="0">
                <a:ea typeface="ＭＳ Ｐゴシック" charset="-128"/>
              </a:rPr>
              <a:t>(freedom </a:t>
            </a:r>
            <a:r>
              <a:rPr lang="en-US" dirty="0" smtClean="0">
                <a:ea typeface="ＭＳ Ｐゴシック" charset="-128"/>
              </a:rPr>
              <a:t>of speech, freedom of religion, rights for all citizens)</a:t>
            </a:r>
          </a:p>
          <a:p>
            <a:pPr lvl="1"/>
            <a:endParaRPr lang="en-US" dirty="0" smtClean="0">
              <a:ea typeface="ＭＳ Ｐゴシック" charset="-128"/>
            </a:endParaRPr>
          </a:p>
        </p:txBody>
      </p:sp>
      <p:sp>
        <p:nvSpPr>
          <p:cNvPr id="4300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>
                <a:ea typeface="ＭＳ Ｐゴシック" charset="-128"/>
              </a:rPr>
              <a:t>The Constitution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dirty="0" smtClean="0">
                <a:ea typeface="ＭＳ Ｐゴシック" charset="-128"/>
              </a:rPr>
              <a:t>By 1750, Britain &amp; France had become serious rivals because: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dirty="0" smtClean="0">
                <a:ea typeface="ＭＳ Ｐゴシック" charset="-128"/>
              </a:rPr>
              <a:t>Both nations used </a:t>
            </a:r>
            <a:r>
              <a:rPr lang="en-US" sz="2400" b="1" u="sng" dirty="0" smtClean="0">
                <a:ea typeface="ＭＳ Ｐゴシック" charset="-128"/>
              </a:rPr>
              <a:t>mercantilism</a:t>
            </a:r>
            <a:r>
              <a:rPr lang="en-US" sz="2400" dirty="0" smtClean="0">
                <a:ea typeface="ＭＳ Ｐゴシック" charset="-128"/>
              </a:rPr>
              <a:t> to expand their colonial claims in order to increase their wealth</a:t>
            </a:r>
          </a:p>
          <a:p>
            <a:pPr lvl="1" eaLnBrk="1" hangingPunct="1">
              <a:lnSpc>
                <a:spcPct val="90000"/>
              </a:lnSpc>
              <a:buNone/>
            </a:pPr>
            <a:endParaRPr lang="en-US" sz="2400" dirty="0" smtClean="0">
              <a:ea typeface="ＭＳ Ｐゴシック" charset="-128"/>
            </a:endParaRPr>
          </a:p>
          <a:p>
            <a:pPr lvl="1" eaLnBrk="1" hangingPunct="1">
              <a:lnSpc>
                <a:spcPct val="90000"/>
              </a:lnSpc>
            </a:pPr>
            <a:r>
              <a:rPr lang="en-US" sz="2400" dirty="0" smtClean="0">
                <a:ea typeface="ＭＳ Ｐゴシック" charset="-128"/>
              </a:rPr>
              <a:t>Britain &amp; France went to war 3 times in Europe from 1690-1750</a:t>
            </a:r>
          </a:p>
          <a:p>
            <a:pPr lvl="1" eaLnBrk="1" hangingPunct="1">
              <a:lnSpc>
                <a:spcPct val="90000"/>
              </a:lnSpc>
              <a:buNone/>
            </a:pPr>
            <a:endParaRPr lang="en-US" sz="2400" dirty="0" smtClean="0">
              <a:ea typeface="ＭＳ Ｐゴシック" charset="-128"/>
            </a:endParaRPr>
          </a:p>
          <a:p>
            <a:pPr lvl="1" eaLnBrk="1" hangingPunct="1">
              <a:lnSpc>
                <a:spcPct val="90000"/>
              </a:lnSpc>
            </a:pPr>
            <a:r>
              <a:rPr lang="en-US" sz="2400" dirty="0" smtClean="0">
                <a:ea typeface="ＭＳ Ｐゴシック" charset="-128"/>
              </a:rPr>
              <a:t>These wars in Europe meant that their colonists would fight too</a:t>
            </a:r>
          </a:p>
          <a:p>
            <a:pPr eaLnBrk="1" hangingPunct="1"/>
            <a:endParaRPr lang="en-US" dirty="0" smtClean="0">
              <a:ea typeface="ＭＳ Ｐゴシック" charset="-128"/>
            </a:endParaRPr>
          </a:p>
        </p:txBody>
      </p:sp>
      <p:sp>
        <p:nvSpPr>
          <p:cNvPr id="1638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>
                <a:ea typeface="ＭＳ Ｐゴシック" charset="-128"/>
              </a:rPr>
              <a:t>Precursor to revolution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09" name="Picture 5" descr="20280"/>
          <p:cNvPicPr>
            <a:picLocks noChangeAspect="1" noChangeArrowheads="1"/>
          </p:cNvPicPr>
          <p:nvPr/>
        </p:nvPicPr>
        <p:blipFill>
          <a:blip r:embed="rId3"/>
          <a:srcRect t="11516" b="5550"/>
          <a:stretch>
            <a:fillRect/>
          </a:stretch>
        </p:blipFill>
        <p:spPr bwMode="auto">
          <a:xfrm>
            <a:off x="838200" y="0"/>
            <a:ext cx="7467600" cy="6856413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5" name="Freeform 8"/>
          <p:cNvSpPr>
            <a:spLocks/>
          </p:cNvSpPr>
          <p:nvPr/>
        </p:nvSpPr>
        <p:spPr bwMode="auto">
          <a:xfrm>
            <a:off x="3492500" y="2298700"/>
            <a:ext cx="1981200" cy="3441700"/>
          </a:xfrm>
          <a:custGeom>
            <a:avLst/>
            <a:gdLst>
              <a:gd name="T0" fmla="*/ 1841500 w 1248"/>
              <a:gd name="T1" fmla="*/ 139700 h 2168"/>
              <a:gd name="T2" fmla="*/ 927100 w 1248"/>
              <a:gd name="T3" fmla="*/ 1282700 h 2168"/>
              <a:gd name="T4" fmla="*/ 774700 w 1248"/>
              <a:gd name="T5" fmla="*/ 1358900 h 2168"/>
              <a:gd name="T6" fmla="*/ 622300 w 1248"/>
              <a:gd name="T7" fmla="*/ 1511300 h 2168"/>
              <a:gd name="T8" fmla="*/ 546100 w 1248"/>
              <a:gd name="T9" fmla="*/ 1587500 h 2168"/>
              <a:gd name="T10" fmla="*/ 393700 w 1248"/>
              <a:gd name="T11" fmla="*/ 1587500 h 2168"/>
              <a:gd name="T12" fmla="*/ 88900 w 1248"/>
              <a:gd name="T13" fmla="*/ 2197100 h 2168"/>
              <a:gd name="T14" fmla="*/ 12700 w 1248"/>
              <a:gd name="T15" fmla="*/ 2425700 h 2168"/>
              <a:gd name="T16" fmla="*/ 12700 w 1248"/>
              <a:gd name="T17" fmla="*/ 2654300 h 2168"/>
              <a:gd name="T18" fmla="*/ 12700 w 1248"/>
              <a:gd name="T19" fmla="*/ 2882900 h 2168"/>
              <a:gd name="T20" fmla="*/ 12700 w 1248"/>
              <a:gd name="T21" fmla="*/ 3187700 h 2168"/>
              <a:gd name="T22" fmla="*/ 88900 w 1248"/>
              <a:gd name="T23" fmla="*/ 3340100 h 2168"/>
              <a:gd name="T24" fmla="*/ 241300 w 1248"/>
              <a:gd name="T25" fmla="*/ 3416300 h 2168"/>
              <a:gd name="T26" fmla="*/ 469900 w 1248"/>
              <a:gd name="T27" fmla="*/ 3187700 h 2168"/>
              <a:gd name="T28" fmla="*/ 698500 w 1248"/>
              <a:gd name="T29" fmla="*/ 3187700 h 2168"/>
              <a:gd name="T30" fmla="*/ 774700 w 1248"/>
              <a:gd name="T31" fmla="*/ 3035300 h 2168"/>
              <a:gd name="T32" fmla="*/ 1231900 w 1248"/>
              <a:gd name="T33" fmla="*/ 2273300 h 2168"/>
              <a:gd name="T34" fmla="*/ 1536700 w 1248"/>
              <a:gd name="T35" fmla="*/ 1663700 h 2168"/>
              <a:gd name="T36" fmla="*/ 1604963 w 1248"/>
              <a:gd name="T37" fmla="*/ 1409700 h 2168"/>
              <a:gd name="T38" fmla="*/ 1841500 w 1248"/>
              <a:gd name="T39" fmla="*/ 1282700 h 2168"/>
              <a:gd name="T40" fmla="*/ 1841500 w 1248"/>
              <a:gd name="T41" fmla="*/ 1054100 h 2168"/>
              <a:gd name="T42" fmla="*/ 1765300 w 1248"/>
              <a:gd name="T43" fmla="*/ 825500 h 2168"/>
              <a:gd name="T44" fmla="*/ 1765300 w 1248"/>
              <a:gd name="T45" fmla="*/ 444500 h 2168"/>
              <a:gd name="T46" fmla="*/ 1841500 w 1248"/>
              <a:gd name="T47" fmla="*/ 139700 h 2168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</a:gdLst>
            <a:ahLst/>
            <a:cxnLst>
              <a:cxn ang="T48">
                <a:pos x="T0" y="T1"/>
              </a:cxn>
              <a:cxn ang="T49">
                <a:pos x="T2" y="T3"/>
              </a:cxn>
              <a:cxn ang="T50">
                <a:pos x="T4" y="T5"/>
              </a:cxn>
              <a:cxn ang="T51">
                <a:pos x="T6" y="T7"/>
              </a:cxn>
              <a:cxn ang="T52">
                <a:pos x="T8" y="T9"/>
              </a:cxn>
              <a:cxn ang="T53">
                <a:pos x="T10" y="T11"/>
              </a:cxn>
              <a:cxn ang="T54">
                <a:pos x="T12" y="T13"/>
              </a:cxn>
              <a:cxn ang="T55">
                <a:pos x="T14" y="T15"/>
              </a:cxn>
              <a:cxn ang="T56">
                <a:pos x="T16" y="T17"/>
              </a:cxn>
              <a:cxn ang="T57">
                <a:pos x="T18" y="T19"/>
              </a:cxn>
              <a:cxn ang="T58">
                <a:pos x="T20" y="T21"/>
              </a:cxn>
              <a:cxn ang="T59">
                <a:pos x="T22" y="T23"/>
              </a:cxn>
              <a:cxn ang="T60">
                <a:pos x="T24" y="T25"/>
              </a:cxn>
              <a:cxn ang="T61">
                <a:pos x="T26" y="T27"/>
              </a:cxn>
              <a:cxn ang="T62">
                <a:pos x="T28" y="T29"/>
              </a:cxn>
              <a:cxn ang="T63">
                <a:pos x="T30" y="T31"/>
              </a:cxn>
              <a:cxn ang="T64">
                <a:pos x="T32" y="T33"/>
              </a:cxn>
              <a:cxn ang="T65">
                <a:pos x="T34" y="T35"/>
              </a:cxn>
              <a:cxn ang="T66">
                <a:pos x="T36" y="T37"/>
              </a:cxn>
              <a:cxn ang="T67">
                <a:pos x="T38" y="T39"/>
              </a:cxn>
              <a:cxn ang="T68">
                <a:pos x="T40" y="T41"/>
              </a:cxn>
              <a:cxn ang="T69">
                <a:pos x="T42" y="T43"/>
              </a:cxn>
              <a:cxn ang="T70">
                <a:pos x="T44" y="T45"/>
              </a:cxn>
              <a:cxn ang="T71">
                <a:pos x="T46" y="T47"/>
              </a:cxn>
            </a:cxnLst>
            <a:rect l="0" t="0" r="r" b="b"/>
            <a:pathLst>
              <a:path w="1248" h="2168">
                <a:moveTo>
                  <a:pt x="1160" y="88"/>
                </a:moveTo>
                <a:cubicBezTo>
                  <a:pt x="1072" y="176"/>
                  <a:pt x="696" y="680"/>
                  <a:pt x="584" y="808"/>
                </a:cubicBezTo>
                <a:cubicBezTo>
                  <a:pt x="472" y="936"/>
                  <a:pt x="520" y="832"/>
                  <a:pt x="488" y="856"/>
                </a:cubicBezTo>
                <a:cubicBezTo>
                  <a:pt x="456" y="880"/>
                  <a:pt x="416" y="928"/>
                  <a:pt x="392" y="952"/>
                </a:cubicBezTo>
                <a:cubicBezTo>
                  <a:pt x="368" y="976"/>
                  <a:pt x="368" y="992"/>
                  <a:pt x="344" y="1000"/>
                </a:cubicBezTo>
                <a:cubicBezTo>
                  <a:pt x="320" y="1008"/>
                  <a:pt x="296" y="936"/>
                  <a:pt x="248" y="1000"/>
                </a:cubicBezTo>
                <a:cubicBezTo>
                  <a:pt x="200" y="1064"/>
                  <a:pt x="96" y="1296"/>
                  <a:pt x="56" y="1384"/>
                </a:cubicBezTo>
                <a:cubicBezTo>
                  <a:pt x="16" y="1472"/>
                  <a:pt x="16" y="1480"/>
                  <a:pt x="8" y="1528"/>
                </a:cubicBezTo>
                <a:cubicBezTo>
                  <a:pt x="0" y="1576"/>
                  <a:pt x="8" y="1624"/>
                  <a:pt x="8" y="1672"/>
                </a:cubicBezTo>
                <a:cubicBezTo>
                  <a:pt x="8" y="1720"/>
                  <a:pt x="8" y="1760"/>
                  <a:pt x="8" y="1816"/>
                </a:cubicBezTo>
                <a:cubicBezTo>
                  <a:pt x="8" y="1872"/>
                  <a:pt x="0" y="1960"/>
                  <a:pt x="8" y="2008"/>
                </a:cubicBezTo>
                <a:cubicBezTo>
                  <a:pt x="16" y="2056"/>
                  <a:pt x="32" y="2080"/>
                  <a:pt x="56" y="2104"/>
                </a:cubicBezTo>
                <a:cubicBezTo>
                  <a:pt x="80" y="2128"/>
                  <a:pt x="112" y="2168"/>
                  <a:pt x="152" y="2152"/>
                </a:cubicBezTo>
                <a:cubicBezTo>
                  <a:pt x="192" y="2136"/>
                  <a:pt x="248" y="2032"/>
                  <a:pt x="296" y="2008"/>
                </a:cubicBezTo>
                <a:cubicBezTo>
                  <a:pt x="344" y="1984"/>
                  <a:pt x="408" y="2024"/>
                  <a:pt x="440" y="2008"/>
                </a:cubicBezTo>
                <a:cubicBezTo>
                  <a:pt x="472" y="1992"/>
                  <a:pt x="432" y="2008"/>
                  <a:pt x="488" y="1912"/>
                </a:cubicBezTo>
                <a:cubicBezTo>
                  <a:pt x="544" y="1816"/>
                  <a:pt x="696" y="1576"/>
                  <a:pt x="776" y="1432"/>
                </a:cubicBezTo>
                <a:cubicBezTo>
                  <a:pt x="856" y="1288"/>
                  <a:pt x="929" y="1138"/>
                  <a:pt x="968" y="1048"/>
                </a:cubicBezTo>
                <a:cubicBezTo>
                  <a:pt x="1007" y="958"/>
                  <a:pt x="979" y="928"/>
                  <a:pt x="1011" y="888"/>
                </a:cubicBezTo>
                <a:cubicBezTo>
                  <a:pt x="1043" y="848"/>
                  <a:pt x="1135" y="845"/>
                  <a:pt x="1160" y="808"/>
                </a:cubicBezTo>
                <a:cubicBezTo>
                  <a:pt x="1185" y="771"/>
                  <a:pt x="1168" y="712"/>
                  <a:pt x="1160" y="664"/>
                </a:cubicBezTo>
                <a:cubicBezTo>
                  <a:pt x="1152" y="616"/>
                  <a:pt x="1120" y="584"/>
                  <a:pt x="1112" y="520"/>
                </a:cubicBezTo>
                <a:cubicBezTo>
                  <a:pt x="1104" y="456"/>
                  <a:pt x="1104" y="352"/>
                  <a:pt x="1112" y="280"/>
                </a:cubicBezTo>
                <a:cubicBezTo>
                  <a:pt x="1120" y="208"/>
                  <a:pt x="1248" y="0"/>
                  <a:pt x="1160" y="88"/>
                </a:cubicBezTo>
                <a:close/>
              </a:path>
            </a:pathLst>
          </a:custGeom>
          <a:solidFill>
            <a:schemeClr val="hlink">
              <a:alpha val="38039"/>
            </a:schemeClr>
          </a:solidFill>
          <a:ln w="50800">
            <a:solidFill>
              <a:schemeClr val="folHlink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6" name="AutoShape 9"/>
          <p:cNvSpPr>
            <a:spLocks noChangeArrowheads="1"/>
          </p:cNvSpPr>
          <p:nvPr/>
        </p:nvSpPr>
        <p:spPr bwMode="auto">
          <a:xfrm>
            <a:off x="242888" y="5715000"/>
            <a:ext cx="8153400" cy="990600"/>
          </a:xfrm>
          <a:prstGeom prst="wedgeRectCallout">
            <a:avLst>
              <a:gd name="adj1" fmla="val 6481"/>
              <a:gd name="adj2" fmla="val -217787"/>
            </a:avLst>
          </a:prstGeom>
          <a:solidFill>
            <a:srgbClr val="CCFFCC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algn="ctr">
              <a:lnSpc>
                <a:spcPct val="80000"/>
              </a:lnSpc>
              <a:defRPr/>
            </a:pPr>
            <a:r>
              <a:rPr kumimoji="1" lang="en-US" sz="3600" dirty="0">
                <a:latin typeface="Arial" charset="0"/>
                <a:ea typeface="ＭＳ Ｐゴシック" charset="0"/>
                <a:cs typeface="ＭＳ Ｐゴシック" charset="0"/>
              </a:rPr>
              <a:t>Land disputes along the Ohio River Valley led to the French &amp; Indian War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5"/>
          <p:cNvSpPr txBox="1">
            <a:spLocks noChangeArrowheads="1"/>
          </p:cNvSpPr>
          <p:nvPr/>
        </p:nvSpPr>
        <p:spPr bwMode="auto">
          <a:xfrm>
            <a:off x="381000" y="1371600"/>
            <a:ext cx="4114800" cy="5475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0" hangingPunct="0">
              <a:spcBef>
                <a:spcPct val="20000"/>
              </a:spcBef>
              <a:buFont typeface="Arial" pitchFamily="34" charset="0"/>
              <a:buChar char="•"/>
            </a:pPr>
            <a:r>
              <a:rPr lang="en-US" sz="4000" dirty="0">
                <a:solidFill>
                  <a:schemeClr val="bg1"/>
                </a:solidFill>
                <a:latin typeface="Calibri" pitchFamily="34" charset="0"/>
              </a:rPr>
              <a:t>Britain &amp; </a:t>
            </a:r>
            <a:br>
              <a:rPr lang="en-US" sz="4000" dirty="0">
                <a:solidFill>
                  <a:schemeClr val="bg1"/>
                </a:solidFill>
                <a:latin typeface="Calibri" pitchFamily="34" charset="0"/>
              </a:rPr>
            </a:br>
            <a:r>
              <a:rPr lang="en-US" sz="4000" dirty="0">
                <a:solidFill>
                  <a:schemeClr val="bg1"/>
                </a:solidFill>
                <a:latin typeface="Calibri" pitchFamily="34" charset="0"/>
              </a:rPr>
              <a:t>their North American colonists </a:t>
            </a:r>
          </a:p>
        </p:txBody>
      </p:sp>
      <p:sp>
        <p:nvSpPr>
          <p:cNvPr id="5" name="Rectangle 6"/>
          <p:cNvSpPr txBox="1">
            <a:spLocks noChangeArrowheads="1"/>
          </p:cNvSpPr>
          <p:nvPr/>
        </p:nvSpPr>
        <p:spPr>
          <a:xfrm>
            <a:off x="4724400" y="1371600"/>
            <a:ext cx="3810000" cy="5475288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ＭＳ Ｐゴシック" pitchFamily="-111" charset="-128"/>
                <a:cs typeface="ＭＳ Ｐゴシック" pitchFamily="-111" charset="-128"/>
              </a:defRPr>
            </a:lvl1pPr>
            <a:lvl2pPr marL="742950" indent="-28575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ＭＳ Ｐゴシック" pitchFamily="-111" charset="-128"/>
                <a:cs typeface="+mn-cs"/>
              </a:defRPr>
            </a:lvl2pPr>
            <a:lvl3pPr marL="11430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ＭＳ Ｐゴシック" pitchFamily="-111" charset="-128"/>
                <a:cs typeface="+mn-cs"/>
              </a:defRPr>
            </a:lvl3pPr>
            <a:lvl4pPr marL="1600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ＭＳ Ｐゴシック" pitchFamily="-111" charset="-128"/>
                <a:cs typeface="+mn-cs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ＭＳ Ｐゴシック" pitchFamily="-111" charset="-128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ct val="10000"/>
              </a:spcBef>
              <a:defRPr/>
            </a:pPr>
            <a:r>
              <a:rPr lang="en-US" sz="4000" dirty="0" smtClean="0">
                <a:solidFill>
                  <a:schemeClr val="bg1"/>
                </a:solidFill>
              </a:rPr>
              <a:t>France, </a:t>
            </a:r>
            <a:br>
              <a:rPr lang="en-US" sz="4000" dirty="0" smtClean="0">
                <a:solidFill>
                  <a:schemeClr val="bg1"/>
                </a:solidFill>
              </a:rPr>
            </a:br>
            <a:r>
              <a:rPr lang="en-US" sz="4000" dirty="0" smtClean="0">
                <a:solidFill>
                  <a:schemeClr val="bg1"/>
                </a:solidFill>
              </a:rPr>
              <a:t>their colonists, &amp; Indian allies </a:t>
            </a:r>
            <a:endParaRPr lang="en-US" sz="4000" dirty="0">
              <a:solidFill>
                <a:schemeClr val="bg1"/>
              </a:solidFill>
            </a:endParaRPr>
          </a:p>
        </p:txBody>
      </p:sp>
      <p:sp>
        <p:nvSpPr>
          <p:cNvPr id="18435" name="Rectangle 8"/>
          <p:cNvSpPr>
            <a:spLocks noChangeArrowheads="1"/>
          </p:cNvSpPr>
          <p:nvPr/>
        </p:nvSpPr>
        <p:spPr bwMode="auto">
          <a:xfrm>
            <a:off x="381000" y="3646488"/>
            <a:ext cx="8229600" cy="32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■"/>
            </a:pPr>
            <a:r>
              <a:rPr kumimoji="1" lang="en-US" sz="4000" dirty="0">
                <a:solidFill>
                  <a:schemeClr val="bg1"/>
                </a:solidFill>
              </a:rPr>
              <a:t>The</a:t>
            </a:r>
            <a:r>
              <a:rPr kumimoji="1" lang="en-US" sz="3000" dirty="0">
                <a:solidFill>
                  <a:schemeClr val="bg1"/>
                </a:solidFill>
              </a:rPr>
              <a:t> </a:t>
            </a:r>
            <a:r>
              <a:rPr kumimoji="1" lang="en-US" sz="4000" dirty="0">
                <a:solidFill>
                  <a:schemeClr val="bg1"/>
                </a:solidFill>
              </a:rPr>
              <a:t>war</a:t>
            </a:r>
            <a:r>
              <a:rPr kumimoji="1" lang="en-US" sz="3000" dirty="0">
                <a:solidFill>
                  <a:schemeClr val="bg1"/>
                </a:solidFill>
              </a:rPr>
              <a:t> </a:t>
            </a:r>
            <a:r>
              <a:rPr kumimoji="1" lang="en-US" sz="4000" dirty="0">
                <a:solidFill>
                  <a:schemeClr val="bg1"/>
                </a:solidFill>
              </a:rPr>
              <a:t>started in North America</a:t>
            </a:r>
            <a:r>
              <a:rPr kumimoji="1" lang="en-US" sz="3000" dirty="0">
                <a:solidFill>
                  <a:schemeClr val="bg1"/>
                </a:solidFill>
              </a:rPr>
              <a:t> </a:t>
            </a:r>
            <a:r>
              <a:rPr kumimoji="1" lang="en-US" sz="4000" dirty="0">
                <a:solidFill>
                  <a:schemeClr val="bg1"/>
                </a:solidFill>
              </a:rPr>
              <a:t>(1754-1763), but became part of a larger, </a:t>
            </a:r>
            <a:r>
              <a:rPr kumimoji="1" lang="ja-JP" altLang="en-US" sz="4000">
                <a:solidFill>
                  <a:schemeClr val="bg1"/>
                </a:solidFill>
              </a:rPr>
              <a:t>“</a:t>
            </a:r>
            <a:r>
              <a:rPr kumimoji="1" lang="en-US" altLang="ja-JP" sz="4000" dirty="0">
                <a:solidFill>
                  <a:schemeClr val="bg1"/>
                </a:solidFill>
              </a:rPr>
              <a:t>world</a:t>
            </a:r>
            <a:r>
              <a:rPr kumimoji="1" lang="ja-JP" altLang="en-US" sz="4000">
                <a:solidFill>
                  <a:schemeClr val="bg1"/>
                </a:solidFill>
              </a:rPr>
              <a:t>”</a:t>
            </a:r>
            <a:r>
              <a:rPr kumimoji="1" lang="en-US" altLang="ja-JP" sz="4000" dirty="0">
                <a:solidFill>
                  <a:schemeClr val="bg1"/>
                </a:solidFill>
              </a:rPr>
              <a:t> war called the </a:t>
            </a:r>
            <a:r>
              <a:rPr kumimoji="1" lang="en-US" altLang="ja-JP" sz="4000" u="sng" dirty="0">
                <a:solidFill>
                  <a:schemeClr val="bg1"/>
                </a:solidFill>
              </a:rPr>
              <a:t>Seven Years War</a:t>
            </a:r>
            <a:r>
              <a:rPr kumimoji="1" lang="en-US" altLang="ja-JP" sz="4000" dirty="0">
                <a:solidFill>
                  <a:schemeClr val="bg1"/>
                </a:solidFill>
              </a:rPr>
              <a:t> (1756-1763) due to</a:t>
            </a:r>
            <a:r>
              <a:rPr kumimoji="1" lang="en-US" altLang="ja-JP" sz="3000" dirty="0">
                <a:solidFill>
                  <a:schemeClr val="bg1"/>
                </a:solidFill>
              </a:rPr>
              <a:t> </a:t>
            </a:r>
            <a:r>
              <a:rPr kumimoji="1" lang="en-US" altLang="ja-JP" sz="4000" dirty="0">
                <a:solidFill>
                  <a:schemeClr val="bg1"/>
                </a:solidFill>
              </a:rPr>
              <a:t>competition</a:t>
            </a:r>
            <a:r>
              <a:rPr kumimoji="1" lang="en-US" altLang="ja-JP" sz="3000" dirty="0">
                <a:solidFill>
                  <a:schemeClr val="bg1"/>
                </a:solidFill>
              </a:rPr>
              <a:t> </a:t>
            </a:r>
            <a:r>
              <a:rPr kumimoji="1" lang="en-US" altLang="ja-JP" sz="4000" dirty="0">
                <a:solidFill>
                  <a:schemeClr val="bg1"/>
                </a:solidFill>
              </a:rPr>
              <a:t>among</a:t>
            </a:r>
            <a:r>
              <a:rPr kumimoji="1" lang="en-US" altLang="ja-JP" sz="3000" dirty="0">
                <a:solidFill>
                  <a:schemeClr val="bg1"/>
                </a:solidFill>
              </a:rPr>
              <a:t> </a:t>
            </a:r>
            <a:r>
              <a:rPr kumimoji="1" lang="en-US" altLang="ja-JP" sz="4000" dirty="0">
                <a:solidFill>
                  <a:schemeClr val="bg1"/>
                </a:solidFill>
              </a:rPr>
              <a:t>empires</a:t>
            </a:r>
            <a:endParaRPr kumimoji="1" lang="en-US" sz="4000" dirty="0">
              <a:solidFill>
                <a:schemeClr val="bg1"/>
              </a:solidFill>
            </a:endParaRPr>
          </a:p>
        </p:txBody>
      </p:sp>
      <p:sp>
        <p:nvSpPr>
          <p:cNvPr id="18436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>
                <a:ea typeface="ＭＳ Ｐゴシック" charset="-128"/>
              </a:rPr>
              <a:t>The French and Indian War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42900" lvl="1" indent="-342900" eaLnBrk="1" hangingPunct="1">
              <a:buFont typeface="Arial" pitchFamily="34" charset="0"/>
              <a:buChar char="•"/>
            </a:pPr>
            <a:r>
              <a:rPr lang="en-US" sz="2800" dirty="0" smtClean="0">
                <a:ea typeface="ＭＳ Ｐゴシック" charset="-128"/>
              </a:rPr>
              <a:t>France kicked out of North America</a:t>
            </a:r>
          </a:p>
          <a:p>
            <a:pPr marL="342900" lvl="1" indent="-342900" eaLnBrk="1" hangingPunct="1">
              <a:buNone/>
            </a:pPr>
            <a:endParaRPr lang="en-US" sz="2800" dirty="0" smtClean="0">
              <a:ea typeface="ＭＳ Ｐゴシック" charset="-128"/>
            </a:endParaRPr>
          </a:p>
          <a:p>
            <a:pPr marL="342900" lvl="1" indent="-342900" eaLnBrk="1" hangingPunct="1">
              <a:buFont typeface="Arial" pitchFamily="34" charset="0"/>
              <a:buChar char="•"/>
            </a:pPr>
            <a:r>
              <a:rPr lang="en-US" sz="2800" dirty="0" smtClean="0">
                <a:ea typeface="ＭＳ Ｐゴシック" charset="-128"/>
              </a:rPr>
              <a:t>Colonists were excited about the possibility of new land in the west now that the French were gone</a:t>
            </a:r>
          </a:p>
          <a:p>
            <a:pPr marL="342900" lvl="1" indent="-342900" eaLnBrk="1" hangingPunct="1">
              <a:buNone/>
            </a:pPr>
            <a:endParaRPr lang="en-US" sz="2800" dirty="0" smtClean="0">
              <a:ea typeface="ＭＳ Ｐゴシック" charset="-128"/>
            </a:endParaRPr>
          </a:p>
          <a:p>
            <a:pPr marL="342900" lvl="1" indent="-342900" eaLnBrk="1" hangingPunct="1">
              <a:buFont typeface="Arial" pitchFamily="34" charset="0"/>
              <a:buChar char="•"/>
            </a:pPr>
            <a:r>
              <a:rPr lang="en-US" sz="2800" dirty="0" smtClean="0">
                <a:ea typeface="ＭＳ Ｐゴシック" charset="-128"/>
              </a:rPr>
              <a:t>Parliament expected colonists</a:t>
            </a:r>
            <a:br>
              <a:rPr lang="en-US" sz="2800" dirty="0" smtClean="0">
                <a:ea typeface="ＭＳ Ｐゴシック" charset="-128"/>
              </a:rPr>
            </a:br>
            <a:r>
              <a:rPr lang="en-US" sz="2800" dirty="0" smtClean="0">
                <a:ea typeface="ＭＳ Ｐゴシック" charset="-128"/>
              </a:rPr>
              <a:t>to help pay off these debts</a:t>
            </a:r>
          </a:p>
        </p:txBody>
      </p:sp>
      <p:sp>
        <p:nvSpPr>
          <p:cNvPr id="1945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>
                <a:ea typeface="ＭＳ Ｐゴシック" charset="-128"/>
              </a:rPr>
              <a:t>Effects of the War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54692" y="1481138"/>
            <a:ext cx="6034616" cy="4525962"/>
          </a:xfrm>
          <a:noFill/>
        </p:spPr>
      </p:pic>
      <p:sp>
        <p:nvSpPr>
          <p:cNvPr id="2150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>
                <a:ea typeface="ＭＳ Ｐゴシック" charset="-128"/>
              </a:rPr>
              <a:t>England is struggling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en-US" smtClean="0">
              <a:ea typeface="ＭＳ Ｐゴシック" charset="-128"/>
            </a:endParaRPr>
          </a:p>
        </p:txBody>
      </p:sp>
      <p:sp>
        <p:nvSpPr>
          <p:cNvPr id="2252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smtClean="0">
              <a:ea typeface="ＭＳ Ｐゴシック" charset="-128"/>
            </a:endParaRPr>
          </a:p>
        </p:txBody>
      </p:sp>
      <p:pic>
        <p:nvPicPr>
          <p:cNvPr id="22531" name="Picture 4" descr="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295400"/>
            <a:ext cx="9144000" cy="4440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en-US" smtClean="0">
              <a:ea typeface="ＭＳ Ｐゴシック" charset="-128"/>
            </a:endParaRPr>
          </a:p>
        </p:txBody>
      </p:sp>
      <p:sp>
        <p:nvSpPr>
          <p:cNvPr id="2355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smtClean="0">
              <a:ea typeface="ＭＳ Ｐゴシック" charset="-128"/>
            </a:endParaRPr>
          </a:p>
        </p:txBody>
      </p:sp>
      <p:pic>
        <p:nvPicPr>
          <p:cNvPr id="23555" name="Picture 4"/>
          <p:cNvPicPr>
            <a:picLocks noChangeAspect="1" noChangeArrowheads="1"/>
          </p:cNvPicPr>
          <p:nvPr/>
        </p:nvPicPr>
        <p:blipFill>
          <a:blip r:embed="rId3"/>
          <a:srcRect l="9375" t="10417" r="13281" b="6250"/>
          <a:stretch>
            <a:fillRect/>
          </a:stretch>
        </p:blipFill>
        <p:spPr bwMode="auto">
          <a:xfrm>
            <a:off x="0" y="0"/>
            <a:ext cx="9144000" cy="6834188"/>
          </a:xfrm>
          <a:prstGeom prst="rect">
            <a:avLst/>
          </a:prstGeom>
          <a:solidFill>
            <a:schemeClr val="tx1"/>
          </a:solidFill>
          <a:ln w="76200">
            <a:solidFill>
              <a:srgbClr val="FFFFFF"/>
            </a:solidFill>
            <a:miter lim="800000"/>
            <a:headEnd/>
            <a:tailEnd/>
          </a:ln>
        </p:spPr>
      </p:pic>
      <p:sp>
        <p:nvSpPr>
          <p:cNvPr id="23556" name="Rectangle 5"/>
          <p:cNvSpPr>
            <a:spLocks noChangeArrowheads="1"/>
          </p:cNvSpPr>
          <p:nvPr/>
        </p:nvSpPr>
        <p:spPr bwMode="auto">
          <a:xfrm>
            <a:off x="609600" y="5715000"/>
            <a:ext cx="2971800" cy="1143000"/>
          </a:xfrm>
          <a:prstGeom prst="rect">
            <a:avLst/>
          </a:prstGeom>
          <a:solidFill>
            <a:schemeClr val="tx1"/>
          </a:solidFill>
          <a:ln w="76200">
            <a:solidFill>
              <a:srgbClr val="FFFFFF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ours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20716</TotalTime>
  <Words>704</Words>
  <Application>Microsoft Macintosh PowerPoint</Application>
  <PresentationFormat>On-screen Show (4:3)</PresentationFormat>
  <Paragraphs>99</Paragraphs>
  <Slides>23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31" baseType="lpstr">
      <vt:lpstr>Calibri</vt:lpstr>
      <vt:lpstr>Lucida Sans Unicode</vt:lpstr>
      <vt:lpstr>ＭＳ Ｐゴシック</vt:lpstr>
      <vt:lpstr>Verdana</vt:lpstr>
      <vt:lpstr>Wingdings 2</vt:lpstr>
      <vt:lpstr>Wingdings 3</vt:lpstr>
      <vt:lpstr>Arial</vt:lpstr>
      <vt:lpstr>Concourse</vt:lpstr>
      <vt:lpstr>American Revolution</vt:lpstr>
      <vt:lpstr>PowerPoint Presentation</vt:lpstr>
      <vt:lpstr>Precursor to revolution</vt:lpstr>
      <vt:lpstr>PowerPoint Presentation</vt:lpstr>
      <vt:lpstr>The French and Indian War</vt:lpstr>
      <vt:lpstr>Effects of the War</vt:lpstr>
      <vt:lpstr>England is struggling </vt:lpstr>
      <vt:lpstr>PowerPoint Presentation</vt:lpstr>
      <vt:lpstr>PowerPoint Presentation</vt:lpstr>
      <vt:lpstr>PowerPoint Presentation</vt:lpstr>
      <vt:lpstr>Lexington &amp; Concord</vt:lpstr>
      <vt:lpstr>2nd Continental Congress</vt:lpstr>
      <vt:lpstr>Colonists divided</vt:lpstr>
      <vt:lpstr>Declaration of Independence</vt:lpstr>
      <vt:lpstr>PowerPoint Presentation</vt:lpstr>
      <vt:lpstr>PowerPoint Presentation</vt:lpstr>
      <vt:lpstr>PowerPoint Presentation</vt:lpstr>
      <vt:lpstr>Key Battles of the War</vt:lpstr>
      <vt:lpstr>Key Battles of the War cont….</vt:lpstr>
      <vt:lpstr>American Independence</vt:lpstr>
      <vt:lpstr>Government After Independence</vt:lpstr>
      <vt:lpstr>Constitutional Convention</vt:lpstr>
      <vt:lpstr>The Constitution</vt:lpstr>
    </vt:vector>
  </TitlesOfParts>
  <Company/>
  <LinksUpToDate>false</LinksUpToDate>
  <SharedDoc>false</SharedDoc>
  <HyperlinksChanged>false</HyperlinksChanged>
  <AppVersion>15.0037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Political Parties</dc:title>
  <dc:creator>Arturo Dominguez</dc:creator>
  <cp:lastModifiedBy>Microsoft Office User</cp:lastModifiedBy>
  <cp:revision>95</cp:revision>
  <dcterms:created xsi:type="dcterms:W3CDTF">2010-09-30T06:07:14Z</dcterms:created>
  <dcterms:modified xsi:type="dcterms:W3CDTF">2017-11-12T19:57:42Z</dcterms:modified>
</cp:coreProperties>
</file>