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257" r:id="rId2"/>
    <p:sldId id="337" r:id="rId3"/>
    <p:sldId id="259" r:id="rId4"/>
    <p:sldId id="316" r:id="rId5"/>
    <p:sldId id="295" r:id="rId6"/>
    <p:sldId id="296" r:id="rId7"/>
    <p:sldId id="298" r:id="rId8"/>
    <p:sldId id="299" r:id="rId9"/>
    <p:sldId id="300" r:id="rId10"/>
    <p:sldId id="301" r:id="rId11"/>
    <p:sldId id="302" r:id="rId12"/>
    <p:sldId id="303" r:id="rId13"/>
    <p:sldId id="304" r:id="rId14"/>
    <p:sldId id="306" r:id="rId15"/>
    <p:sldId id="307" r:id="rId16"/>
    <p:sldId id="335" r:id="rId17"/>
    <p:sldId id="317" r:id="rId18"/>
    <p:sldId id="318" r:id="rId19"/>
    <p:sldId id="323" r:id="rId20"/>
    <p:sldId id="319" r:id="rId21"/>
    <p:sldId id="320" r:id="rId22"/>
    <p:sldId id="321" r:id="rId23"/>
    <p:sldId id="322" r:id="rId24"/>
    <p:sldId id="308" r:id="rId25"/>
    <p:sldId id="328" r:id="rId26"/>
    <p:sldId id="329" r:id="rId27"/>
    <p:sldId id="332" r:id="rId28"/>
    <p:sldId id="309" r:id="rId29"/>
    <p:sldId id="310" r:id="rId30"/>
    <p:sldId id="311" r:id="rId31"/>
    <p:sldId id="333" r:id="rId32"/>
    <p:sldId id="334" r:id="rId33"/>
    <p:sldId id="336" r:id="rId34"/>
    <p:sldId id="324" r:id="rId35"/>
    <p:sldId id="325" r:id="rId36"/>
    <p:sldId id="326" r:id="rId37"/>
    <p:sldId id="327" r:id="rId38"/>
    <p:sldId id="313" r:id="rId39"/>
    <p:sldId id="330" r:id="rId40"/>
    <p:sldId id="331" r:id="rId41"/>
    <p:sldId id="314" r:id="rId42"/>
    <p:sldId id="277" r:id="rId43"/>
    <p:sldId id="315"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98" autoAdjust="0"/>
    <p:restoredTop sz="89608" autoAdjust="0"/>
  </p:normalViewPr>
  <p:slideViewPr>
    <p:cSldViewPr snapToObjects="1">
      <p:cViewPr varScale="1">
        <p:scale>
          <a:sx n="90" d="100"/>
          <a:sy n="90"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DC39286-0031-441E-AF61-74DD832C3C9B}" type="datetime1">
              <a:rPr lang="en-US"/>
              <a:pPr/>
              <a:t>9/8/17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895F29E-4592-4C3D-B49D-2B1242D0934C}"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Battle_of_Marath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Bubonic_plague" TargetMode="External"/><Relationship Id="rId4" Type="http://schemas.openxmlformats.org/officeDocument/2006/relationships/hyperlink" Target="http://en.wikipedia.org/wiki/Epidemic_typhus" TargetMode="External"/><Relationship Id="rId5" Type="http://schemas.openxmlformats.org/officeDocument/2006/relationships/hyperlink" Target="http://en.wikipedia.org/wiki/Smallpox" TargetMode="External"/><Relationship Id="rId6" Type="http://schemas.openxmlformats.org/officeDocument/2006/relationships/hyperlink" Target="http://en.wikipedia.org/wiki/Measles" TargetMode="External"/><Relationship Id="rId7" Type="http://schemas.openxmlformats.org/officeDocument/2006/relationships/hyperlink" Target="http://en.wikipedia.org/wiki/Toxic_shock_syndrome" TargetMode="External"/><Relationship Id="rId8" Type="http://schemas.openxmlformats.org/officeDocument/2006/relationships/hyperlink" Target="http://en.wikipedia.org/wiki/Anthrax"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92309-0CA8-46D1-9FA5-394BAC61227D}" type="slidenum">
              <a:rPr lang="en-US"/>
              <a:pPr/>
              <a:t>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Historical Origins of a Sport:  Ask students what is a marathon?  26.2 mile run…why?  Phiddipides ran from Marathon to Athens to report the battle results, and in the myth upon reporting a victory he died from exhaustion.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smtClean="0">
                <a:ea typeface="ＭＳ Ｐゴシック" charset="-128"/>
              </a:rPr>
              <a:t>Cronos overthrew his father and ruled till he was overthrown by zeus  ate each one after they were born</a:t>
            </a:r>
          </a:p>
          <a:p>
            <a:r>
              <a:rPr lang="en-US" smtClean="0">
                <a:ea typeface="ＭＳ Ｐゴシック" charset="-128"/>
              </a:rPr>
              <a:t>Zeus raised by a goat  husband story</a:t>
            </a:r>
          </a:p>
          <a:p>
            <a:r>
              <a:rPr lang="en-US" smtClean="0">
                <a:ea typeface="ＭＳ Ｐゴシック" charset="-128"/>
              </a:rPr>
              <a:t>Hephaestus – married to aphrodite cuz he was so ugly</a:t>
            </a:r>
          </a:p>
          <a:p>
            <a:r>
              <a:rPr lang="en-US" smtClean="0">
                <a:ea typeface="ＭＳ Ｐゴシック" charset="-128"/>
              </a:rPr>
              <a:t>Ares wounded by diomedes with a spear driven home by athena</a:t>
            </a:r>
          </a:p>
          <a:p>
            <a:r>
              <a:rPr lang="en-US" smtClean="0">
                <a:ea typeface="ＭＳ Ｐゴシック" charset="-128"/>
              </a:rPr>
              <a:t>Prometheus</a:t>
            </a:r>
          </a:p>
        </p:txBody>
      </p:sp>
      <p:sp>
        <p:nvSpPr>
          <p:cNvPr id="25603" name="Slide Number Placeholder 3"/>
          <p:cNvSpPr>
            <a:spLocks noGrp="1"/>
          </p:cNvSpPr>
          <p:nvPr>
            <p:ph type="sldNum" sz="quarter" idx="5"/>
          </p:nvPr>
        </p:nvSpPr>
        <p:spPr bwMode="auto">
          <a:noFill/>
          <a:ln>
            <a:miter lim="800000"/>
            <a:headEnd/>
            <a:tailEnd/>
          </a:ln>
        </p:spPr>
        <p:txBody>
          <a:bodyPr/>
          <a:lstStyle/>
          <a:p>
            <a:fld id="{11954633-6DD2-4570-BBAF-17A68F2AA6DD}" type="slidenum">
              <a:rPr lang="en-US"/>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84F84-EFF0-4E9F-8925-8B50AB4A0920}" type="slidenum">
              <a:rPr lang="en-US"/>
              <a:pPr/>
              <a:t>30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“Early in its history, Athens was ruled by several kings.” page 135  It’s first King was the mythical Theseus (from the Minotaur Tale), or his father Agesus.  “Later the kings were replaced by aristocrats who had both money and power.” page 135 </a:t>
            </a:r>
          </a:p>
          <a:p>
            <a:endParaRPr lang="en-US"/>
          </a:p>
          <a:p>
            <a:r>
              <a:rPr lang="en-US"/>
              <a:t>Peisistratus was an interesting guy.  Attempts to power&gt; (1) Claimed Aristocracy beat him up (Failed), (2) Marriage alliance (Failed), (3) Mercenaries hired (Success)&gt;&gt;&gt; He ruled for 20 years and died of natural causes.  Policies:  Economy improves, Patron of the Arts: Iliad and Odyssey written during his reign.</a:t>
            </a:r>
          </a:p>
          <a:p>
            <a:r>
              <a:rPr lang="en-US"/>
              <a:t>Sons:  Hippias and Hipparchus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ea typeface="ＭＳ Ｐゴシック" charset="-128"/>
              </a:rPr>
              <a:t>Child washed with wine to make sure it was strong raised till 7 then given to state</a:t>
            </a:r>
          </a:p>
        </p:txBody>
      </p:sp>
      <p:sp>
        <p:nvSpPr>
          <p:cNvPr id="21507" name="Slide Number Placeholder 3"/>
          <p:cNvSpPr>
            <a:spLocks noGrp="1"/>
          </p:cNvSpPr>
          <p:nvPr>
            <p:ph type="sldNum" sz="quarter" idx="5"/>
          </p:nvPr>
        </p:nvSpPr>
        <p:spPr bwMode="auto">
          <a:noFill/>
          <a:ln>
            <a:miter lim="800000"/>
            <a:headEnd/>
            <a:tailEnd/>
          </a:ln>
        </p:spPr>
        <p:txBody>
          <a:bodyPr/>
          <a:lstStyle/>
          <a:p>
            <a:fld id="{93EF9326-E765-4354-93CF-D6F44AD34147}" type="slidenum">
              <a:rPr lang="en-US"/>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smtClean="0">
                <a:ea typeface="ＭＳ Ｐゴシック" charset="-128"/>
              </a:rPr>
              <a:t>Wanted philosophers to be leaders</a:t>
            </a:r>
          </a:p>
        </p:txBody>
      </p:sp>
      <p:sp>
        <p:nvSpPr>
          <p:cNvPr id="38915" name="Slide Number Placeholder 3"/>
          <p:cNvSpPr>
            <a:spLocks noGrp="1"/>
          </p:cNvSpPr>
          <p:nvPr>
            <p:ph type="sldNum" sz="quarter" idx="5"/>
          </p:nvPr>
        </p:nvSpPr>
        <p:spPr bwMode="auto">
          <a:noFill/>
          <a:ln>
            <a:miter lim="800000"/>
            <a:headEnd/>
            <a:tailEnd/>
          </a:ln>
        </p:spPr>
        <p:txBody>
          <a:bodyPr/>
          <a:lstStyle/>
          <a:p>
            <a:fld id="{9D389477-10F4-4605-93E6-BA9BD34EBFC6}" type="slidenum">
              <a:rPr lang="en-US"/>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C5B4A-15C9-4D78-968A-46C509DF19DB}" type="slidenum">
              <a:rPr lang="en-US"/>
              <a:pPr/>
              <a:t>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Herodotus states, of the Greeks at the </a:t>
            </a:r>
            <a:r>
              <a:rPr lang="en-US" dirty="0">
                <a:hlinkClick r:id="rId3" tooltip="Battle of Marathon"/>
              </a:rPr>
              <a:t>Battle of Marathon</a:t>
            </a:r>
            <a:r>
              <a:rPr lang="en-US" dirty="0"/>
              <a:t>, that "They were the first Greeks we know of to charge their enemy at a run". Many historians believe that this innovation was precipitated by their desire to minimize their losses from Persian archery.  Also the Greeks had two other side flanks putting pressure on the sides of the Persian formation.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3FCAA-016F-4FA0-A61F-E0E59D02B590}" type="slidenum">
              <a:rPr lang="en-US"/>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Makings of the Peloponnesian War start here with the Delian League, and as Athens grows more powerful there are fewer city-states to challenge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25C7C-663A-4B14-8DA6-2543B72B819E}" type="slidenum">
              <a:rPr lang="en-US"/>
              <a:pPr/>
              <a:t>12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Athens building of “long walls”  walls that wrapped completely around the city-state and the harbor city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B17F1-F19F-446E-AD49-C8BA45C32DDD}" type="slidenum">
              <a:rPr lang="en-US"/>
              <a:pPr/>
              <a:t>14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Historians have long tried to identify the disease behind the Plague of Athens. The disease has traditionally been considered an outbreak of the </a:t>
            </a:r>
            <a:r>
              <a:rPr lang="en-US" dirty="0">
                <a:hlinkClick r:id="rId3" tooltip="Bubonic plague"/>
              </a:rPr>
              <a:t>bubonic plague</a:t>
            </a:r>
            <a:r>
              <a:rPr lang="en-US" dirty="0"/>
              <a:t> in its many forms, but re-considerations of the reported symptoms and epidemiology have led scholars to advance alternative explanations. These include </a:t>
            </a:r>
            <a:r>
              <a:rPr lang="en-US" dirty="0">
                <a:hlinkClick r:id="rId4" tooltip="Epidemic typhus"/>
              </a:rPr>
              <a:t>typhus</a:t>
            </a:r>
            <a:r>
              <a:rPr lang="en-US" dirty="0"/>
              <a:t>, </a:t>
            </a:r>
            <a:r>
              <a:rPr lang="en-US" dirty="0">
                <a:hlinkClick r:id="rId5" tooltip="Smallpox"/>
              </a:rPr>
              <a:t>smallpox</a:t>
            </a:r>
            <a:r>
              <a:rPr lang="en-US" dirty="0"/>
              <a:t>, </a:t>
            </a:r>
            <a:r>
              <a:rPr lang="en-US" dirty="0">
                <a:hlinkClick r:id="rId6" tooltip="Measles"/>
              </a:rPr>
              <a:t>measles</a:t>
            </a:r>
            <a:r>
              <a:rPr lang="en-US" dirty="0"/>
              <a:t>, and </a:t>
            </a:r>
            <a:r>
              <a:rPr lang="en-US" dirty="0">
                <a:hlinkClick r:id="rId7" tooltip="Toxic shock syndrome"/>
              </a:rPr>
              <a:t>toxic shock syndrome</a:t>
            </a:r>
            <a:r>
              <a:rPr lang="en-US" dirty="0"/>
              <a:t> Others have suggested </a:t>
            </a:r>
            <a:r>
              <a:rPr lang="en-US" dirty="0">
                <a:hlinkClick r:id="rId8" tooltip="Anthrax"/>
              </a:rPr>
              <a:t>anthrax</a:t>
            </a:r>
            <a:r>
              <a:rPr lang="en-US" dirty="0"/>
              <a:t>, tramped up from the soil by the thousands of stressed refugees or concentrated livestock held within the walls.</a:t>
            </a:r>
          </a:p>
          <a:p>
            <a:endParaRPr lang="en-US" dirty="0"/>
          </a:p>
          <a:p>
            <a:r>
              <a:rPr lang="en-US" i="1" dirty="0"/>
              <a:t>"Epidemic typhus fever is the best explanation,"</a:t>
            </a:r>
            <a:r>
              <a:rPr lang="en-US" dirty="0"/>
              <a:t> said Dr. David </a:t>
            </a:r>
            <a:r>
              <a:rPr lang="en-US" dirty="0" err="1"/>
              <a:t>Durack</a:t>
            </a:r>
            <a:r>
              <a:rPr lang="en-US" dirty="0"/>
              <a:t> </a:t>
            </a:r>
          </a:p>
          <a:p>
            <a:endParaRPr lang="en-US" dirty="0"/>
          </a:p>
          <a:p>
            <a:r>
              <a:rPr lang="en-US" dirty="0"/>
              <a:t>http://</a:t>
            </a:r>
            <a:r>
              <a:rPr lang="en-US" dirty="0" err="1"/>
              <a:t>en.wikipedia.org</a:t>
            </a:r>
            <a:r>
              <a:rPr lang="en-US" dirty="0"/>
              <a:t>/wiki/</a:t>
            </a:r>
            <a:r>
              <a:rPr lang="en-US" dirty="0" err="1"/>
              <a:t>Plague_of_Athens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smtClean="0">
                <a:ea typeface="ＭＳ Ｐゴシック" charset="-128"/>
              </a:rPr>
              <a:t>Northern part of greece</a:t>
            </a:r>
          </a:p>
          <a:p>
            <a:r>
              <a:rPr lang="en-US" smtClean="0">
                <a:ea typeface="ＭＳ Ｐゴシック" charset="-128"/>
              </a:rPr>
              <a:t>Their greek wasn</a:t>
            </a:r>
            <a:r>
              <a:rPr lang="fr-FR" altLang="en-US" smtClean="0">
                <a:ea typeface="ＭＳ Ｐゴシック" charset="-128"/>
              </a:rPr>
              <a:t>’</a:t>
            </a:r>
            <a:r>
              <a:rPr lang="en-US" altLang="ja-JP" smtClean="0">
                <a:ea typeface="ＭＳ Ｐゴシック" charset="-128"/>
              </a:rPr>
              <a:t>t the same</a:t>
            </a:r>
          </a:p>
          <a:p>
            <a:r>
              <a:rPr lang="en-US" smtClean="0">
                <a:ea typeface="ＭＳ Ｐゴシック" charset="-128"/>
              </a:rPr>
              <a:t>Larger spears used phalanx, more archers and cavalry</a:t>
            </a:r>
          </a:p>
          <a:p>
            <a:endParaRPr lang="en-US" smtClean="0">
              <a:ea typeface="ＭＳ Ｐゴシック" charset="-128"/>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90C08560-F50A-456F-BDB3-29D975C7917B}"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smtClean="0">
                <a:ea typeface="ＭＳ Ｐゴシック" charset="-128"/>
              </a:rPr>
              <a:t>Thebes rebellion – crushed the army, sold the people into slavery and burned the city to the ground</a:t>
            </a:r>
          </a:p>
        </p:txBody>
      </p:sp>
      <p:sp>
        <p:nvSpPr>
          <p:cNvPr id="51203" name="Slide Number Placeholder 3"/>
          <p:cNvSpPr>
            <a:spLocks noGrp="1"/>
          </p:cNvSpPr>
          <p:nvPr>
            <p:ph type="sldNum" sz="quarter" idx="5"/>
          </p:nvPr>
        </p:nvSpPr>
        <p:spPr bwMode="auto">
          <a:noFill/>
          <a:ln>
            <a:miter lim="800000"/>
            <a:headEnd/>
            <a:tailEnd/>
          </a:ln>
        </p:spPr>
        <p:txBody>
          <a:bodyPr/>
          <a:lstStyle/>
          <a:p>
            <a:fld id="{25CBC9A4-B118-4A69-90D3-AA8DE7E3BBA0}"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smtClean="0">
                <a:ea typeface="ＭＳ Ｐゴシック" charset="-128"/>
              </a:rPr>
              <a:t>There was a lot more persians but they were unorganized and untrained</a:t>
            </a:r>
          </a:p>
          <a:p>
            <a:r>
              <a:rPr lang="en-US" smtClean="0">
                <a:ea typeface="ＭＳ Ｐゴシック" charset="-128"/>
              </a:rPr>
              <a:t>Darius II flees gives him the persian empire</a:t>
            </a:r>
          </a:p>
          <a:p>
            <a:r>
              <a:rPr lang="en-US" smtClean="0">
                <a:ea typeface="ＭＳ Ｐゴシック" charset="-128"/>
              </a:rPr>
              <a:t>Marched to persepolis a capital and burned it to the ground</a:t>
            </a:r>
          </a:p>
          <a:p>
            <a:r>
              <a:rPr lang="en-US" smtClean="0">
                <a:ea typeface="ＭＳ Ｐゴシック" charset="-128"/>
              </a:rPr>
              <a:t>He wanted to keep going but his military was exhausted </a:t>
            </a:r>
          </a:p>
        </p:txBody>
      </p:sp>
      <p:sp>
        <p:nvSpPr>
          <p:cNvPr id="53251" name="Slide Number Placeholder 3"/>
          <p:cNvSpPr>
            <a:spLocks noGrp="1"/>
          </p:cNvSpPr>
          <p:nvPr>
            <p:ph type="sldNum" sz="quarter" idx="5"/>
          </p:nvPr>
        </p:nvSpPr>
        <p:spPr bwMode="auto">
          <a:noFill/>
          <a:ln>
            <a:miter lim="800000"/>
            <a:headEnd/>
            <a:tailEnd/>
          </a:ln>
        </p:spPr>
        <p:txBody>
          <a:bodyPr/>
          <a:lstStyle/>
          <a:p>
            <a:fld id="{8832D2C9-07B9-44A1-BE68-1466A66D7DD4}" type="slidenum">
              <a:rPr lang="en-US"/>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smtClean="0">
                <a:ea typeface="ＭＳ Ｐゴシック" charset="-128"/>
              </a:rPr>
              <a:t>Greek, Persian, and Egyptian Culture</a:t>
            </a:r>
          </a:p>
        </p:txBody>
      </p:sp>
      <p:sp>
        <p:nvSpPr>
          <p:cNvPr id="57347" name="Slide Number Placeholder 3"/>
          <p:cNvSpPr>
            <a:spLocks noGrp="1"/>
          </p:cNvSpPr>
          <p:nvPr>
            <p:ph type="sldNum" sz="quarter" idx="5"/>
          </p:nvPr>
        </p:nvSpPr>
        <p:spPr bwMode="auto">
          <a:noFill/>
          <a:ln>
            <a:miter lim="800000"/>
            <a:headEnd/>
            <a:tailEnd/>
          </a:ln>
        </p:spPr>
        <p:txBody>
          <a:bodyPr/>
          <a:lstStyle/>
          <a:p>
            <a:fld id="{B65C054F-EEEC-4AFB-BA22-559FAF2E425A}" type="slidenum">
              <a:rPr lang="en-US"/>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96CE5DC-3864-4D22-ACCE-25AB45003FC4}" type="datetime1">
              <a:rPr lang="en-US" smtClean="0"/>
              <a:pPr/>
              <a:t>9/8/17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913B1B-206C-4687-BE99-DE9C98CFF5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CCC1ED-D0BD-44BD-97E0-B878E3DA5C09}" type="datetime1">
              <a:rPr lang="en-US" smtClean="0"/>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F998710-6C0D-4385-878B-A8BB761FE1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FA4D31-B704-4AE6-AFA4-9933A001B978}" type="datetime1">
              <a:rPr lang="en-US" smtClean="0"/>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4498453D-5E7A-46FD-B594-400929DF58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692A6DDD-49B8-4CB1-868D-FC4973B0F5F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E893C49B-698C-4732-A6D8-F0DC502EBB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2C88A1-C966-4F14-8CEA-C2916F852531}" type="datetime1">
              <a:rPr lang="en-US" smtClean="0"/>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E762B14D-D6B4-4637-B6E1-525485E6491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1234F7-065A-44AD-A455-CBA5DE3A0DCB}" type="datetime1">
              <a:rPr lang="en-US" smtClean="0"/>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8D762753-9CDF-488E-B1FA-1131865814A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48F941-824E-4780-A6F3-219BA5D854CB}" type="datetime1">
              <a:rPr lang="en-US" smtClean="0"/>
              <a:pPr/>
              <a:t>9/8/17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586CD8AF-EE47-48D7-A524-4D64121A8FB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74257A-92A0-4C96-87E5-B105C3EEEE6D}" type="datetime1">
              <a:rPr lang="en-US" smtClean="0"/>
              <a:pPr/>
              <a:t>9/8/17</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CA7053D6-25A1-4A2D-9A7B-B2FC26FC6E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7094031-91AD-407C-8CEB-80363753D4D5}" type="datetime1">
              <a:rPr lang="en-US" smtClean="0"/>
              <a:pPr/>
              <a:t>9/8/17</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17AE6A92-ECB9-4F1A-893F-F86570ACEFC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CBB8F7-0C7C-4F29-8B66-30D128461CFA}" type="datetime1">
              <a:rPr lang="en-US" smtClean="0"/>
              <a:pPr/>
              <a:t>9/8/17</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0C9B2B28-18E2-4609-AD8B-6FDC535D89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7223E6-FE83-4A5A-A499-748931945592}" type="datetime1">
              <a:rPr lang="en-US" smtClean="0"/>
              <a:pPr/>
              <a:t>9/8/17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0FEBACAE-C4B7-4288-8350-890F8284B37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38FB930-622C-4900-B970-FFCCBAB9F1D3}" type="datetime1">
              <a:rPr lang="en-US" smtClean="0"/>
              <a:pPr/>
              <a:t>9/8/17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7D0CFE2-4CF5-4F42-8EEF-5681F91B422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C7063B-3940-44B4-A76B-3749699BAC71}" type="datetime1">
              <a:rPr lang="en-US" smtClean="0"/>
              <a:pPr/>
              <a:t>9/8/17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853E92-04FD-4AD8-9470-21F58B73B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 Id="rId3"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 Id="rId3"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mtClean="0">
                <a:ea typeface="ＭＳ Ｐゴシック" charset="-128"/>
              </a:rPr>
              <a:t>The Greeks</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a:r>
              <a:rPr lang="en-US" sz="4000"/>
              <a:t>The Major Battles of the Persian War cont…</a:t>
            </a:r>
          </a:p>
        </p:txBody>
      </p:sp>
      <p:sp>
        <p:nvSpPr>
          <p:cNvPr id="20483" name="Rectangle 3"/>
          <p:cNvSpPr>
            <a:spLocks noGrp="1" noChangeArrowheads="1"/>
          </p:cNvSpPr>
          <p:nvPr>
            <p:ph type="body" idx="1"/>
          </p:nvPr>
        </p:nvSpPr>
        <p:spPr>
          <a:xfrm>
            <a:off x="228600" y="2147888"/>
            <a:ext cx="8763000" cy="4557712"/>
          </a:xfrm>
        </p:spPr>
        <p:txBody>
          <a:bodyPr/>
          <a:lstStyle/>
          <a:p>
            <a:r>
              <a:rPr lang="en-US" sz="2800" dirty="0">
                <a:latin typeface="Calibri" pitchFamily="34" charset="0"/>
              </a:rPr>
              <a:t>The </a:t>
            </a:r>
            <a:r>
              <a:rPr lang="en-US" sz="2800" u="sng" dirty="0">
                <a:latin typeface="Calibri" pitchFamily="34" charset="0"/>
              </a:rPr>
              <a:t>Second</a:t>
            </a:r>
            <a:r>
              <a:rPr lang="en-US" sz="2800" dirty="0">
                <a:latin typeface="Calibri" pitchFamily="34" charset="0"/>
              </a:rPr>
              <a:t> Invasion- In 486 BC Darius died but in </a:t>
            </a:r>
            <a:r>
              <a:rPr lang="en-US" sz="2800" dirty="0">
                <a:latin typeface="Calibri" pitchFamily="34" charset="0"/>
                <a:cs typeface="Times New Roman" pitchFamily="18" charset="0"/>
              </a:rPr>
              <a:t>480 BC,</a:t>
            </a:r>
            <a:r>
              <a:rPr lang="en-US" sz="2800" dirty="0">
                <a:latin typeface="Calibri" pitchFamily="34" charset="0"/>
              </a:rPr>
              <a:t> </a:t>
            </a:r>
            <a:r>
              <a:rPr lang="en-US" sz="2800" u="sng" dirty="0">
                <a:latin typeface="Calibri" pitchFamily="34" charset="0"/>
              </a:rPr>
              <a:t>Xerxes</a:t>
            </a:r>
            <a:r>
              <a:rPr lang="en-US" sz="2800" dirty="0">
                <a:latin typeface="Calibri" pitchFamily="34" charset="0"/>
              </a:rPr>
              <a:t> (Darius’ son) sent more powerful force by land. </a:t>
            </a:r>
          </a:p>
          <a:p>
            <a:pPr lvl="1"/>
            <a:r>
              <a:rPr lang="en-US" sz="2400" b="1" dirty="0">
                <a:latin typeface="Calibri" pitchFamily="34" charset="0"/>
              </a:rPr>
              <a:t>Battle of </a:t>
            </a:r>
            <a:r>
              <a:rPr lang="en-US" sz="2400" b="1" u="sng" dirty="0">
                <a:latin typeface="Calibri" pitchFamily="34" charset="0"/>
              </a:rPr>
              <a:t>Thermopylae</a:t>
            </a:r>
            <a:r>
              <a:rPr lang="en-US" sz="2400" b="1" dirty="0">
                <a:latin typeface="Calibri" pitchFamily="34" charset="0"/>
              </a:rPr>
              <a:t> </a:t>
            </a:r>
            <a:r>
              <a:rPr lang="en-US" sz="2400" dirty="0">
                <a:latin typeface="Calibri" pitchFamily="34" charset="0"/>
              </a:rPr>
              <a:t>(480 BC) – Victory for </a:t>
            </a:r>
            <a:r>
              <a:rPr lang="en-US" sz="2400" u="sng" dirty="0">
                <a:latin typeface="Calibri" pitchFamily="34" charset="0"/>
              </a:rPr>
              <a:t>Persians</a:t>
            </a:r>
            <a:endParaRPr lang="en-US" sz="2400" b="1" u="sng" dirty="0">
              <a:latin typeface="Calibri" pitchFamily="34" charset="0"/>
            </a:endParaRPr>
          </a:p>
          <a:p>
            <a:pPr lvl="2"/>
            <a:r>
              <a:rPr lang="en-US" sz="2000" dirty="0">
                <a:latin typeface="Calibri" pitchFamily="34" charset="0"/>
              </a:rPr>
              <a:t>Delayed by Spartans</a:t>
            </a:r>
          </a:p>
          <a:p>
            <a:pPr lvl="2"/>
            <a:r>
              <a:rPr lang="en-US" sz="2000" dirty="0">
                <a:latin typeface="Calibri" pitchFamily="34" charset="0"/>
                <a:cs typeface="Times New Roman" pitchFamily="18" charset="0"/>
              </a:rPr>
              <a:t>Athens captured &amp; burned</a:t>
            </a:r>
          </a:p>
          <a:p>
            <a:pPr lvl="1"/>
            <a:r>
              <a:rPr lang="en-US" sz="2400" b="1" dirty="0">
                <a:latin typeface="Calibri" pitchFamily="34" charset="0"/>
                <a:cs typeface="Times New Roman" pitchFamily="18" charset="0"/>
              </a:rPr>
              <a:t>Battle of </a:t>
            </a:r>
            <a:r>
              <a:rPr lang="en-US" sz="2400" b="1" u="sng" dirty="0">
                <a:latin typeface="Calibri" pitchFamily="34" charset="0"/>
                <a:cs typeface="Times New Roman" pitchFamily="18" charset="0"/>
              </a:rPr>
              <a:t>Salamis</a:t>
            </a:r>
          </a:p>
          <a:p>
            <a:pPr lvl="2"/>
            <a:r>
              <a:rPr lang="en-US" sz="2000" u="sng" dirty="0">
                <a:latin typeface="Calibri" pitchFamily="34" charset="0"/>
              </a:rPr>
              <a:t>Themistocles</a:t>
            </a:r>
            <a:r>
              <a:rPr lang="en-US" sz="2000" dirty="0">
                <a:latin typeface="Calibri" pitchFamily="34" charset="0"/>
              </a:rPr>
              <a:t> tricks Xerxes into leading his ships into the narrow straight of Salamis.  Persian ships are </a:t>
            </a:r>
            <a:r>
              <a:rPr lang="en-US" sz="2000" dirty="0" smtClean="0">
                <a:latin typeface="Calibri" pitchFamily="34" charset="0"/>
              </a:rPr>
              <a:t>too </a:t>
            </a:r>
            <a:r>
              <a:rPr lang="en-US" sz="2000" dirty="0">
                <a:latin typeface="Calibri" pitchFamily="34" charset="0"/>
              </a:rPr>
              <a:t>big and are slow to maneuver. </a:t>
            </a:r>
          </a:p>
          <a:p>
            <a:pPr lvl="2"/>
            <a:r>
              <a:rPr lang="en-US" sz="2000" dirty="0">
                <a:latin typeface="Calibri" pitchFamily="34" charset="0"/>
                <a:cs typeface="Times New Roman" pitchFamily="18" charset="0"/>
              </a:rPr>
              <a:t>Persians defeated by Athenian navy</a:t>
            </a:r>
          </a:p>
          <a:p>
            <a:pPr lvl="1"/>
            <a:r>
              <a:rPr lang="en-US" sz="2400" b="1" dirty="0">
                <a:latin typeface="Calibri" pitchFamily="34" charset="0"/>
              </a:rPr>
              <a:t>Battle of </a:t>
            </a:r>
            <a:r>
              <a:rPr lang="en-US" sz="2400" b="1" u="sng" dirty="0">
                <a:latin typeface="Calibri" pitchFamily="34" charset="0"/>
              </a:rPr>
              <a:t>Plataea</a:t>
            </a:r>
            <a:r>
              <a:rPr lang="en-US" sz="2400" dirty="0">
                <a:latin typeface="Calibri" pitchFamily="34" charset="0"/>
              </a:rPr>
              <a:t> (479 BC) Persian army defeated at Plataea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6063" y="930275"/>
            <a:ext cx="7772400" cy="898525"/>
          </a:xfrm>
        </p:spPr>
        <p:txBody>
          <a:bodyPr/>
          <a:lstStyle/>
          <a:p>
            <a:pPr algn="ctr"/>
            <a:r>
              <a:rPr lang="en-US"/>
              <a:t>Aftermath of the Persian War	</a:t>
            </a:r>
          </a:p>
        </p:txBody>
      </p:sp>
      <p:sp>
        <p:nvSpPr>
          <p:cNvPr id="25603" name="Rectangle 3"/>
          <p:cNvSpPr>
            <a:spLocks noGrp="1" noChangeArrowheads="1"/>
          </p:cNvSpPr>
          <p:nvPr>
            <p:ph type="body" idx="1"/>
          </p:nvPr>
        </p:nvSpPr>
        <p:spPr>
          <a:xfrm>
            <a:off x="228600" y="1828800"/>
            <a:ext cx="8686800" cy="4800600"/>
          </a:xfrm>
        </p:spPr>
        <p:txBody>
          <a:bodyPr/>
          <a:lstStyle/>
          <a:p>
            <a:r>
              <a:rPr lang="en-US" sz="2800">
                <a:latin typeface="Calibri" pitchFamily="34" charset="0"/>
              </a:rPr>
              <a:t>Persia wasn’t as much of a threat to the Greeks, but the </a:t>
            </a:r>
            <a:r>
              <a:rPr lang="en-US" sz="2800" u="sng">
                <a:latin typeface="Calibri" pitchFamily="34" charset="0"/>
              </a:rPr>
              <a:t>Delian League</a:t>
            </a:r>
            <a:r>
              <a:rPr lang="en-US" sz="2800">
                <a:latin typeface="Calibri" pitchFamily="34" charset="0"/>
              </a:rPr>
              <a:t> was created just as a safe-guard.  </a:t>
            </a:r>
          </a:p>
          <a:p>
            <a:pPr lvl="1"/>
            <a:r>
              <a:rPr lang="en-US" sz="2400">
                <a:latin typeface="Calibri" pitchFamily="34" charset="0"/>
              </a:rPr>
              <a:t>Delian League was a band of city-states that sought to maintain defense against Persia.</a:t>
            </a:r>
          </a:p>
          <a:p>
            <a:pPr lvl="2"/>
            <a:r>
              <a:rPr lang="en-US" sz="2000">
                <a:latin typeface="Calibri" pitchFamily="34" charset="0"/>
              </a:rPr>
              <a:t>Treasury was on the Island of </a:t>
            </a:r>
            <a:r>
              <a:rPr lang="en-US" sz="2000" u="sng">
                <a:latin typeface="Calibri" pitchFamily="34" charset="0"/>
              </a:rPr>
              <a:t>Delos</a:t>
            </a:r>
          </a:p>
          <a:p>
            <a:pPr lvl="1"/>
            <a:r>
              <a:rPr lang="en-US" sz="2400">
                <a:latin typeface="Calibri" pitchFamily="34" charset="0"/>
              </a:rPr>
              <a:t>Athens starts growing more powerful because it was the lead city-state in the league.</a:t>
            </a:r>
          </a:p>
          <a:p>
            <a:pPr lvl="2"/>
            <a:r>
              <a:rPr lang="en-US" sz="2000">
                <a:latin typeface="Calibri" pitchFamily="34" charset="0"/>
              </a:rPr>
              <a:t>Athens begins to conquer neighboring city-states</a:t>
            </a:r>
          </a:p>
          <a:p>
            <a:pPr lvl="2"/>
            <a:r>
              <a:rPr lang="en-US" sz="2000">
                <a:latin typeface="Calibri" pitchFamily="34" charset="0"/>
              </a:rPr>
              <a:t>Treasury money used to </a:t>
            </a:r>
            <a:r>
              <a:rPr lang="en-US" sz="2000" u="sng">
                <a:latin typeface="Calibri" pitchFamily="34" charset="0"/>
              </a:rPr>
              <a:t>rebuild Athens</a:t>
            </a:r>
            <a:r>
              <a:rPr lang="en-US" sz="2000">
                <a:latin typeface="Calibri" pitchFamily="34" charset="0"/>
              </a:rPr>
              <a:t>, at the other city-states displeasure.  </a:t>
            </a:r>
          </a:p>
          <a:p>
            <a:pPr lvl="1"/>
            <a:r>
              <a:rPr lang="en-US" sz="2400">
                <a:latin typeface="Calibri" pitchFamily="34" charset="0"/>
              </a:rPr>
              <a:t>30 years peace, agreement made by all Greek city-states.  (This doesn’t last long!)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Makings of a Greek Civil War!</a:t>
            </a:r>
          </a:p>
        </p:txBody>
      </p:sp>
      <p:sp>
        <p:nvSpPr>
          <p:cNvPr id="27651" name="Rectangle 3"/>
          <p:cNvSpPr>
            <a:spLocks noGrp="1" noChangeArrowheads="1"/>
          </p:cNvSpPr>
          <p:nvPr>
            <p:ph type="body" sz="half" idx="1"/>
          </p:nvPr>
        </p:nvSpPr>
        <p:spPr>
          <a:xfrm>
            <a:off x="0" y="1905000"/>
            <a:ext cx="3886200" cy="4800600"/>
          </a:xfrm>
        </p:spPr>
        <p:txBody>
          <a:bodyPr/>
          <a:lstStyle/>
          <a:p>
            <a:pPr>
              <a:lnSpc>
                <a:spcPct val="90000"/>
              </a:lnSpc>
            </a:pPr>
            <a:r>
              <a:rPr lang="en-US" sz="2400">
                <a:latin typeface="Calibri" pitchFamily="34" charset="0"/>
              </a:rPr>
              <a:t>As Athens overstepped its bounds on numerous occasions.  </a:t>
            </a:r>
          </a:p>
          <a:p>
            <a:pPr lvl="1">
              <a:lnSpc>
                <a:spcPct val="90000"/>
              </a:lnSpc>
            </a:pPr>
            <a:r>
              <a:rPr lang="en-US" sz="2000">
                <a:latin typeface="Calibri" pitchFamily="34" charset="0"/>
              </a:rPr>
              <a:t>Built </a:t>
            </a:r>
            <a:r>
              <a:rPr lang="en-US" sz="2000" u="sng">
                <a:latin typeface="Calibri" pitchFamily="34" charset="0"/>
              </a:rPr>
              <a:t>Long Walls</a:t>
            </a:r>
            <a:r>
              <a:rPr lang="en-US" sz="2000">
                <a:latin typeface="Calibri" pitchFamily="34" charset="0"/>
              </a:rPr>
              <a:t> </a:t>
            </a:r>
          </a:p>
          <a:p>
            <a:pPr lvl="1">
              <a:lnSpc>
                <a:spcPct val="90000"/>
              </a:lnSpc>
            </a:pPr>
            <a:r>
              <a:rPr lang="en-US" sz="2000">
                <a:latin typeface="Calibri" pitchFamily="34" charset="0"/>
              </a:rPr>
              <a:t>Used treasury money to rebuild city</a:t>
            </a:r>
          </a:p>
          <a:p>
            <a:pPr lvl="1">
              <a:lnSpc>
                <a:spcPct val="90000"/>
              </a:lnSpc>
            </a:pPr>
            <a:r>
              <a:rPr lang="en-US" sz="2000">
                <a:latin typeface="Calibri" pitchFamily="34" charset="0"/>
              </a:rPr>
              <a:t>Forced Delian League membership</a:t>
            </a:r>
          </a:p>
          <a:p>
            <a:pPr>
              <a:lnSpc>
                <a:spcPct val="90000"/>
              </a:lnSpc>
            </a:pPr>
            <a:r>
              <a:rPr lang="en-US" sz="2400">
                <a:latin typeface="Calibri" pitchFamily="34" charset="0"/>
              </a:rPr>
              <a:t>Sparta headed the </a:t>
            </a:r>
            <a:r>
              <a:rPr lang="en-US" sz="2400" u="sng">
                <a:latin typeface="Calibri" pitchFamily="34" charset="0"/>
              </a:rPr>
              <a:t>Peloponnesian League,</a:t>
            </a:r>
            <a:r>
              <a:rPr lang="en-US" sz="2400">
                <a:latin typeface="Calibri" pitchFamily="34" charset="0"/>
              </a:rPr>
              <a:t> and tension mounted once again.  Only this time the Greeks were battling each other.  </a:t>
            </a:r>
          </a:p>
        </p:txBody>
      </p:sp>
      <p:sp>
        <p:nvSpPr>
          <p:cNvPr id="27653" name="Rectangle 5"/>
          <p:cNvSpPr>
            <a:spLocks noGrp="1" noChangeArrowheads="1"/>
          </p:cNvSpPr>
          <p:nvPr>
            <p:ph sz="half" idx="2"/>
          </p:nvPr>
        </p:nvSpPr>
        <p:spPr/>
        <p:txBody>
          <a:bodyPr/>
          <a:lstStyle/>
          <a:p>
            <a:pPr>
              <a:lnSpc>
                <a:spcPct val="90000"/>
              </a:lnSpc>
            </a:pPr>
            <a:endParaRPr lang="en-US" sz="2400"/>
          </a:p>
        </p:txBody>
      </p:sp>
      <p:pic>
        <p:nvPicPr>
          <p:cNvPr id="27655" name="Picture 7" descr="Peloponnesian-War-map-LDS"/>
          <p:cNvPicPr>
            <a:picLocks noChangeAspect="1" noChangeArrowheads="1"/>
          </p:cNvPicPr>
          <p:nvPr/>
        </p:nvPicPr>
        <p:blipFill>
          <a:blip r:embed="rId3" cstate="print"/>
          <a:srcRect/>
          <a:stretch>
            <a:fillRect/>
          </a:stretch>
        </p:blipFill>
        <p:spPr bwMode="auto">
          <a:xfrm>
            <a:off x="3886200" y="1905000"/>
            <a:ext cx="5257800" cy="4600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a:r>
              <a:rPr lang="en-US" sz="3600"/>
              <a:t>The Peloponnesian War (431- 404 BC)</a:t>
            </a:r>
          </a:p>
        </p:txBody>
      </p:sp>
      <p:sp>
        <p:nvSpPr>
          <p:cNvPr id="31747" name="Rectangle 3"/>
          <p:cNvSpPr>
            <a:spLocks noGrp="1" noChangeArrowheads="1"/>
          </p:cNvSpPr>
          <p:nvPr>
            <p:ph type="body" idx="1"/>
          </p:nvPr>
        </p:nvSpPr>
        <p:spPr/>
        <p:txBody>
          <a:bodyPr/>
          <a:lstStyle/>
          <a:p>
            <a:r>
              <a:rPr lang="en-US" u="sng" dirty="0"/>
              <a:t>First Phase</a:t>
            </a:r>
          </a:p>
          <a:p>
            <a:pPr lvl="1"/>
            <a:r>
              <a:rPr lang="en-US" dirty="0"/>
              <a:t>Athenian advantage:  Large Athenian Naval Fleet</a:t>
            </a:r>
          </a:p>
          <a:p>
            <a:pPr lvl="2"/>
            <a:r>
              <a:rPr lang="en-US" dirty="0"/>
              <a:t>Sea Battle </a:t>
            </a:r>
            <a:r>
              <a:rPr lang="en-US" dirty="0" smtClean="0"/>
              <a:t>Advantage</a:t>
            </a:r>
          </a:p>
          <a:p>
            <a:pPr lvl="2">
              <a:buNone/>
            </a:pPr>
            <a:endParaRPr lang="en-US" dirty="0"/>
          </a:p>
          <a:p>
            <a:pPr lvl="1"/>
            <a:r>
              <a:rPr lang="en-US" dirty="0"/>
              <a:t>Spartan advantage:  Honed warrior society</a:t>
            </a:r>
          </a:p>
          <a:p>
            <a:pPr lvl="2"/>
            <a:r>
              <a:rPr lang="en-US" dirty="0"/>
              <a:t>Land Battle Advantage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The Plague Emerges in Athens</a:t>
            </a:r>
          </a:p>
        </p:txBody>
      </p:sp>
      <p:sp>
        <p:nvSpPr>
          <p:cNvPr id="30723" name="Rectangle 3"/>
          <p:cNvSpPr>
            <a:spLocks noGrp="1" noChangeArrowheads="1"/>
          </p:cNvSpPr>
          <p:nvPr>
            <p:ph type="body" idx="1"/>
          </p:nvPr>
        </p:nvSpPr>
        <p:spPr/>
        <p:txBody>
          <a:bodyPr/>
          <a:lstStyle/>
          <a:p>
            <a:pPr>
              <a:lnSpc>
                <a:spcPct val="90000"/>
              </a:lnSpc>
            </a:pPr>
            <a:r>
              <a:rPr lang="en-US" u="sng" dirty="0"/>
              <a:t>Pericles</a:t>
            </a:r>
            <a:r>
              <a:rPr lang="en-US" dirty="0"/>
              <a:t>, a skilled politician came up with the idea to retreat within the city walls of </a:t>
            </a:r>
            <a:r>
              <a:rPr lang="en-US" dirty="0" smtClean="0"/>
              <a:t>Athens</a:t>
            </a:r>
          </a:p>
          <a:p>
            <a:pPr>
              <a:lnSpc>
                <a:spcPct val="90000"/>
              </a:lnSpc>
              <a:buNone/>
            </a:pPr>
            <a:endParaRPr lang="en-US" dirty="0"/>
          </a:p>
          <a:p>
            <a:pPr lvl="1">
              <a:lnSpc>
                <a:spcPct val="90000"/>
              </a:lnSpc>
            </a:pPr>
            <a:r>
              <a:rPr lang="en-US" dirty="0"/>
              <a:t>Unfortunately, sanitation problems grew in the city and many people started showing signs of illness.</a:t>
            </a:r>
          </a:p>
          <a:p>
            <a:pPr lvl="2">
              <a:lnSpc>
                <a:spcPct val="90000"/>
              </a:lnSpc>
            </a:pPr>
            <a:r>
              <a:rPr lang="en-US" dirty="0"/>
              <a:t>Pericles dies from this mysterious illness </a:t>
            </a:r>
            <a:endParaRPr lang="en-US" dirty="0" smtClean="0"/>
          </a:p>
          <a:p>
            <a:pPr lvl="2">
              <a:lnSpc>
                <a:spcPct val="90000"/>
              </a:lnSpc>
              <a:buNone/>
            </a:pPr>
            <a:endParaRPr lang="en-US" dirty="0"/>
          </a:p>
          <a:p>
            <a:pPr lvl="1">
              <a:lnSpc>
                <a:spcPct val="90000"/>
              </a:lnSpc>
            </a:pPr>
            <a:r>
              <a:rPr lang="en-US" dirty="0"/>
              <a:t>Athens is crippled, and a truce was formed in 421 BC.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000"/>
              <a:t>The End of the Peloponnesian War</a:t>
            </a:r>
          </a:p>
        </p:txBody>
      </p:sp>
      <p:sp>
        <p:nvSpPr>
          <p:cNvPr id="33795" name="Rectangle 3"/>
          <p:cNvSpPr>
            <a:spLocks noGrp="1" noChangeArrowheads="1"/>
          </p:cNvSpPr>
          <p:nvPr>
            <p:ph type="body" idx="1"/>
          </p:nvPr>
        </p:nvSpPr>
        <p:spPr/>
        <p:txBody>
          <a:bodyPr/>
          <a:lstStyle/>
          <a:p>
            <a:pPr>
              <a:lnSpc>
                <a:spcPct val="90000"/>
              </a:lnSpc>
            </a:pPr>
            <a:r>
              <a:rPr lang="en-US" sz="2800" u="sng" dirty="0"/>
              <a:t>Second Phase</a:t>
            </a:r>
            <a:r>
              <a:rPr lang="en-US" sz="2800" dirty="0"/>
              <a:t>:  Athens strengthens and fights Sparta at the naval Battle of Aegospotami. </a:t>
            </a:r>
          </a:p>
          <a:p>
            <a:pPr lvl="1">
              <a:lnSpc>
                <a:spcPct val="90000"/>
              </a:lnSpc>
            </a:pPr>
            <a:r>
              <a:rPr lang="en-US" sz="2400" dirty="0"/>
              <a:t>Athens losses </a:t>
            </a:r>
            <a:r>
              <a:rPr lang="en-US" sz="2400" u="sng" dirty="0"/>
              <a:t>90%</a:t>
            </a:r>
            <a:r>
              <a:rPr lang="en-US" sz="2400" dirty="0"/>
              <a:t> of ships</a:t>
            </a:r>
          </a:p>
          <a:p>
            <a:pPr lvl="1">
              <a:lnSpc>
                <a:spcPct val="90000"/>
              </a:lnSpc>
            </a:pPr>
            <a:r>
              <a:rPr lang="en-US" sz="2400" dirty="0"/>
              <a:t>Sparta cuts </a:t>
            </a:r>
            <a:r>
              <a:rPr lang="en-US" sz="2400" u="sng" dirty="0"/>
              <a:t>trade lines</a:t>
            </a:r>
            <a:r>
              <a:rPr lang="en-US" sz="2400" dirty="0"/>
              <a:t> and Athens can’t recover from this deadly blow</a:t>
            </a:r>
          </a:p>
          <a:p>
            <a:pPr>
              <a:lnSpc>
                <a:spcPct val="90000"/>
              </a:lnSpc>
            </a:pPr>
            <a:r>
              <a:rPr lang="en-US" sz="2800" dirty="0" smtClean="0"/>
              <a:t>Significance of the War</a:t>
            </a:r>
            <a:endParaRPr lang="en-US" sz="2800" dirty="0"/>
          </a:p>
          <a:p>
            <a:pPr lvl="1">
              <a:lnSpc>
                <a:spcPct val="90000"/>
              </a:lnSpc>
            </a:pPr>
            <a:r>
              <a:rPr lang="en-US" sz="2400" dirty="0"/>
              <a:t>Athens never regains former glory of the Golden Age</a:t>
            </a:r>
            <a:r>
              <a:rPr lang="en-US" sz="2400" dirty="0" smtClean="0"/>
              <a:t>.</a:t>
            </a:r>
          </a:p>
          <a:p>
            <a:pPr lvl="1">
              <a:lnSpc>
                <a:spcPct val="90000"/>
              </a:lnSpc>
            </a:pPr>
            <a:r>
              <a:rPr lang="en-US" sz="2400" dirty="0" smtClean="0"/>
              <a:t>Sparta too weak to effectively rule Greece</a:t>
            </a:r>
          </a:p>
          <a:p>
            <a:pPr lvl="1">
              <a:lnSpc>
                <a:spcPct val="90000"/>
              </a:lnSpc>
            </a:pPr>
            <a:r>
              <a:rPr lang="en-US" sz="2400" dirty="0" smtClean="0"/>
              <a:t>Eventually conquered by Macedonian King</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AutoNum type="arabicParenR"/>
            </a:pPr>
            <a:r>
              <a:rPr lang="en-US" dirty="0" smtClean="0"/>
              <a:t>What is a theocracy?</a:t>
            </a:r>
          </a:p>
          <a:p>
            <a:pPr marL="624078" indent="-514350">
              <a:buAutoNum type="arabicParenR"/>
            </a:pPr>
            <a:endParaRPr lang="en-US" dirty="0" smtClean="0"/>
          </a:p>
          <a:p>
            <a:pPr marL="624078" indent="-514350">
              <a:buAutoNum type="arabicParenR"/>
            </a:pPr>
            <a:r>
              <a:rPr lang="en-US" dirty="0" smtClean="0"/>
              <a:t>What are examples from an ancient civilization and one modern example of a theocracy?</a:t>
            </a:r>
          </a:p>
          <a:p>
            <a:pPr marL="624078" indent="-514350">
              <a:buAutoNum type="arabicParenR"/>
            </a:pPr>
            <a:endParaRPr lang="en-US" dirty="0" smtClean="0"/>
          </a:p>
          <a:p>
            <a:pPr marL="624078" indent="-514350">
              <a:buAutoNum type="arabicParenR"/>
            </a:pPr>
            <a:r>
              <a:rPr lang="en-US" dirty="0" smtClean="0"/>
              <a:t>What were the causes/effects of the Peloponnesian War?</a:t>
            </a:r>
          </a:p>
          <a:p>
            <a:pPr marL="624078" indent="-514350">
              <a:buAutoNum type="arabicParenR"/>
            </a:pPr>
            <a:endParaRPr lang="en-US" dirty="0" smtClean="0"/>
          </a:p>
          <a:p>
            <a:pPr marL="624078" indent="-514350">
              <a:buAutoNum type="arabicParenR"/>
            </a:pPr>
            <a:r>
              <a:rPr lang="en-US" dirty="0" smtClean="0"/>
              <a:t>Write down as many characteristics as you can think of for a good leader</a:t>
            </a:r>
          </a:p>
          <a:p>
            <a:pPr marL="624078" indent="-514350">
              <a:buAutoNum type="arabicParenR"/>
            </a:pPr>
            <a:endParaRPr lang="en-US" dirty="0" smtClean="0"/>
          </a:p>
          <a:p>
            <a:pPr marL="624078" indent="-514350">
              <a:buAutoNum type="arabicParenR"/>
            </a:pPr>
            <a:r>
              <a:rPr lang="en-US" dirty="0" smtClean="0"/>
              <a:t>Write down characteristics of a bad leader</a:t>
            </a:r>
            <a:endParaRPr lang="en-US" dirty="0"/>
          </a:p>
        </p:txBody>
      </p:sp>
      <p:sp>
        <p:nvSpPr>
          <p:cNvPr id="3" name="Title 2"/>
          <p:cNvSpPr>
            <a:spLocks noGrp="1"/>
          </p:cNvSpPr>
          <p:nvPr>
            <p:ph type="title"/>
          </p:nvPr>
        </p:nvSpPr>
        <p:spPr/>
        <p:txBody>
          <a:bodyPr/>
          <a:lstStyle/>
          <a:p>
            <a:pPr algn="ctr"/>
            <a:r>
              <a:rPr lang="en-US" dirty="0" smtClean="0"/>
              <a:t>Warm </a:t>
            </a:r>
            <a:r>
              <a:rPr lang="en-US" dirty="0" smtClean="0"/>
              <a:t>Up- Wed. 9/13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rmAutofit lnSpcReduction="10000"/>
          </a:bodyPr>
          <a:lstStyle/>
          <a:p>
            <a:pPr eaLnBrk="1" hangingPunct="1"/>
            <a:r>
              <a:rPr lang="en-US" dirty="0" smtClean="0">
                <a:ea typeface="ＭＳ Ｐゴシック" charset="-128"/>
              </a:rPr>
              <a:t>After the Peloponnesian war Macedonia rose to power</a:t>
            </a:r>
          </a:p>
          <a:p>
            <a:pPr eaLnBrk="1" hangingPunct="1"/>
            <a:endParaRPr lang="en-US" dirty="0" smtClean="0">
              <a:ea typeface="ＭＳ Ｐゴシック" charset="-128"/>
            </a:endParaRPr>
          </a:p>
          <a:p>
            <a:pPr eaLnBrk="1" hangingPunct="1"/>
            <a:r>
              <a:rPr lang="en-US" dirty="0" smtClean="0">
                <a:ea typeface="ＭＳ Ｐゴシック" charset="-128"/>
              </a:rPr>
              <a:t>Other Greeks thought they were backwards </a:t>
            </a:r>
          </a:p>
          <a:p>
            <a:pPr eaLnBrk="1" hangingPunct="1"/>
            <a:endParaRPr lang="en-US" dirty="0" smtClean="0">
              <a:ea typeface="ＭＳ Ｐゴシック" charset="-128"/>
            </a:endParaRPr>
          </a:p>
          <a:p>
            <a:pPr eaLnBrk="1" hangingPunct="1"/>
            <a:r>
              <a:rPr lang="en-US" dirty="0" smtClean="0">
                <a:ea typeface="ＭＳ Ｐゴシック" charset="-128"/>
              </a:rPr>
              <a:t>Phillip II reorganized the military and conquered all Greece city-states except for Sparta</a:t>
            </a:r>
          </a:p>
          <a:p>
            <a:pPr eaLnBrk="1" hangingPunct="1"/>
            <a:endParaRPr lang="en-US" dirty="0" smtClean="0">
              <a:ea typeface="ＭＳ Ｐゴシック" charset="-128"/>
            </a:endParaRPr>
          </a:p>
          <a:p>
            <a:pPr eaLnBrk="1" hangingPunct="1"/>
            <a:r>
              <a:rPr lang="en-US" dirty="0" smtClean="0">
                <a:ea typeface="ＭＳ Ｐゴシック" charset="-128"/>
              </a:rPr>
              <a:t>Phillip II was assassinated and the power and his plans fell to his son Alexander</a:t>
            </a:r>
          </a:p>
        </p:txBody>
      </p:sp>
      <p:sp>
        <p:nvSpPr>
          <p:cNvPr id="48129" name="Title 1"/>
          <p:cNvSpPr>
            <a:spLocks noGrp="1"/>
          </p:cNvSpPr>
          <p:nvPr>
            <p:ph type="title"/>
          </p:nvPr>
        </p:nvSpPr>
        <p:spPr/>
        <p:txBody>
          <a:bodyPr/>
          <a:lstStyle/>
          <a:p>
            <a:pPr eaLnBrk="1" hangingPunct="1"/>
            <a:r>
              <a:rPr lang="en-US" smtClean="0">
                <a:ea typeface="ＭＳ Ｐゴシック" charset="-128"/>
              </a:rPr>
              <a:t>Rise of Macedonia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pPr eaLnBrk="1" hangingPunct="1"/>
            <a:r>
              <a:rPr lang="en-US" dirty="0" smtClean="0">
                <a:ea typeface="ＭＳ Ｐゴシック" charset="-128"/>
              </a:rPr>
              <a:t>Was only 20 years old when he took power</a:t>
            </a:r>
          </a:p>
          <a:p>
            <a:pPr eaLnBrk="1" hangingPunct="1">
              <a:buNone/>
            </a:pPr>
            <a:endParaRPr lang="en-US" dirty="0" smtClean="0">
              <a:ea typeface="ＭＳ Ｐゴシック" charset="-128"/>
            </a:endParaRPr>
          </a:p>
          <a:p>
            <a:pPr eaLnBrk="1" hangingPunct="1"/>
            <a:r>
              <a:rPr lang="en-US" dirty="0" smtClean="0">
                <a:ea typeface="ＭＳ Ｐゴシック" charset="-128"/>
              </a:rPr>
              <a:t>Raised to know how to rule the country from birth—taught by Aristotle</a:t>
            </a:r>
          </a:p>
          <a:p>
            <a:pPr eaLnBrk="1" hangingPunct="1">
              <a:buNone/>
            </a:pPr>
            <a:endParaRPr lang="en-US" dirty="0" smtClean="0">
              <a:ea typeface="ＭＳ Ｐゴシック" charset="-128"/>
            </a:endParaRPr>
          </a:p>
          <a:p>
            <a:pPr eaLnBrk="1" hangingPunct="1"/>
            <a:r>
              <a:rPr lang="en-US" dirty="0" smtClean="0">
                <a:ea typeface="ＭＳ Ｐゴシック" charset="-128"/>
              </a:rPr>
              <a:t>Had to reestablish his dominance </a:t>
            </a:r>
          </a:p>
        </p:txBody>
      </p:sp>
      <p:sp>
        <p:nvSpPr>
          <p:cNvPr id="50177" name="Title 1"/>
          <p:cNvSpPr>
            <a:spLocks noGrp="1"/>
          </p:cNvSpPr>
          <p:nvPr>
            <p:ph type="title"/>
          </p:nvPr>
        </p:nvSpPr>
        <p:spPr/>
        <p:txBody>
          <a:bodyPr/>
          <a:lstStyle/>
          <a:p>
            <a:pPr eaLnBrk="1" hangingPunct="1"/>
            <a:r>
              <a:rPr lang="en-US" dirty="0" smtClean="0">
                <a:ea typeface="ＭＳ Ｐゴシック" charset="-128"/>
              </a:rPr>
              <a:t>Alexander the Great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ea typeface="ＭＳ Ｐゴシック" charset="-128"/>
              </a:rPr>
              <a:t>Alexander the Great</a:t>
            </a:r>
          </a:p>
        </p:txBody>
      </p:sp>
      <p:pic>
        <p:nvPicPr>
          <p:cNvPr id="47106" name="Picture 2"/>
          <p:cNvPicPr>
            <a:picLocks noChangeAspect="1"/>
          </p:cNvPicPr>
          <p:nvPr/>
        </p:nvPicPr>
        <p:blipFill>
          <a:blip r:embed="rId2"/>
          <a:srcRect/>
          <a:stretch>
            <a:fillRect/>
          </a:stretch>
        </p:blipFill>
        <p:spPr bwMode="auto">
          <a:xfrm>
            <a:off x="1447800" y="1676400"/>
            <a:ext cx="6240463"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875" y="1066800"/>
            <a:ext cx="8696325" cy="4638040"/>
          </a:xfrm>
          <a:prstGeom prst="rect">
            <a:avLst/>
          </a:prstGeom>
        </p:spPr>
      </p:pic>
    </p:spTree>
    <p:extLst>
      <p:ext uri="{BB962C8B-B14F-4D97-AF65-F5344CB8AC3E}">
        <p14:creationId xmlns:p14="http://schemas.microsoft.com/office/powerpoint/2010/main" val="56522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pPr eaLnBrk="1" hangingPunct="1"/>
            <a:r>
              <a:rPr lang="en-US" dirty="0" smtClean="0">
                <a:ea typeface="ＭＳ Ｐゴシック" charset="-128"/>
              </a:rPr>
              <a:t>Lead his army into Asia to take on the Persians</a:t>
            </a:r>
          </a:p>
          <a:p>
            <a:pPr eaLnBrk="1" hangingPunct="1"/>
            <a:r>
              <a:rPr lang="en-US" dirty="0" smtClean="0">
                <a:ea typeface="ＭＳ Ｐゴシック" charset="-128"/>
              </a:rPr>
              <a:t>Within a year he had won a </a:t>
            </a:r>
            <a:r>
              <a:rPr lang="en-US" smtClean="0">
                <a:ea typeface="ＭＳ Ｐゴシック" charset="-128"/>
              </a:rPr>
              <a:t>major victory </a:t>
            </a:r>
            <a:r>
              <a:rPr lang="en-US" dirty="0" smtClean="0">
                <a:ea typeface="ＭＳ Ｐゴシック" charset="-128"/>
              </a:rPr>
              <a:t>in Asia Minor</a:t>
            </a:r>
          </a:p>
          <a:p>
            <a:pPr eaLnBrk="1" hangingPunct="1"/>
            <a:r>
              <a:rPr lang="en-US" dirty="0" smtClean="0">
                <a:ea typeface="ＭＳ Ｐゴシック" charset="-128"/>
              </a:rPr>
              <a:t>After this he lead his troops into Egypt where he wins again and they name him their new Pharaoh</a:t>
            </a:r>
          </a:p>
          <a:p>
            <a:pPr eaLnBrk="1" hangingPunct="1"/>
            <a:r>
              <a:rPr lang="en-US" dirty="0" smtClean="0">
                <a:ea typeface="ＭＳ Ｐゴシック" charset="-128"/>
              </a:rPr>
              <a:t>Marched into Persia (Iraq) and destroyed the Persian army and caused Darius III to flee</a:t>
            </a:r>
          </a:p>
        </p:txBody>
      </p:sp>
      <p:sp>
        <p:nvSpPr>
          <p:cNvPr id="52225" name="Title 1"/>
          <p:cNvSpPr>
            <a:spLocks noGrp="1"/>
          </p:cNvSpPr>
          <p:nvPr>
            <p:ph type="title"/>
          </p:nvPr>
        </p:nvSpPr>
        <p:spPr/>
        <p:txBody>
          <a:bodyPr/>
          <a:lstStyle/>
          <a:p>
            <a:pPr eaLnBrk="1" hangingPunct="1"/>
            <a:r>
              <a:rPr lang="en-US" dirty="0" smtClean="0">
                <a:ea typeface="ＭＳ Ｐゴシック" charset="-128"/>
              </a:rPr>
              <a:t>New Conquests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p:txBody>
          <a:bodyPr/>
          <a:lstStyle/>
          <a:p>
            <a:pPr eaLnBrk="1" hangingPunct="1"/>
            <a:r>
              <a:rPr lang="en-US" b="1" dirty="0" smtClean="0">
                <a:ea typeface="ＭＳ Ｐゴシック" charset="-128"/>
              </a:rPr>
              <a:t>Built the largest empire the world had ever seen</a:t>
            </a:r>
          </a:p>
          <a:p>
            <a:pPr eaLnBrk="1" hangingPunct="1">
              <a:buNone/>
            </a:pPr>
            <a:endParaRPr lang="en-US" b="1" dirty="0" smtClean="0">
              <a:ea typeface="ＭＳ Ｐゴシック" charset="-128"/>
            </a:endParaRPr>
          </a:p>
          <a:p>
            <a:pPr eaLnBrk="1" hangingPunct="1"/>
            <a:r>
              <a:rPr lang="en-US" dirty="0" smtClean="0">
                <a:ea typeface="ＭＳ Ｐゴシック" charset="-128"/>
              </a:rPr>
              <a:t>The empire did not last very long (about 13 years)</a:t>
            </a:r>
          </a:p>
          <a:p>
            <a:pPr eaLnBrk="1" hangingPunct="1">
              <a:buNone/>
            </a:pPr>
            <a:endParaRPr lang="en-US" dirty="0" smtClean="0">
              <a:ea typeface="ＭＳ Ｐゴシック" charset="-128"/>
            </a:endParaRPr>
          </a:p>
          <a:p>
            <a:pPr eaLnBrk="1" hangingPunct="1"/>
            <a:r>
              <a:rPr lang="en-US" dirty="0" smtClean="0">
                <a:ea typeface="ＭＳ Ｐゴシック" charset="-128"/>
              </a:rPr>
              <a:t>He died when he was 33 in the city of Babylon</a:t>
            </a:r>
          </a:p>
          <a:p>
            <a:pPr eaLnBrk="1" hangingPunct="1">
              <a:buNone/>
            </a:pPr>
            <a:endParaRPr lang="en-US" dirty="0" smtClean="0">
              <a:ea typeface="ＭＳ Ｐゴシック" charset="-128"/>
            </a:endParaRPr>
          </a:p>
          <a:p>
            <a:pPr eaLnBrk="1" hangingPunct="1"/>
            <a:r>
              <a:rPr lang="en-US" dirty="0" smtClean="0">
                <a:ea typeface="ＭＳ Ｐゴシック" charset="-128"/>
              </a:rPr>
              <a:t>He left no heir and fighting started</a:t>
            </a:r>
          </a:p>
        </p:txBody>
      </p:sp>
      <p:sp>
        <p:nvSpPr>
          <p:cNvPr id="54273" name="Title 1"/>
          <p:cNvSpPr>
            <a:spLocks noGrp="1"/>
          </p:cNvSpPr>
          <p:nvPr>
            <p:ph type="title"/>
          </p:nvPr>
        </p:nvSpPr>
        <p:spPr/>
        <p:txBody>
          <a:bodyPr/>
          <a:lstStyle/>
          <a:p>
            <a:pPr eaLnBrk="1" hangingPunct="1"/>
            <a:r>
              <a:rPr lang="en-US" dirty="0" smtClean="0">
                <a:ea typeface="ＭＳ Ｐゴシック" charset="-128"/>
              </a:rPr>
              <a:t>Alexander the Great Legacy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p:cNvPicPr>
            <a:picLocks noChangeAspect="1"/>
          </p:cNvPicPr>
          <p:nvPr/>
        </p:nvPicPr>
        <p:blipFill>
          <a:blip r:embed="rId2"/>
          <a:srcRect/>
          <a:stretch>
            <a:fillRect/>
          </a:stretch>
        </p:blipFill>
        <p:spPr bwMode="auto">
          <a:xfrm>
            <a:off x="190500" y="1028700"/>
            <a:ext cx="8763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p:txBody>
          <a:bodyPr/>
          <a:lstStyle/>
          <a:p>
            <a:pPr eaLnBrk="1" hangingPunct="1"/>
            <a:r>
              <a:rPr lang="en-US" dirty="0" smtClean="0">
                <a:ea typeface="ＭＳ Ｐゴシック" charset="-128"/>
              </a:rPr>
              <a:t>This gave us </a:t>
            </a:r>
            <a:r>
              <a:rPr lang="en-US" b="1" dirty="0" smtClean="0">
                <a:ea typeface="ＭＳ Ｐゴシック" charset="-128"/>
              </a:rPr>
              <a:t>Hellenistic culture</a:t>
            </a:r>
          </a:p>
          <a:p>
            <a:pPr lvl="1"/>
            <a:r>
              <a:rPr lang="en-US" dirty="0" smtClean="0">
                <a:ea typeface="ＭＳ Ｐゴシック" charset="-128"/>
              </a:rPr>
              <a:t>Actively promoted the blending of the cultures</a:t>
            </a:r>
          </a:p>
          <a:p>
            <a:pPr lvl="1"/>
            <a:r>
              <a:rPr lang="en-US" dirty="0" smtClean="0">
                <a:ea typeface="ＭＳ Ｐゴシック" charset="-128"/>
              </a:rPr>
              <a:t>Centers of culture and learning</a:t>
            </a:r>
          </a:p>
          <a:p>
            <a:pPr lvl="1">
              <a:buNone/>
            </a:pPr>
            <a:endParaRPr lang="en-US" dirty="0" smtClean="0">
              <a:ea typeface="ＭＳ Ｐゴシック" charset="-128"/>
            </a:endParaRPr>
          </a:p>
          <a:p>
            <a:pPr eaLnBrk="1" hangingPunct="1"/>
            <a:r>
              <a:rPr lang="en-US" dirty="0" smtClean="0">
                <a:ea typeface="ＭＳ Ｐゴシック" charset="-128"/>
              </a:rPr>
              <a:t>Decline of city-states and the </a:t>
            </a:r>
            <a:r>
              <a:rPr lang="en-US" b="1" dirty="0" smtClean="0">
                <a:ea typeface="ＭＳ Ｐゴシック" charset="-128"/>
              </a:rPr>
              <a:t>rise of kingdoms</a:t>
            </a:r>
          </a:p>
          <a:p>
            <a:pPr eaLnBrk="1" hangingPunct="1">
              <a:buNone/>
            </a:pPr>
            <a:endParaRPr lang="en-US" dirty="0" smtClean="0">
              <a:ea typeface="ＭＳ Ｐゴシック" charset="-128"/>
            </a:endParaRPr>
          </a:p>
          <a:p>
            <a:pPr eaLnBrk="1" hangingPunct="1"/>
            <a:r>
              <a:rPr lang="en-US" dirty="0" smtClean="0">
                <a:ea typeface="ＭＳ Ｐゴシック" charset="-128"/>
              </a:rPr>
              <a:t>Women saw more rights</a:t>
            </a:r>
          </a:p>
          <a:p>
            <a:pPr eaLnBrk="1" hangingPunct="1"/>
            <a:endParaRPr lang="en-US" dirty="0" smtClean="0">
              <a:ea typeface="ＭＳ Ｐゴシック" charset="-128"/>
            </a:endParaRPr>
          </a:p>
        </p:txBody>
      </p:sp>
      <p:sp>
        <p:nvSpPr>
          <p:cNvPr id="56321" name="Title 1"/>
          <p:cNvSpPr>
            <a:spLocks noGrp="1"/>
          </p:cNvSpPr>
          <p:nvPr>
            <p:ph type="title"/>
          </p:nvPr>
        </p:nvSpPr>
        <p:spPr/>
        <p:txBody>
          <a:bodyPr/>
          <a:lstStyle/>
          <a:p>
            <a:pPr eaLnBrk="1" hangingPunct="1"/>
            <a:r>
              <a:rPr lang="en-US" dirty="0" smtClean="0">
                <a:ea typeface="ＭＳ Ｐゴシック" charset="-128"/>
              </a:rPr>
              <a:t>Legacy cont…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ctrTitle"/>
          </p:nvPr>
        </p:nvSpPr>
        <p:spPr/>
        <p:txBody>
          <a:bodyPr/>
          <a:lstStyle/>
          <a:p>
            <a:pPr algn="ctr"/>
            <a:r>
              <a:rPr lang="en-US" dirty="0"/>
              <a:t>Part </a:t>
            </a:r>
            <a:r>
              <a:rPr lang="en-US" dirty="0" smtClean="0"/>
              <a:t>II:  </a:t>
            </a:r>
            <a:r>
              <a:rPr lang="en-US" dirty="0"/>
              <a:t/>
            </a:r>
            <a:br>
              <a:rPr lang="en-US" dirty="0"/>
            </a:br>
            <a:r>
              <a:rPr lang="en-US" dirty="0"/>
              <a:t>Greek Achievements</a:t>
            </a:r>
          </a:p>
        </p:txBody>
      </p:sp>
      <p:sp>
        <p:nvSpPr>
          <p:cNvPr id="39942" name="Rectangle 6"/>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r>
              <a:rPr lang="en-US" dirty="0" smtClean="0">
                <a:ea typeface="ＭＳ Ｐゴシック" charset="-128"/>
              </a:rPr>
              <a:t>In Greece we see a rise in the </a:t>
            </a:r>
            <a:r>
              <a:rPr lang="en-US" b="1" dirty="0" smtClean="0">
                <a:ea typeface="ＭＳ Ｐゴシック" charset="-128"/>
              </a:rPr>
              <a:t>polis</a:t>
            </a:r>
          </a:p>
          <a:p>
            <a:pPr lvl="1"/>
            <a:r>
              <a:rPr lang="en-US" dirty="0" smtClean="0">
                <a:ea typeface="ＭＳ Ｐゴシック" charset="-128"/>
              </a:rPr>
              <a:t>Polis = Greek city-state</a:t>
            </a:r>
            <a:endParaRPr lang="en-US" dirty="0" smtClean="0">
              <a:ea typeface="ＭＳ Ｐゴシック" charset="-128"/>
            </a:endParaRPr>
          </a:p>
          <a:p>
            <a:pPr lvl="1" eaLnBrk="1" hangingPunct="1"/>
            <a:r>
              <a:rPr lang="en-US" dirty="0" smtClean="0">
                <a:ea typeface="ＭＳ Ｐゴシック" charset="-128"/>
              </a:rPr>
              <a:t>These became the basic political unit in Greece</a:t>
            </a:r>
          </a:p>
          <a:p>
            <a:pPr lvl="1" eaLnBrk="1" hangingPunct="1"/>
            <a:r>
              <a:rPr lang="en-US" dirty="0" smtClean="0">
                <a:ea typeface="ＭＳ Ｐゴシック" charset="-128"/>
              </a:rPr>
              <a:t>Each polis developed independently of each other</a:t>
            </a:r>
          </a:p>
          <a:p>
            <a:pPr lvl="2" eaLnBrk="1" hangingPunct="1"/>
            <a:r>
              <a:rPr lang="en-US" dirty="0" smtClean="0">
                <a:ea typeface="ＭＳ Ｐゴシック" charset="-128"/>
              </a:rPr>
              <a:t>This resulted in different governments (Athens</a:t>
            </a:r>
            <a:r>
              <a:rPr lang="en-US" dirty="0" smtClean="0">
                <a:ea typeface="ＭＳ Ｐゴシック" charset="-128"/>
              </a:rPr>
              <a:t>, Sparta </a:t>
            </a:r>
            <a:r>
              <a:rPr lang="en-US" dirty="0" smtClean="0">
                <a:ea typeface="ＭＳ Ｐゴシック" charset="-128"/>
              </a:rPr>
              <a:t>Corinth)</a:t>
            </a:r>
          </a:p>
          <a:p>
            <a:pPr eaLnBrk="1" hangingPunct="1"/>
            <a:r>
              <a:rPr lang="en-US" dirty="0" smtClean="0">
                <a:ea typeface="ＭＳ Ｐゴシック" charset="-128"/>
              </a:rPr>
              <a:t>Usually built around an </a:t>
            </a:r>
            <a:r>
              <a:rPr lang="en-US" b="1" dirty="0" smtClean="0">
                <a:ea typeface="ＭＳ Ｐゴシック" charset="-128"/>
              </a:rPr>
              <a:t>acropolis</a:t>
            </a:r>
          </a:p>
          <a:p>
            <a:pPr lvl="1"/>
            <a:r>
              <a:rPr lang="en-US" dirty="0" smtClean="0">
                <a:ea typeface="ＭＳ Ｐゴシック" charset="-128"/>
              </a:rPr>
              <a:t>Settlement built on on area of elevated ground</a:t>
            </a:r>
          </a:p>
          <a:p>
            <a:pPr lvl="1"/>
            <a:r>
              <a:rPr lang="en-US" dirty="0" smtClean="0">
                <a:ea typeface="ＭＳ Ｐゴシック" charset="-128"/>
              </a:rPr>
              <a:t>Frequently a hill with steep sides for defense purposes</a:t>
            </a:r>
          </a:p>
          <a:p>
            <a:pPr lvl="1"/>
            <a:r>
              <a:rPr lang="en-US" dirty="0" smtClean="0">
                <a:ea typeface="ＭＳ Ｐゴシック" charset="-128"/>
              </a:rPr>
              <a:t>The center of large cities</a:t>
            </a:r>
            <a:endParaRPr lang="en-US" dirty="0" smtClean="0">
              <a:ea typeface="ＭＳ Ｐゴシック" charset="-128"/>
            </a:endParaRPr>
          </a:p>
          <a:p>
            <a:pPr eaLnBrk="1" hangingPunct="1"/>
            <a:endParaRPr lang="en-US" dirty="0" smtClean="0">
              <a:ea typeface="ＭＳ Ｐゴシック" charset="-128"/>
            </a:endParaRPr>
          </a:p>
        </p:txBody>
      </p:sp>
      <p:sp>
        <p:nvSpPr>
          <p:cNvPr id="17409" name="Title 1"/>
          <p:cNvSpPr>
            <a:spLocks noGrp="1"/>
          </p:cNvSpPr>
          <p:nvPr>
            <p:ph type="title"/>
          </p:nvPr>
        </p:nvSpPr>
        <p:spPr/>
        <p:txBody>
          <a:bodyPr>
            <a:normAutofit fontScale="90000"/>
          </a:bodyPr>
          <a:lstStyle/>
          <a:p>
            <a:pPr eaLnBrk="1" hangingPunct="1"/>
            <a:r>
              <a:rPr lang="en-US" smtClean="0">
                <a:ea typeface="ＭＳ Ｐゴシック" charset="-128"/>
              </a:rPr>
              <a:t>Characteristics of the city-states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2"/>
          <a:srcRect/>
          <a:stretch>
            <a:fillRect/>
          </a:stretch>
        </p:blipFill>
        <p:spPr bwMode="auto">
          <a:xfrm>
            <a:off x="1841500" y="1498600"/>
            <a:ext cx="54610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r>
              <a:rPr lang="en-US" dirty="0" smtClean="0">
                <a:ea typeface="ＭＳ Ｐゴシック" charset="-128"/>
              </a:rPr>
              <a:t>The pantheon of Greek Gods is filled with Gods that fill many different roles in the culture</a:t>
            </a:r>
          </a:p>
          <a:p>
            <a:pPr eaLnBrk="1" hangingPunct="1"/>
            <a:r>
              <a:rPr lang="en-US" dirty="0" smtClean="0">
                <a:ea typeface="ＭＳ Ｐゴシック" charset="-128"/>
              </a:rPr>
              <a:t>Each polis held one God as their protector (Athens is the best example)</a:t>
            </a:r>
          </a:p>
          <a:p>
            <a:pPr eaLnBrk="1" hangingPunct="1"/>
            <a:r>
              <a:rPr lang="en-US" dirty="0" smtClean="0">
                <a:ea typeface="ＭＳ Ｐゴシック" charset="-128"/>
              </a:rPr>
              <a:t>The Gods played a role in every aspect of Greek life</a:t>
            </a:r>
          </a:p>
          <a:p>
            <a:pPr eaLnBrk="1" hangingPunct="1"/>
            <a:r>
              <a:rPr lang="en-US" dirty="0" smtClean="0">
                <a:ea typeface="ＭＳ Ｐゴシック" charset="-128"/>
              </a:rPr>
              <a:t>Delphi and Olympus</a:t>
            </a:r>
          </a:p>
          <a:p>
            <a:pPr eaLnBrk="1" hangingPunct="1"/>
            <a:endParaRPr lang="en-US" dirty="0" smtClean="0">
              <a:ea typeface="ＭＳ Ｐゴシック" charset="-128"/>
            </a:endParaRPr>
          </a:p>
        </p:txBody>
      </p:sp>
      <p:sp>
        <p:nvSpPr>
          <p:cNvPr id="24577" name="Title 1"/>
          <p:cNvSpPr>
            <a:spLocks noGrp="1"/>
          </p:cNvSpPr>
          <p:nvPr>
            <p:ph type="title"/>
          </p:nvPr>
        </p:nvSpPr>
        <p:spPr/>
        <p:txBody>
          <a:bodyPr/>
          <a:lstStyle/>
          <a:p>
            <a:pPr eaLnBrk="1" hangingPunct="1"/>
            <a:r>
              <a:rPr lang="en-US" smtClean="0">
                <a:ea typeface="ＭＳ Ｐゴシック" charset="-128"/>
              </a:rPr>
              <a:t>The Gods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t>Nature of Athenian Democracy</a:t>
            </a:r>
          </a:p>
        </p:txBody>
      </p:sp>
      <p:sp>
        <p:nvSpPr>
          <p:cNvPr id="8195" name="Rectangle 3"/>
          <p:cNvSpPr>
            <a:spLocks noGrp="1" noChangeArrowheads="1"/>
          </p:cNvSpPr>
          <p:nvPr>
            <p:ph type="body" idx="1"/>
          </p:nvPr>
        </p:nvSpPr>
        <p:spPr>
          <a:xfrm>
            <a:off x="685800" y="2147888"/>
            <a:ext cx="7772400" cy="4405312"/>
          </a:xfrm>
        </p:spPr>
        <p:txBody>
          <a:bodyPr/>
          <a:lstStyle/>
          <a:p>
            <a:r>
              <a:rPr lang="en-US" sz="2800">
                <a:latin typeface="Calibri" pitchFamily="34" charset="0"/>
              </a:rPr>
              <a:t>Three main bodies:</a:t>
            </a:r>
          </a:p>
          <a:p>
            <a:pPr lvl="1"/>
            <a:r>
              <a:rPr lang="en-US" sz="2400" u="sng">
                <a:latin typeface="Calibri" pitchFamily="34" charset="0"/>
              </a:rPr>
              <a:t>Assembly-</a:t>
            </a:r>
            <a:r>
              <a:rPr lang="en-US" sz="2400">
                <a:latin typeface="Calibri" pitchFamily="34" charset="0"/>
              </a:rPr>
              <a:t> all citizens eligible to take part in government</a:t>
            </a:r>
          </a:p>
          <a:p>
            <a:pPr lvl="1"/>
            <a:r>
              <a:rPr lang="en-US" sz="2400" u="sng">
                <a:latin typeface="Calibri" pitchFamily="34" charset="0"/>
              </a:rPr>
              <a:t>The Council of 500-</a:t>
            </a:r>
            <a:r>
              <a:rPr lang="en-US" sz="2400">
                <a:latin typeface="Calibri" pitchFamily="34" charset="0"/>
              </a:rPr>
              <a:t> wrote the laws that would be voted on by the Assembly</a:t>
            </a:r>
          </a:p>
          <a:p>
            <a:pPr lvl="1"/>
            <a:r>
              <a:rPr lang="en-US" sz="2400">
                <a:latin typeface="Calibri" pitchFamily="34" charset="0"/>
              </a:rPr>
              <a:t>Complex Court Systems- 6,000 people from the Assembly would hear trials and sentence criminals.</a:t>
            </a:r>
          </a:p>
          <a:p>
            <a:r>
              <a:rPr lang="en-US" sz="2800">
                <a:latin typeface="Calibri" pitchFamily="34" charset="0"/>
              </a:rPr>
              <a:t>The </a:t>
            </a:r>
            <a:r>
              <a:rPr lang="en-US" sz="2800" u="sng">
                <a:latin typeface="Calibri" pitchFamily="34" charset="0"/>
              </a:rPr>
              <a:t>Archon</a:t>
            </a:r>
            <a:r>
              <a:rPr lang="en-US" sz="2800">
                <a:latin typeface="Calibri" pitchFamily="34" charset="0"/>
              </a:rPr>
              <a:t>- served as chief of state (9 elected)</a:t>
            </a:r>
          </a:p>
          <a:p>
            <a:pPr lvl="1"/>
            <a:r>
              <a:rPr lang="en-US" sz="2400">
                <a:latin typeface="Calibri" pitchFamily="34" charset="0"/>
              </a:rPr>
              <a:t>Head of both the Council of 500 and Assembly, elected for one year term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4000"/>
              <a:t>Definition of Athenian Citizen</a:t>
            </a:r>
          </a:p>
        </p:txBody>
      </p:sp>
      <p:sp>
        <p:nvSpPr>
          <p:cNvPr id="9219" name="Rectangle 3"/>
          <p:cNvSpPr>
            <a:spLocks noGrp="1" noChangeArrowheads="1"/>
          </p:cNvSpPr>
          <p:nvPr>
            <p:ph type="body" idx="1"/>
          </p:nvPr>
        </p:nvSpPr>
        <p:spPr/>
        <p:txBody>
          <a:bodyPr/>
          <a:lstStyle/>
          <a:p>
            <a:r>
              <a:rPr lang="en-US" u="sng">
                <a:latin typeface="Calibri" pitchFamily="34" charset="0"/>
              </a:rPr>
              <a:t>Only free men</a:t>
            </a:r>
            <a:r>
              <a:rPr lang="en-US">
                <a:latin typeface="Calibri" pitchFamily="34" charset="0"/>
              </a:rPr>
              <a:t> over the age of 30 who completed military training.</a:t>
            </a:r>
          </a:p>
          <a:p>
            <a:pPr lvl="1"/>
            <a:r>
              <a:rPr lang="en-US">
                <a:latin typeface="Calibri" pitchFamily="34" charset="0"/>
              </a:rPr>
              <a:t>Only about </a:t>
            </a:r>
            <a:r>
              <a:rPr lang="en-US" u="sng">
                <a:latin typeface="Calibri" pitchFamily="34" charset="0"/>
              </a:rPr>
              <a:t>10%</a:t>
            </a:r>
            <a:r>
              <a:rPr lang="en-US">
                <a:latin typeface="Calibri" pitchFamily="34" charset="0"/>
              </a:rPr>
              <a:t> of population could participate in government affairs.  </a:t>
            </a:r>
          </a:p>
          <a:p>
            <a:pPr lvl="2"/>
            <a:r>
              <a:rPr lang="en-US">
                <a:latin typeface="Calibri" pitchFamily="34" charset="0"/>
              </a:rPr>
              <a:t>Vote in all </a:t>
            </a:r>
            <a:r>
              <a:rPr lang="en-US" u="sng">
                <a:latin typeface="Calibri" pitchFamily="34" charset="0"/>
              </a:rPr>
              <a:t>elections</a:t>
            </a:r>
          </a:p>
          <a:p>
            <a:pPr lvl="2"/>
            <a:r>
              <a:rPr lang="en-US">
                <a:latin typeface="Calibri" pitchFamily="34" charset="0"/>
              </a:rPr>
              <a:t>Serve in office if elected</a:t>
            </a:r>
          </a:p>
          <a:p>
            <a:pPr lvl="2"/>
            <a:r>
              <a:rPr lang="en-US">
                <a:latin typeface="Calibri" pitchFamily="34" charset="0"/>
              </a:rPr>
              <a:t>Serve on juries</a:t>
            </a:r>
          </a:p>
          <a:p>
            <a:pPr lvl="2"/>
            <a:r>
              <a:rPr lang="en-US">
                <a:latin typeface="Calibri" pitchFamily="34" charset="0"/>
              </a:rPr>
              <a:t>Serve in military during war</a:t>
            </a:r>
          </a:p>
          <a:p>
            <a:pPr lvl="2"/>
            <a:endParaRPr lang="en-US">
              <a:latin typeface="Calibri" pitchFamily="34" charset="0"/>
            </a:endParaRPr>
          </a:p>
        </p:txBody>
      </p:sp>
      <p:pic>
        <p:nvPicPr>
          <p:cNvPr id="9220" name="Picture 4" descr="MC900331971[1]"/>
          <p:cNvPicPr>
            <a:picLocks noChangeAspect="1" noChangeArrowheads="1"/>
          </p:cNvPicPr>
          <p:nvPr/>
        </p:nvPicPr>
        <p:blipFill>
          <a:blip r:embed="rId2" cstate="print"/>
          <a:srcRect/>
          <a:stretch>
            <a:fillRect/>
          </a:stretch>
        </p:blipFill>
        <p:spPr bwMode="auto">
          <a:xfrm>
            <a:off x="6172200" y="4495800"/>
            <a:ext cx="2574925" cy="20050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srcRect/>
          <a:stretch>
            <a:fillRect/>
          </a:stretch>
        </p:blipFill>
        <p:spPr bwMode="auto">
          <a:xfrm>
            <a:off x="1320800" y="0"/>
            <a:ext cx="6489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a:r>
              <a:rPr lang="en-US"/>
              <a:t>Overview of Athenian Democracy</a:t>
            </a:r>
          </a:p>
        </p:txBody>
      </p:sp>
      <p:sp>
        <p:nvSpPr>
          <p:cNvPr id="10243" name="Rectangle 3"/>
          <p:cNvSpPr>
            <a:spLocks noGrp="1" noChangeArrowheads="1"/>
          </p:cNvSpPr>
          <p:nvPr>
            <p:ph type="body" idx="1"/>
          </p:nvPr>
        </p:nvSpPr>
        <p:spPr>
          <a:xfrm>
            <a:off x="152400" y="1981200"/>
            <a:ext cx="8763000" cy="4648200"/>
          </a:xfrm>
        </p:spPr>
        <p:txBody>
          <a:bodyPr/>
          <a:lstStyle/>
          <a:p>
            <a:pPr>
              <a:lnSpc>
                <a:spcPct val="90000"/>
              </a:lnSpc>
            </a:pPr>
            <a:r>
              <a:rPr lang="en-US" sz="2800">
                <a:latin typeface="Calibri" pitchFamily="34" charset="0"/>
              </a:rPr>
              <a:t>Important Aristocrats (Noblemen) </a:t>
            </a:r>
          </a:p>
          <a:p>
            <a:pPr lvl="1">
              <a:lnSpc>
                <a:spcPct val="90000"/>
              </a:lnSpc>
            </a:pPr>
            <a:r>
              <a:rPr lang="en-US" sz="2400">
                <a:latin typeface="Calibri" pitchFamily="34" charset="0"/>
              </a:rPr>
              <a:t>Draco- reformed </a:t>
            </a:r>
            <a:r>
              <a:rPr lang="en-US" sz="2400" u="sng">
                <a:latin typeface="Calibri" pitchFamily="34" charset="0"/>
              </a:rPr>
              <a:t>laws</a:t>
            </a:r>
          </a:p>
          <a:p>
            <a:pPr lvl="2">
              <a:lnSpc>
                <a:spcPct val="90000"/>
              </a:lnSpc>
            </a:pPr>
            <a:r>
              <a:rPr lang="en-US" sz="2000">
                <a:latin typeface="Calibri" pitchFamily="34" charset="0"/>
              </a:rPr>
              <a:t>He believed that harsh punishment would solve unrest.  Rich/Poor gap grew!</a:t>
            </a:r>
          </a:p>
          <a:p>
            <a:pPr lvl="1">
              <a:lnSpc>
                <a:spcPct val="90000"/>
              </a:lnSpc>
            </a:pPr>
            <a:r>
              <a:rPr lang="en-US" sz="2400">
                <a:latin typeface="Calibri" pitchFamily="34" charset="0"/>
              </a:rPr>
              <a:t>Solon- revised Draco’s laws</a:t>
            </a:r>
          </a:p>
          <a:p>
            <a:pPr lvl="2">
              <a:lnSpc>
                <a:spcPct val="90000"/>
              </a:lnSpc>
            </a:pPr>
            <a:r>
              <a:rPr lang="en-US" sz="2000">
                <a:latin typeface="Calibri" pitchFamily="34" charset="0"/>
              </a:rPr>
              <a:t>Overturn harshest laws:  </a:t>
            </a:r>
          </a:p>
          <a:p>
            <a:pPr lvl="3">
              <a:lnSpc>
                <a:spcPct val="90000"/>
              </a:lnSpc>
            </a:pPr>
            <a:r>
              <a:rPr lang="en-US" sz="1800" u="sng">
                <a:latin typeface="Calibri" pitchFamily="34" charset="0"/>
              </a:rPr>
              <a:t>Debt Slavery</a:t>
            </a:r>
            <a:r>
              <a:rPr lang="en-US" sz="1800">
                <a:latin typeface="Calibri" pitchFamily="34" charset="0"/>
              </a:rPr>
              <a:t> abolished</a:t>
            </a:r>
          </a:p>
          <a:p>
            <a:pPr lvl="3">
              <a:lnSpc>
                <a:spcPct val="90000"/>
              </a:lnSpc>
            </a:pPr>
            <a:r>
              <a:rPr lang="en-US" sz="1800">
                <a:latin typeface="Calibri" pitchFamily="34" charset="0"/>
              </a:rPr>
              <a:t>Allowed ALL men to participate in the Assembly, not all can hold office.</a:t>
            </a:r>
          </a:p>
          <a:p>
            <a:pPr lvl="1">
              <a:lnSpc>
                <a:spcPct val="90000"/>
              </a:lnSpc>
            </a:pPr>
            <a:r>
              <a:rPr lang="en-US" sz="2400">
                <a:latin typeface="Calibri" pitchFamily="34" charset="0"/>
              </a:rPr>
              <a:t>Peisistratus</a:t>
            </a:r>
          </a:p>
          <a:p>
            <a:pPr lvl="2">
              <a:lnSpc>
                <a:spcPct val="90000"/>
              </a:lnSpc>
            </a:pPr>
            <a:r>
              <a:rPr lang="en-US" sz="2000" u="sng">
                <a:latin typeface="Calibri" pitchFamily="34" charset="0"/>
              </a:rPr>
              <a:t>Tyrant-</a:t>
            </a:r>
            <a:r>
              <a:rPr lang="en-US" sz="2000">
                <a:latin typeface="Calibri" pitchFamily="34" charset="0"/>
              </a:rPr>
              <a:t> seized power by force</a:t>
            </a:r>
          </a:p>
          <a:p>
            <a:pPr lvl="1">
              <a:lnSpc>
                <a:spcPct val="90000"/>
              </a:lnSpc>
            </a:pPr>
            <a:r>
              <a:rPr lang="en-US" sz="2400" u="sng">
                <a:latin typeface="Calibri" pitchFamily="34" charset="0"/>
              </a:rPr>
              <a:t>Cleisthenes-</a:t>
            </a:r>
            <a:r>
              <a:rPr lang="en-US" sz="2400">
                <a:latin typeface="Calibri" pitchFamily="34" charset="0"/>
              </a:rPr>
              <a:t> created the Council of 500 to break up aristocratic family power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ea typeface="ＭＳ Ｐゴシック" charset="-128"/>
              </a:rPr>
              <a:t>This is SPARTAAAAA!!!!!</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ea typeface="+mn-ea"/>
                <a:cs typeface="+mn-cs"/>
              </a:rPr>
              <a:t>One of the strongest city-states in Greece</a:t>
            </a:r>
          </a:p>
          <a:p>
            <a:pPr eaLnBrk="1" fontAlgn="auto" hangingPunct="1">
              <a:spcAft>
                <a:spcPts val="0"/>
              </a:spcAft>
              <a:defRPr/>
            </a:pPr>
            <a:r>
              <a:rPr lang="en-US" dirty="0" smtClean="0">
                <a:ea typeface="+mn-ea"/>
                <a:cs typeface="+mn-cs"/>
              </a:rPr>
              <a:t>Lead by two kings who were military commanders</a:t>
            </a:r>
          </a:p>
          <a:p>
            <a:pPr eaLnBrk="1" fontAlgn="auto" hangingPunct="1">
              <a:spcAft>
                <a:spcPts val="0"/>
              </a:spcAft>
              <a:defRPr/>
            </a:pPr>
            <a:r>
              <a:rPr lang="en-US" dirty="0" smtClean="0">
                <a:ea typeface="+mn-ea"/>
                <a:cs typeface="+mn-cs"/>
              </a:rPr>
              <a:t>Conquered the areas around them</a:t>
            </a:r>
          </a:p>
          <a:p>
            <a:pPr lvl="1" eaLnBrk="1" fontAlgn="auto" hangingPunct="1">
              <a:spcAft>
                <a:spcPts val="0"/>
              </a:spcAft>
              <a:defRPr/>
            </a:pPr>
            <a:r>
              <a:rPr lang="en-US" dirty="0" smtClean="0">
                <a:ea typeface="+mn-ea"/>
              </a:rPr>
              <a:t>Turned the </a:t>
            </a:r>
            <a:r>
              <a:rPr lang="en-US" dirty="0" err="1">
                <a:ea typeface="+mn-ea"/>
              </a:rPr>
              <a:t>M</a:t>
            </a:r>
            <a:r>
              <a:rPr lang="en-US" dirty="0" err="1" smtClean="0">
                <a:ea typeface="+mn-ea"/>
              </a:rPr>
              <a:t>essenians</a:t>
            </a:r>
            <a:r>
              <a:rPr lang="en-US" dirty="0" smtClean="0">
                <a:ea typeface="+mn-ea"/>
              </a:rPr>
              <a:t> into helots</a:t>
            </a:r>
          </a:p>
          <a:p>
            <a:pPr eaLnBrk="1" fontAlgn="auto" hangingPunct="1">
              <a:spcAft>
                <a:spcPts val="0"/>
              </a:spcAft>
              <a:defRPr/>
            </a:pPr>
            <a:r>
              <a:rPr lang="en-US" dirty="0" smtClean="0">
                <a:ea typeface="+mn-ea"/>
                <a:cs typeface="+mn-cs"/>
              </a:rPr>
              <a:t>Great emphasis on training for war</a:t>
            </a:r>
          </a:p>
          <a:p>
            <a:pPr eaLnBrk="1" fontAlgn="auto" hangingPunct="1">
              <a:spcAft>
                <a:spcPts val="0"/>
              </a:spcAft>
              <a:defRPr/>
            </a:pPr>
            <a:r>
              <a:rPr lang="en-US" dirty="0" smtClean="0">
                <a:ea typeface="+mn-ea"/>
                <a:cs typeface="+mn-cs"/>
              </a:rPr>
              <a:t>Spartans need to be tough from birth</a:t>
            </a:r>
          </a:p>
          <a:p>
            <a:pPr lvl="1" eaLnBrk="1" fontAlgn="auto" hangingPunct="1">
              <a:spcAft>
                <a:spcPts val="0"/>
              </a:spcAft>
              <a:defRPr/>
            </a:pPr>
            <a:r>
              <a:rPr lang="en-US" dirty="0" smtClean="0">
                <a:ea typeface="+mn-ea"/>
              </a:rPr>
              <a:t>Lycurgus created schools to make boys tough</a:t>
            </a:r>
          </a:p>
          <a:p>
            <a:pPr eaLnBrk="1" fontAlgn="auto" hangingPunct="1">
              <a:spcAft>
                <a:spcPts val="0"/>
              </a:spcAft>
              <a:defRPr/>
            </a:pPr>
            <a:r>
              <a:rPr lang="en-US" dirty="0" smtClean="0">
                <a:ea typeface="+mn-ea"/>
                <a:cs typeface="+mn-cs"/>
              </a:rPr>
              <a:t>At age 20 boys became hoplites where they served 10 years</a:t>
            </a:r>
            <a:endParaRPr lang="en-US" dirty="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ea typeface="ＭＳ Ｐゴシック" charset="-128"/>
              </a:rPr>
              <a:t>Spartan Women</a:t>
            </a:r>
          </a:p>
        </p:txBody>
      </p:sp>
      <p:sp>
        <p:nvSpPr>
          <p:cNvPr id="22530" name="Content Placeholder 2"/>
          <p:cNvSpPr>
            <a:spLocks noGrp="1"/>
          </p:cNvSpPr>
          <p:nvPr>
            <p:ph idx="1"/>
          </p:nvPr>
        </p:nvSpPr>
        <p:spPr/>
        <p:txBody>
          <a:bodyPr/>
          <a:lstStyle/>
          <a:p>
            <a:pPr eaLnBrk="1" hangingPunct="1"/>
            <a:r>
              <a:rPr lang="en-US" dirty="0" smtClean="0">
                <a:ea typeface="ＭＳ Ｐゴシック" charset="-128"/>
              </a:rPr>
              <a:t>Women were not left out</a:t>
            </a:r>
          </a:p>
          <a:p>
            <a:pPr lvl="1" eaLnBrk="1" hangingPunct="1"/>
            <a:r>
              <a:rPr lang="en-US" dirty="0" smtClean="0">
                <a:ea typeface="ＭＳ Ｐゴシック" charset="-128"/>
              </a:rPr>
              <a:t>They had important roles in society</a:t>
            </a:r>
          </a:p>
          <a:p>
            <a:pPr lvl="1" eaLnBrk="1" hangingPunct="1">
              <a:buNone/>
            </a:pPr>
            <a:endParaRPr lang="en-US" dirty="0" smtClean="0">
              <a:ea typeface="ＭＳ Ｐゴシック" charset="-128"/>
            </a:endParaRPr>
          </a:p>
          <a:p>
            <a:pPr eaLnBrk="1" hangingPunct="1"/>
            <a:r>
              <a:rPr lang="en-US" dirty="0" smtClean="0">
                <a:ea typeface="ＭＳ Ｐゴシック" charset="-128"/>
              </a:rPr>
              <a:t>Trained in gymnastics </a:t>
            </a:r>
          </a:p>
          <a:p>
            <a:pPr eaLnBrk="1" hangingPunct="1">
              <a:buNone/>
            </a:pPr>
            <a:endParaRPr lang="en-US" dirty="0" smtClean="0">
              <a:ea typeface="ＭＳ Ｐゴシック" charset="-128"/>
            </a:endParaRPr>
          </a:p>
          <a:p>
            <a:pPr eaLnBrk="1" hangingPunct="1"/>
            <a:r>
              <a:rPr lang="en-US" dirty="0" smtClean="0">
                <a:ea typeface="ＭＳ Ｐゴシック" charset="-128"/>
              </a:rPr>
              <a:t>Had to be physically fit to bear strong Spartan boys</a:t>
            </a:r>
          </a:p>
          <a:p>
            <a:pPr eaLnBrk="1" hangingPunct="1">
              <a:buNone/>
            </a:pPr>
            <a:endParaRPr lang="en-US" dirty="0" smtClean="0">
              <a:ea typeface="ＭＳ Ｐゴシック" charset="-128"/>
            </a:endParaRPr>
          </a:p>
          <a:p>
            <a:pPr eaLnBrk="1" hangingPunct="1"/>
            <a:r>
              <a:rPr lang="en-US" dirty="0" smtClean="0">
                <a:ea typeface="ＭＳ Ｐゴシック" charset="-128"/>
              </a:rPr>
              <a:t>They could own land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What are three major differences between Sparta and Athens?</a:t>
            </a:r>
          </a:p>
          <a:p>
            <a:endParaRPr lang="en-US" dirty="0" smtClean="0"/>
          </a:p>
          <a:p>
            <a:r>
              <a:rPr lang="en-US" dirty="0" smtClean="0"/>
              <a:t>Define the following types of government: theocracy, democracy, oligarchy</a:t>
            </a:r>
          </a:p>
          <a:p>
            <a:endParaRPr lang="en-US" dirty="0" smtClean="0"/>
          </a:p>
          <a:p>
            <a:r>
              <a:rPr lang="en-US" dirty="0" smtClean="0"/>
              <a:t>The blending of Greek, Persian, and Egyptian cultures after Alexander the Great is known as what?</a:t>
            </a:r>
          </a:p>
          <a:p>
            <a:endParaRPr lang="en-US" dirty="0" smtClean="0"/>
          </a:p>
          <a:p>
            <a:r>
              <a:rPr lang="en-US" dirty="0" smtClean="0"/>
              <a:t>Name and describe two of the eight features of a civilization.</a:t>
            </a:r>
          </a:p>
          <a:p>
            <a:endParaRPr lang="en-US" dirty="0" smtClean="0"/>
          </a:p>
        </p:txBody>
      </p:sp>
      <p:sp>
        <p:nvSpPr>
          <p:cNvPr id="3" name="Title 2"/>
          <p:cNvSpPr>
            <a:spLocks noGrp="1"/>
          </p:cNvSpPr>
          <p:nvPr>
            <p:ph type="title"/>
          </p:nvPr>
        </p:nvSpPr>
        <p:spPr/>
        <p:txBody>
          <a:bodyPr/>
          <a:lstStyle/>
          <a:p>
            <a:pPr algn="ctr"/>
            <a:r>
              <a:rPr lang="en-US" dirty="0" smtClean="0"/>
              <a:t>Warm </a:t>
            </a:r>
            <a:r>
              <a:rPr lang="en-US" dirty="0" smtClean="0"/>
              <a:t>Up- Thurs. 9/14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ea typeface="ＭＳ Ｐゴシック" charset="-128"/>
              </a:rPr>
              <a:t>Greek Philosophy</a:t>
            </a:r>
          </a:p>
        </p:txBody>
      </p:sp>
      <p:pic>
        <p:nvPicPr>
          <p:cNvPr id="35842" name="Picture 4"/>
          <p:cNvPicPr>
            <a:picLocks noChangeAspect="1"/>
          </p:cNvPicPr>
          <p:nvPr/>
        </p:nvPicPr>
        <p:blipFill>
          <a:blip r:embed="rId2"/>
          <a:srcRect/>
          <a:stretch>
            <a:fillRect/>
          </a:stretch>
        </p:blipFill>
        <p:spPr bwMode="auto">
          <a:xfrm>
            <a:off x="2921000" y="1423988"/>
            <a:ext cx="37084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half" idx="1"/>
          </p:nvPr>
        </p:nvSpPr>
        <p:spPr/>
        <p:txBody>
          <a:bodyPr rtlCol="0">
            <a:normAutofit fontScale="92500" lnSpcReduction="10000"/>
          </a:bodyPr>
          <a:lstStyle/>
          <a:p>
            <a:pPr eaLnBrk="1" fontAlgn="auto" hangingPunct="1">
              <a:spcAft>
                <a:spcPts val="0"/>
              </a:spcAft>
              <a:defRPr/>
            </a:pPr>
            <a:r>
              <a:rPr lang="en-US" dirty="0"/>
              <a:t>What we know about him comes from Plato</a:t>
            </a:r>
          </a:p>
          <a:p>
            <a:pPr eaLnBrk="1" fontAlgn="auto" hangingPunct="1">
              <a:spcAft>
                <a:spcPts val="0"/>
              </a:spcAft>
              <a:defRPr/>
            </a:pPr>
            <a:r>
              <a:rPr lang="en-US" dirty="0"/>
              <a:t>Taught about truth, justice, and virtue</a:t>
            </a:r>
          </a:p>
          <a:p>
            <a:pPr eaLnBrk="1" fontAlgn="auto" hangingPunct="1">
              <a:spcAft>
                <a:spcPts val="0"/>
              </a:spcAft>
              <a:defRPr/>
            </a:pPr>
            <a:r>
              <a:rPr lang="en-US" b="1" u="sng" dirty="0"/>
              <a:t>Believed we learn best by asking questions (Socratic method)</a:t>
            </a:r>
          </a:p>
          <a:p>
            <a:pPr eaLnBrk="1" fontAlgn="auto" hangingPunct="1">
              <a:spcAft>
                <a:spcPts val="0"/>
              </a:spcAft>
              <a:defRPr/>
            </a:pPr>
            <a:r>
              <a:rPr lang="en-US" dirty="0"/>
              <a:t>Put to death by the government for corrupting the youth</a:t>
            </a:r>
          </a:p>
        </p:txBody>
      </p:sp>
      <p:pic>
        <p:nvPicPr>
          <p:cNvPr id="36867" name="Content Placeholder 4"/>
          <p:cNvPicPr>
            <a:picLocks noGrp="1" noChangeAspect="1"/>
          </p:cNvPicPr>
          <p:nvPr>
            <p:ph sz="half" idx="2"/>
          </p:nvPr>
        </p:nvPicPr>
        <p:blipFill>
          <a:blip r:embed="rId2"/>
          <a:stretch>
            <a:fillRect/>
          </a:stretch>
        </p:blipFill>
        <p:spPr>
          <a:xfrm>
            <a:off x="5397658" y="2048881"/>
            <a:ext cx="2539683" cy="3390476"/>
          </a:xfrm>
        </p:spPr>
      </p:pic>
      <p:sp>
        <p:nvSpPr>
          <p:cNvPr id="36865" name="Title 1"/>
          <p:cNvSpPr>
            <a:spLocks noGrp="1"/>
          </p:cNvSpPr>
          <p:nvPr>
            <p:ph type="title"/>
          </p:nvPr>
        </p:nvSpPr>
        <p:spPr/>
        <p:txBody>
          <a:bodyPr/>
          <a:lstStyle/>
          <a:p>
            <a:pPr eaLnBrk="1" hangingPunct="1"/>
            <a:r>
              <a:rPr lang="en-US" smtClean="0">
                <a:ea typeface="ＭＳ Ｐゴシック" charset="-128"/>
              </a:rPr>
              <a:t>Socrates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p:txBody>
          <a:bodyPr>
            <a:normAutofit fontScale="92500" lnSpcReduction="10000"/>
          </a:bodyPr>
          <a:lstStyle/>
          <a:p>
            <a:pPr eaLnBrk="1" hangingPunct="1"/>
            <a:r>
              <a:rPr lang="en-US" dirty="0" smtClean="0">
                <a:ea typeface="ＭＳ Ｐゴシック" charset="-128"/>
              </a:rPr>
              <a:t>Student of Socrates</a:t>
            </a:r>
          </a:p>
          <a:p>
            <a:pPr eaLnBrk="1" hangingPunct="1"/>
            <a:r>
              <a:rPr lang="en-US" dirty="0" smtClean="0">
                <a:ea typeface="ＭＳ Ｐゴシック" charset="-128"/>
              </a:rPr>
              <a:t>Taught of government and what was the best form</a:t>
            </a:r>
          </a:p>
          <a:p>
            <a:pPr eaLnBrk="1" hangingPunct="1"/>
            <a:r>
              <a:rPr lang="en-US" dirty="0" smtClean="0">
                <a:ea typeface="ＭＳ Ｐゴシック" charset="-128"/>
              </a:rPr>
              <a:t>Philosophers were the most qualified people to make good decisions—and should head the government</a:t>
            </a:r>
          </a:p>
        </p:txBody>
      </p:sp>
      <p:pic>
        <p:nvPicPr>
          <p:cNvPr id="37891" name="Content Placeholder 4"/>
          <p:cNvPicPr>
            <a:picLocks noGrp="1" noChangeAspect="1"/>
          </p:cNvPicPr>
          <p:nvPr>
            <p:ph sz="half" idx="2"/>
          </p:nvPr>
        </p:nvPicPr>
        <p:blipFill>
          <a:blip r:embed="rId3"/>
          <a:stretch>
            <a:fillRect/>
          </a:stretch>
        </p:blipFill>
        <p:spPr>
          <a:xfrm>
            <a:off x="4648200" y="1647023"/>
            <a:ext cx="4038600" cy="4194191"/>
          </a:xfrm>
        </p:spPr>
      </p:pic>
      <p:sp>
        <p:nvSpPr>
          <p:cNvPr id="37889" name="Title 1"/>
          <p:cNvSpPr>
            <a:spLocks noGrp="1"/>
          </p:cNvSpPr>
          <p:nvPr>
            <p:ph type="title"/>
          </p:nvPr>
        </p:nvSpPr>
        <p:spPr/>
        <p:txBody>
          <a:bodyPr/>
          <a:lstStyle/>
          <a:p>
            <a:pPr eaLnBrk="1" hangingPunct="1"/>
            <a:r>
              <a:rPr lang="en-US" smtClean="0">
                <a:ea typeface="ＭＳ Ｐゴシック" charset="-128"/>
              </a:rPr>
              <a:t>Plato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4"/>
          <p:cNvSpPr>
            <a:spLocks noGrp="1"/>
          </p:cNvSpPr>
          <p:nvPr>
            <p:ph sz="half" idx="1"/>
          </p:nvPr>
        </p:nvSpPr>
        <p:spPr/>
        <p:txBody>
          <a:bodyPr>
            <a:normAutofit lnSpcReduction="10000"/>
          </a:bodyPr>
          <a:lstStyle/>
          <a:p>
            <a:pPr eaLnBrk="1" hangingPunct="1"/>
            <a:r>
              <a:rPr lang="en-US" dirty="0" smtClean="0">
                <a:ea typeface="ＭＳ Ｐゴシック" charset="-128"/>
              </a:rPr>
              <a:t>Student of Plato</a:t>
            </a:r>
          </a:p>
          <a:p>
            <a:pPr eaLnBrk="1" hangingPunct="1"/>
            <a:r>
              <a:rPr lang="en-US" dirty="0" smtClean="0">
                <a:ea typeface="ＭＳ Ｐゴシック" charset="-128"/>
              </a:rPr>
              <a:t>Taught Alexander the Great</a:t>
            </a:r>
          </a:p>
          <a:p>
            <a:pPr eaLnBrk="1" hangingPunct="1"/>
            <a:r>
              <a:rPr lang="en-US" dirty="0" smtClean="0">
                <a:ea typeface="ＭＳ Ｐゴシック" charset="-128"/>
              </a:rPr>
              <a:t>Wanted to know about nature and the world</a:t>
            </a:r>
          </a:p>
          <a:p>
            <a:pPr eaLnBrk="1" hangingPunct="1"/>
            <a:r>
              <a:rPr lang="en-US" dirty="0" smtClean="0">
                <a:ea typeface="ＭＳ Ｐゴシック" charset="-128"/>
              </a:rPr>
              <a:t>Reason should help us learn</a:t>
            </a:r>
          </a:p>
          <a:p>
            <a:pPr eaLnBrk="1" hangingPunct="1"/>
            <a:r>
              <a:rPr lang="en-US" b="1" u="sng" dirty="0" smtClean="0">
                <a:ea typeface="ＭＳ Ｐゴシック" charset="-128"/>
              </a:rPr>
              <a:t>Use of logic and deductive reasoning</a:t>
            </a:r>
          </a:p>
        </p:txBody>
      </p:sp>
      <p:pic>
        <p:nvPicPr>
          <p:cNvPr id="39939" name="Content Placeholder 6"/>
          <p:cNvPicPr>
            <a:picLocks noGrp="1" noChangeAspect="1"/>
          </p:cNvPicPr>
          <p:nvPr>
            <p:ph sz="half" idx="2"/>
          </p:nvPr>
        </p:nvPicPr>
        <p:blipFill>
          <a:blip r:embed="rId2"/>
          <a:stretch>
            <a:fillRect/>
          </a:stretch>
        </p:blipFill>
        <p:spPr>
          <a:xfrm>
            <a:off x="4648200" y="1571743"/>
            <a:ext cx="4038600" cy="4344752"/>
          </a:xfrm>
        </p:spPr>
      </p:pic>
      <p:sp>
        <p:nvSpPr>
          <p:cNvPr id="39937" name="Title 1"/>
          <p:cNvSpPr>
            <a:spLocks noGrp="1"/>
          </p:cNvSpPr>
          <p:nvPr>
            <p:ph type="title"/>
          </p:nvPr>
        </p:nvSpPr>
        <p:spPr/>
        <p:txBody>
          <a:bodyPr/>
          <a:lstStyle/>
          <a:p>
            <a:pPr eaLnBrk="1" hangingPunct="1"/>
            <a:r>
              <a:rPr lang="en-US" smtClean="0">
                <a:ea typeface="ＭＳ Ｐゴシック" charset="-128"/>
              </a:rPr>
              <a:t>Aristotle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533400"/>
            <a:ext cx="7772400" cy="1143000"/>
          </a:xfrm>
        </p:spPr>
        <p:txBody>
          <a:bodyPr/>
          <a:lstStyle/>
          <a:p>
            <a:r>
              <a:rPr lang="en-US"/>
              <a:t>Greek Architecture </a:t>
            </a:r>
          </a:p>
        </p:txBody>
      </p:sp>
      <p:sp>
        <p:nvSpPr>
          <p:cNvPr id="44035" name="Rectangle 3"/>
          <p:cNvSpPr>
            <a:spLocks noGrp="1" noChangeArrowheads="1"/>
          </p:cNvSpPr>
          <p:nvPr>
            <p:ph type="body" sz="half" idx="1"/>
          </p:nvPr>
        </p:nvSpPr>
        <p:spPr/>
        <p:txBody>
          <a:bodyPr/>
          <a:lstStyle/>
          <a:p>
            <a:r>
              <a:rPr lang="en-US" sz="2800"/>
              <a:t>Parthanon </a:t>
            </a:r>
          </a:p>
          <a:p>
            <a:pPr lvl="1"/>
            <a:r>
              <a:rPr lang="en-US" sz="2400"/>
              <a:t>Dedicated to Goddess Athena </a:t>
            </a:r>
          </a:p>
          <a:p>
            <a:r>
              <a:rPr lang="en-US" sz="2800"/>
              <a:t>Columns </a:t>
            </a:r>
          </a:p>
          <a:p>
            <a:pPr lvl="1"/>
            <a:r>
              <a:rPr lang="en-US" sz="2400"/>
              <a:t>Doric</a:t>
            </a:r>
          </a:p>
          <a:p>
            <a:pPr lvl="1"/>
            <a:r>
              <a:rPr lang="en-US" sz="2400"/>
              <a:t>Ionic</a:t>
            </a:r>
          </a:p>
          <a:p>
            <a:pPr lvl="1"/>
            <a:r>
              <a:rPr lang="en-US" sz="2400"/>
              <a:t>Corinthian </a:t>
            </a:r>
          </a:p>
        </p:txBody>
      </p:sp>
      <p:pic>
        <p:nvPicPr>
          <p:cNvPr id="44036" name="Picture 4" descr="Columns2"/>
          <p:cNvPicPr>
            <a:picLocks noChangeAspect="1" noChangeArrowheads="1"/>
          </p:cNvPicPr>
          <p:nvPr/>
        </p:nvPicPr>
        <p:blipFill>
          <a:blip r:embed="rId2" cstate="print"/>
          <a:srcRect t="3459" r="84210" b="30829"/>
          <a:stretch>
            <a:fillRect/>
          </a:stretch>
        </p:blipFill>
        <p:spPr bwMode="auto">
          <a:xfrm>
            <a:off x="6096000" y="609600"/>
            <a:ext cx="1143000" cy="3810000"/>
          </a:xfrm>
          <a:prstGeom prst="rect">
            <a:avLst/>
          </a:prstGeom>
          <a:noFill/>
          <a:ln w="28575">
            <a:solidFill>
              <a:srgbClr val="000000"/>
            </a:solidFill>
            <a:miter lim="800000"/>
            <a:headEnd/>
            <a:tailEnd/>
          </a:ln>
        </p:spPr>
      </p:pic>
      <p:pic>
        <p:nvPicPr>
          <p:cNvPr id="44038" name="Picture 6" descr="Columns2"/>
          <p:cNvPicPr>
            <a:picLocks noGrp="1" noChangeAspect="1" noChangeArrowheads="1"/>
          </p:cNvPicPr>
          <p:nvPr>
            <p:ph sz="half" idx="2"/>
          </p:nvPr>
        </p:nvPicPr>
        <p:blipFill>
          <a:blip r:embed="rId2" cstate="print"/>
          <a:srcRect l="12500" t="2834" r="71875" b="30499"/>
          <a:stretch>
            <a:fillRect/>
          </a:stretch>
        </p:blipFill>
        <p:spPr>
          <a:xfrm>
            <a:off x="7315200" y="609600"/>
            <a:ext cx="1290638" cy="3810000"/>
          </a:xfrm>
          <a:solidFill>
            <a:schemeClr val="bg2"/>
          </a:solidFill>
          <a:ln w="57150">
            <a:solidFill>
              <a:srgbClr val="333333"/>
            </a:solidFill>
          </a:ln>
        </p:spPr>
      </p:pic>
      <p:pic>
        <p:nvPicPr>
          <p:cNvPr id="44039" name="Picture 7" descr="Columns2"/>
          <p:cNvPicPr>
            <a:picLocks noChangeAspect="1" noChangeArrowheads="1"/>
          </p:cNvPicPr>
          <p:nvPr/>
        </p:nvPicPr>
        <p:blipFill>
          <a:blip r:embed="rId2" cstate="print"/>
          <a:srcRect l="25000" t="2777" r="6250" b="33333"/>
          <a:stretch>
            <a:fillRect/>
          </a:stretch>
        </p:blipFill>
        <p:spPr bwMode="auto">
          <a:xfrm>
            <a:off x="5486400" y="4308475"/>
            <a:ext cx="3657600" cy="2549525"/>
          </a:xfrm>
          <a:prstGeom prst="rect">
            <a:avLst/>
          </a:prstGeom>
          <a:noFill/>
          <a:ln w="76200" cmpd="tri">
            <a:solidFill>
              <a:srgbClr val="000000"/>
            </a:solidFill>
            <a:miter lim="800000"/>
            <a:headEnd/>
            <a:tailEnd/>
          </a:ln>
        </p:spPr>
      </p:pic>
      <p:pic>
        <p:nvPicPr>
          <p:cNvPr id="44040" name="Picture 8" descr="Pic%20Akropolis"/>
          <p:cNvPicPr>
            <a:picLocks noChangeAspect="1" noChangeArrowheads="1"/>
          </p:cNvPicPr>
          <p:nvPr/>
        </p:nvPicPr>
        <p:blipFill>
          <a:blip r:embed="rId3" cstate="print"/>
          <a:srcRect/>
          <a:stretch>
            <a:fillRect/>
          </a:stretch>
        </p:blipFill>
        <p:spPr bwMode="auto">
          <a:xfrm>
            <a:off x="3886200" y="1600200"/>
            <a:ext cx="2132013" cy="2657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ox(in)">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8"/>
                                        </p:tgtEl>
                                        <p:attrNameLst>
                                          <p:attrName>style.visibility</p:attrName>
                                        </p:attrNameLst>
                                      </p:cBhvr>
                                      <p:to>
                                        <p:strVal val="visible"/>
                                      </p:to>
                                    </p:set>
                                    <p:anim calcmode="lin" valueType="num">
                                      <p:cBhvr>
                                        <p:cTn id="12" dur="500" fill="hold"/>
                                        <p:tgtEl>
                                          <p:spTgt spid="44038"/>
                                        </p:tgtEl>
                                        <p:attrNameLst>
                                          <p:attrName>ppt_w</p:attrName>
                                        </p:attrNameLst>
                                      </p:cBhvr>
                                      <p:tavLst>
                                        <p:tav tm="0">
                                          <p:val>
                                            <p:fltVal val="0"/>
                                          </p:val>
                                        </p:tav>
                                        <p:tav tm="100000">
                                          <p:val>
                                            <p:strVal val="#ppt_w"/>
                                          </p:val>
                                        </p:tav>
                                      </p:tavLst>
                                    </p:anim>
                                    <p:anim calcmode="lin" valueType="num">
                                      <p:cBhvr>
                                        <p:cTn id="13" dur="500" fill="hold"/>
                                        <p:tgtEl>
                                          <p:spTgt spid="4403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4039"/>
                                        </p:tgtEl>
                                        <p:attrNameLst>
                                          <p:attrName>style.visibility</p:attrName>
                                        </p:attrNameLst>
                                      </p:cBhvr>
                                      <p:to>
                                        <p:strVal val="visible"/>
                                      </p:to>
                                    </p:set>
                                    <p:animEffect transition="in" filter="barn(inHorizontal)">
                                      <p:cBhvr>
                                        <p:cTn id="18" dur="500"/>
                                        <p:tgtEl>
                                          <p:spTgt spid="4403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4040"/>
                                        </p:tgtEl>
                                        <p:attrNameLst>
                                          <p:attrName>style.visibility</p:attrName>
                                        </p:attrNameLst>
                                      </p:cBhvr>
                                      <p:to>
                                        <p:strVal val="visible"/>
                                      </p:to>
                                    </p:set>
                                    <p:animEffect transition="in" filter="wheel(4)">
                                      <p:cBhvr>
                                        <p:cTn id="23"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ea typeface="ＭＳ Ｐゴシック" charset="-128"/>
              </a:rPr>
              <a:t>Architecture</a:t>
            </a:r>
          </a:p>
        </p:txBody>
      </p:sp>
      <p:pic>
        <p:nvPicPr>
          <p:cNvPr id="41986" name="Picture 3"/>
          <p:cNvPicPr>
            <a:picLocks noChangeAspect="1"/>
          </p:cNvPicPr>
          <p:nvPr/>
        </p:nvPicPr>
        <p:blipFill>
          <a:blip r:embed="rId2"/>
          <a:srcRect/>
          <a:stretch>
            <a:fillRect/>
          </a:stretch>
        </p:blipFill>
        <p:spPr bwMode="auto">
          <a:xfrm>
            <a:off x="571500" y="1422400"/>
            <a:ext cx="8001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ea typeface="+mn-ea"/>
                <a:cs typeface="+mn-cs"/>
              </a:rPr>
              <a:t>Minoan</a:t>
            </a:r>
          </a:p>
          <a:p>
            <a:pPr lvl="1" eaLnBrk="1" fontAlgn="auto" hangingPunct="1">
              <a:spcAft>
                <a:spcPts val="0"/>
              </a:spcAft>
              <a:defRPr/>
            </a:pPr>
            <a:r>
              <a:rPr lang="en-US" dirty="0" smtClean="0">
                <a:ea typeface="+mn-ea"/>
              </a:rPr>
              <a:t>Developed in Crete as early as 3000 BC</a:t>
            </a:r>
          </a:p>
          <a:p>
            <a:pPr lvl="1" eaLnBrk="1" fontAlgn="auto" hangingPunct="1">
              <a:spcAft>
                <a:spcPts val="0"/>
              </a:spcAft>
              <a:defRPr/>
            </a:pPr>
            <a:r>
              <a:rPr lang="en-US" dirty="0" smtClean="0">
                <a:ea typeface="+mn-ea"/>
              </a:rPr>
              <a:t>Excavations show buildings with multiple rooms, plumbing, and artwork</a:t>
            </a:r>
          </a:p>
          <a:p>
            <a:pPr lvl="1" eaLnBrk="1" fontAlgn="auto" hangingPunct="1">
              <a:spcAft>
                <a:spcPts val="0"/>
              </a:spcAft>
              <a:defRPr/>
            </a:pPr>
            <a:r>
              <a:rPr lang="en-US" dirty="0" smtClean="0">
                <a:ea typeface="+mn-ea"/>
              </a:rPr>
              <a:t>Their writing cannot be read</a:t>
            </a:r>
          </a:p>
          <a:p>
            <a:pPr eaLnBrk="1" fontAlgn="auto" hangingPunct="1">
              <a:spcAft>
                <a:spcPts val="0"/>
              </a:spcAft>
              <a:defRPr/>
            </a:pPr>
            <a:r>
              <a:rPr lang="en-US" dirty="0" smtClean="0">
                <a:ea typeface="+mn-ea"/>
                <a:cs typeface="+mn-cs"/>
              </a:rPr>
              <a:t>Mycenaean</a:t>
            </a:r>
          </a:p>
          <a:p>
            <a:pPr lvl="1" eaLnBrk="1" fontAlgn="auto" hangingPunct="1">
              <a:spcAft>
                <a:spcPts val="0"/>
              </a:spcAft>
              <a:defRPr/>
            </a:pPr>
            <a:r>
              <a:rPr lang="en-US" dirty="0" smtClean="0">
                <a:ea typeface="+mn-ea"/>
              </a:rPr>
              <a:t>Considered the first Greeks</a:t>
            </a:r>
          </a:p>
          <a:p>
            <a:pPr lvl="1" eaLnBrk="1" fontAlgn="auto" hangingPunct="1">
              <a:spcAft>
                <a:spcPts val="0"/>
              </a:spcAft>
              <a:defRPr/>
            </a:pPr>
            <a:r>
              <a:rPr lang="en-US" dirty="0" smtClean="0">
                <a:ea typeface="+mn-ea"/>
              </a:rPr>
              <a:t>Fought a lot with each other</a:t>
            </a:r>
          </a:p>
          <a:p>
            <a:pPr lvl="1" eaLnBrk="1" fontAlgn="auto" hangingPunct="1">
              <a:spcAft>
                <a:spcPts val="0"/>
              </a:spcAft>
              <a:defRPr/>
            </a:pPr>
            <a:r>
              <a:rPr lang="en-US" dirty="0" smtClean="0">
                <a:ea typeface="+mn-ea"/>
              </a:rPr>
              <a:t>Relied heavily on trade</a:t>
            </a:r>
          </a:p>
          <a:p>
            <a:pPr lvl="1" eaLnBrk="1" fontAlgn="auto" hangingPunct="1">
              <a:spcAft>
                <a:spcPts val="0"/>
              </a:spcAft>
              <a:defRPr/>
            </a:pPr>
            <a:r>
              <a:rPr lang="en-US" dirty="0" smtClean="0">
                <a:ea typeface="+mn-ea"/>
              </a:rPr>
              <a:t>Constant quest for glory</a:t>
            </a:r>
            <a:endParaRPr lang="en-US" dirty="0">
              <a:ea typeface="+mn-ea"/>
            </a:endParaRPr>
          </a:p>
        </p:txBody>
      </p:sp>
      <p:sp>
        <p:nvSpPr>
          <p:cNvPr id="16385" name="Title 1"/>
          <p:cNvSpPr>
            <a:spLocks noGrp="1"/>
          </p:cNvSpPr>
          <p:nvPr>
            <p:ph type="title"/>
          </p:nvPr>
        </p:nvSpPr>
        <p:spPr/>
        <p:txBody>
          <a:bodyPr/>
          <a:lstStyle/>
          <a:p>
            <a:pPr eaLnBrk="1" hangingPunct="1"/>
            <a:r>
              <a:rPr lang="en-US" smtClean="0">
                <a:ea typeface="ＭＳ Ｐゴシック" charset="-128"/>
              </a:rPr>
              <a:t>Foundations of Greece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ea typeface="ＭＳ Ｐゴシック" charset="-128"/>
              </a:rPr>
              <a:t>Sculptures</a:t>
            </a:r>
          </a:p>
        </p:txBody>
      </p:sp>
      <p:pic>
        <p:nvPicPr>
          <p:cNvPr id="43010" name="Picture 2"/>
          <p:cNvPicPr>
            <a:picLocks noChangeAspect="1"/>
          </p:cNvPicPr>
          <p:nvPr/>
        </p:nvPicPr>
        <p:blipFill>
          <a:blip r:embed="rId2"/>
          <a:srcRect/>
          <a:stretch>
            <a:fillRect/>
          </a:stretch>
        </p:blipFill>
        <p:spPr bwMode="auto">
          <a:xfrm>
            <a:off x="2438400" y="1281113"/>
            <a:ext cx="4330700" cy="554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Greek Drama</a:t>
            </a:r>
          </a:p>
        </p:txBody>
      </p:sp>
      <p:sp>
        <p:nvSpPr>
          <p:cNvPr id="46083" name="Rectangle 3"/>
          <p:cNvSpPr>
            <a:spLocks noGrp="1" noChangeArrowheads="1"/>
          </p:cNvSpPr>
          <p:nvPr>
            <p:ph type="body" sz="half" idx="1"/>
          </p:nvPr>
        </p:nvSpPr>
        <p:spPr/>
        <p:txBody>
          <a:bodyPr/>
          <a:lstStyle/>
          <a:p>
            <a:pPr>
              <a:lnSpc>
                <a:spcPct val="90000"/>
              </a:lnSpc>
            </a:pPr>
            <a:r>
              <a:rPr lang="en-US" sz="2800" b="1" u="sng">
                <a:latin typeface="Calibri" pitchFamily="34" charset="0"/>
              </a:rPr>
              <a:t>Tragedies</a:t>
            </a:r>
            <a:r>
              <a:rPr lang="en-US" sz="2800" b="1">
                <a:latin typeface="Calibri" pitchFamily="34" charset="0"/>
              </a:rPr>
              <a:t>, plays that told stories of human suffering that usually ended in disaster.</a:t>
            </a:r>
          </a:p>
          <a:p>
            <a:pPr lvl="1">
              <a:lnSpc>
                <a:spcPct val="90000"/>
              </a:lnSpc>
            </a:pPr>
            <a:r>
              <a:rPr lang="en-US" sz="2400" b="1">
                <a:latin typeface="Calibri" pitchFamily="34" charset="0"/>
              </a:rPr>
              <a:t>Aeschylus, Sophocles, and Euripides</a:t>
            </a:r>
          </a:p>
          <a:p>
            <a:pPr>
              <a:lnSpc>
                <a:spcPct val="90000"/>
              </a:lnSpc>
            </a:pPr>
            <a:r>
              <a:rPr lang="en-US" sz="2800" b="1" u="sng">
                <a:latin typeface="Calibri" pitchFamily="34" charset="0"/>
              </a:rPr>
              <a:t>Comedies</a:t>
            </a:r>
            <a:r>
              <a:rPr lang="en-US" sz="2800" b="1">
                <a:latin typeface="Calibri" pitchFamily="34" charset="0"/>
              </a:rPr>
              <a:t>, humorous plays that mocked people or customs.</a:t>
            </a:r>
          </a:p>
          <a:p>
            <a:pPr lvl="1">
              <a:lnSpc>
                <a:spcPct val="90000"/>
              </a:lnSpc>
            </a:pPr>
            <a:r>
              <a:rPr lang="en-US" sz="2400" b="1">
                <a:latin typeface="Calibri" pitchFamily="34" charset="0"/>
              </a:rPr>
              <a:t>Aristophanes</a:t>
            </a:r>
          </a:p>
          <a:p>
            <a:pPr>
              <a:lnSpc>
                <a:spcPct val="90000"/>
              </a:lnSpc>
            </a:pPr>
            <a:endParaRPr lang="en-US" sz="2800">
              <a:latin typeface="Calibri" pitchFamily="34" charset="0"/>
            </a:endParaRPr>
          </a:p>
        </p:txBody>
      </p:sp>
      <p:sp>
        <p:nvSpPr>
          <p:cNvPr id="46087" name="Rectangle 7"/>
          <p:cNvSpPr>
            <a:spLocks noGrp="1" noChangeArrowheads="1"/>
          </p:cNvSpPr>
          <p:nvPr>
            <p:ph sz="half" idx="2"/>
          </p:nvPr>
        </p:nvSpPr>
        <p:spPr/>
        <p:txBody>
          <a:bodyPr/>
          <a:lstStyle/>
          <a:p>
            <a:pPr>
              <a:lnSpc>
                <a:spcPct val="90000"/>
              </a:lnSpc>
            </a:pPr>
            <a:endParaRPr lang="en-US" sz="2800"/>
          </a:p>
        </p:txBody>
      </p:sp>
      <p:pic>
        <p:nvPicPr>
          <p:cNvPr id="46086" name="Picture 6" descr="johnston203"/>
          <p:cNvPicPr>
            <a:picLocks noChangeAspect="1" noChangeArrowheads="1"/>
          </p:cNvPicPr>
          <p:nvPr/>
        </p:nvPicPr>
        <p:blipFill>
          <a:blip r:embed="rId2" cstate="print"/>
          <a:srcRect/>
          <a:stretch>
            <a:fillRect/>
          </a:stretch>
        </p:blipFill>
        <p:spPr bwMode="auto">
          <a:xfrm>
            <a:off x="4572000" y="1676400"/>
            <a:ext cx="4200525" cy="2476500"/>
          </a:xfrm>
          <a:prstGeom prst="rect">
            <a:avLst/>
          </a:prstGeom>
          <a:noFill/>
        </p:spPr>
      </p:pic>
      <p:pic>
        <p:nvPicPr>
          <p:cNvPr id="46089" name="Picture 9" descr="Comedy_tragedy"/>
          <p:cNvPicPr>
            <a:picLocks noChangeAspect="1" noChangeArrowheads="1"/>
          </p:cNvPicPr>
          <p:nvPr/>
        </p:nvPicPr>
        <p:blipFill>
          <a:blip r:embed="rId3" cstate="print"/>
          <a:srcRect/>
          <a:stretch>
            <a:fillRect/>
          </a:stretch>
        </p:blipFill>
        <p:spPr bwMode="auto">
          <a:xfrm>
            <a:off x="5410200" y="4267200"/>
            <a:ext cx="2857500" cy="20097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p:txBody>
          <a:bodyPr/>
          <a:lstStyle/>
          <a:p>
            <a:pPr eaLnBrk="1" hangingPunct="1"/>
            <a:r>
              <a:rPr lang="en-US" dirty="0" smtClean="0">
                <a:ea typeface="ＭＳ Ｐゴシック" charset="-128"/>
              </a:rPr>
              <a:t>Epic poems</a:t>
            </a:r>
          </a:p>
          <a:p>
            <a:pPr lvl="1" eaLnBrk="1" hangingPunct="1"/>
            <a:r>
              <a:rPr lang="en-US" dirty="0" smtClean="0">
                <a:ea typeface="ＭＳ Ｐゴシック" charset="-128"/>
              </a:rPr>
              <a:t>The Iliad</a:t>
            </a:r>
          </a:p>
          <a:p>
            <a:pPr lvl="1" eaLnBrk="1" hangingPunct="1"/>
            <a:r>
              <a:rPr lang="en-US" dirty="0" smtClean="0">
                <a:ea typeface="ＭＳ Ｐゴシック" charset="-128"/>
              </a:rPr>
              <a:t>The Odyssey</a:t>
            </a:r>
          </a:p>
          <a:p>
            <a:pPr lvl="1" eaLnBrk="1" hangingPunct="1">
              <a:buNone/>
            </a:pPr>
            <a:endParaRPr lang="en-US" dirty="0" smtClean="0">
              <a:ea typeface="ＭＳ Ｐゴシック" charset="-128"/>
            </a:endParaRPr>
          </a:p>
          <a:p>
            <a:pPr lvl="1" eaLnBrk="1" hangingPunct="1">
              <a:buNone/>
            </a:pPr>
            <a:endParaRPr lang="en-US" dirty="0" smtClean="0">
              <a:ea typeface="ＭＳ Ｐゴシック" charset="-128"/>
            </a:endParaRPr>
          </a:p>
        </p:txBody>
      </p:sp>
      <p:sp>
        <p:nvSpPr>
          <p:cNvPr id="40961" name="Title 4"/>
          <p:cNvSpPr>
            <a:spLocks noGrp="1"/>
          </p:cNvSpPr>
          <p:nvPr>
            <p:ph type="title"/>
          </p:nvPr>
        </p:nvSpPr>
        <p:spPr/>
        <p:txBody>
          <a:bodyPr/>
          <a:lstStyle/>
          <a:p>
            <a:pPr eaLnBrk="1" hangingPunct="1"/>
            <a:r>
              <a:rPr lang="en-US" dirty="0" smtClean="0">
                <a:ea typeface="ＭＳ Ｐゴシック" charset="-128"/>
              </a:rPr>
              <a:t>Literature</a:t>
            </a:r>
          </a:p>
        </p:txBody>
      </p:sp>
      <p:sp>
        <p:nvSpPr>
          <p:cNvPr id="54274" name="AutoShape 2" descr="data:image/jpeg;base64,/9j/4AAQSkZJRgABAQAAAQABAAD/2wCEAAkGBxQTEhUUExQWFRQXGB8XGBcYGBoaHBcYFxocHRwcGBwaHSggGBwlHBcYITEhJSkrLi4uGB8zODMsNygtLisBCgoKDg0OGhAQFywcHCQsLCwsLCwsLCwsLCwsLCwsLCwsLCwsLCwsLCwsLCwsLCwsLCwsLCwsLCwsLCwsLCwsLP/AABEIAM8A9AMBIgACEQEDEQH/xAAbAAABBQEBAAAAAAAAAAAAAAADAQIEBQYAB//EAEwQAAEDAgMDBwcHCQYGAwAAAAEAAhEDIQQSMQVBUQYTIjJhcYEHI5GhsdHwFEJScrLB0iQzYnOCkpPC4TRDU1RjwxVEorPT8RaD4v/EABkBAAMBAQEAAAAAAAAAAAAAAAABAgMEBf/EACERAQEAAgIDAQADAQAAAAAAAAABAhExMgMSIUETUWEj/9oADAMBAAIRAxEAPwC85DMApHhnK1DW2WY5HDzbh+mVqaboXlx15cuFJP5oKNW2vQpmKlakw2s+oxpvpYlRGco8KT/acPH66n+JPSdrU013NKtbylwv+ZoeFWn+JO/+S4X/ADFD+NT/ABJ+pbWPNWSvoqr/APlOFH/MUP41P8Se/lPhP8zQP/2NPsKXrf6PaZzIskZhCTpb+qiM5UYT/MUf4jR7SnnlRhBf5TQ/is/Ej+Me6V8l6XYn1cKwiIVaOVeEn+0Uf4jfemu5U4T/ADFCf1jfen/H/g9lv8nAAgJlTDCJVY7lZhf8ejp9Me9MrcrMNH9oo92ce9P0/wAL2RduUBl+OC842JsajicdWbVph+Wm0iZ3kjSYW22lyioPkCrSPdUbOnCVnOQl8biT/ps+05VJ640t7yjQUeR+DGmGpeLAfarCnyfw7erRpDuY33K0Y1EaFz7t5rb4pqmwKUy1rWn6ohPobLj5rfjwVvCVtNHrseysNANN2x4KQKLVONIJ5pA6gJeo9kNtAI7KAT6lAbiUtARZGtcls35OOC75OFIsnFVoto/MhNdQupDgmOQNodTDhLzAUyq1Cq6I0NovMDsXJHvulU6UpORzPNftH7lqG07LP8jh5hvaStRlsVpE5cvI+X9WMU8ATZn2QVmXmNx9M7lfcuTOOq7+r9kKhczdHrHBdWHEc+XKO0afG7vT2i+u73dqYBB09iLM7zv4di0SI4AcPVwSNP1d3Dh3LiT8Ds7krL7ifd8e1IOY+I+N3cmlx7PR/RFfQdvbu0m8aT3TvUd7o118T7EAr38PiyQ1D8eHYlLZFh6+xMe3W3xIQBHVLaH4P9UJ9Q8Drx70r2RMDeg1fv7O1MGVXmCFtOQDvyzED/Sb/wBx6wVawW88ngnG4k7hTZ9t6jy9arx9no8/Ep7SklLC4Y6aewJ0LmNSkJkG7ggYnEOYWANDs7st3RBgm1jOhUzKmAlPWhtGbi5rc1HjPZOnoUnZWL5xhdAEOLbGZAOug11Umm2UVwTIDm7yE2o8jcjNGqeKan1GwCbrtVIrUxFlGZTR9hm0XnQ7k+o1DcIcO9S3tRAq3suVylP10XINTckG+Yb4+1aNzuiVm+SX5hnj7StC7QqoWXLyPlwJxtU9jfshZwi0WnuHBaHlvT/Lan1Wzp9ELPBwg2C68OI5suTTpu8ITwO/4hBDzH3yUZjde7vVkk4bDl5sTEgeJGlz8QVs9j7NytAyi47OsQ03J3CDv+eBvVTyZwgLXOcA1oHSJt4jtt6pV/TxYqDP1aItk6pqQQ2PEudAtdp3WGeVOA1qFHIWy0Wu0AzJsJuXC8X6V277g02LwlM3aKjtRam2XWBh4L27r2buWhqtzZ6FFgJhjTlAhpmHTu0IB7O9W79jNzueTpdoNpIY9vSOlzUMfVGqW9Hp5PWwjmEw143XDT1tOqTMx7VFN50B8N63+PwYp5WkgkNp6TBLXEuP6LGi/wC0RvhYnalAtqOtlnpFsWaDoIjdIVy7KxGcz48UN4vw6X3lSHWnT18f6INZxvr1uJ4lUSvxLbHSFvfJx/a8V9Rn2nrz/G6L0DyYf2nFH9Gn9qoo8vSqw7PR2hBrY5jHOF3Frczg1pdlHbA17NexFaFV4XDVaVTEOa1rxVfzjCXRDsjW5X26vQBBEm5EceLH66KucNXD2B7CHNcMzXNMhwIkEHfIVfS29ScGP6TWPeabXubDc+Ytykz0SXAgTAJiJkI2xsFzFClSnMWNidJOpgbhOnBUtDY9c4dmHcGMbzhfVdmLiWmqamWmANTIEk24FXJE21o9o4xtGm6o+cjRLsrS4gASTAuQuo4trnNaJlzM46JjKdCToJ4Ir2zunW3G2iq+SuAqUaRZUbBDzk6Qd5rM7m22J6rIEacE9fCWeKx7KUl2Yw3O7K0uhg1JA3eux4FScTWDG5ncQNJJLiAAANSSQFT7c2e+qQ6kIqNaebqtflLHHc/6dIwJbBmNN4sNs4bnKRYWCoCWy2csgOBJaZEOGrTIuBdVotiYPFNqNLmyIcWnMC05mmDY9u/RApbapOJALrVOaJyPAD/okkW1AnS4SbIwtRlHLVc5zszspcQ54YTLQ9ws5wFib7rk3NTsvC1ab3vNJ/TrvIGenkDKhZ03APPSaGGwB1jfZaNodoY+nRbnquytkDNlcQCbCcoMSSBJ3lDGMYahpgnOACRkcAA6YkkQJg24gjcnY+g2pSfTqNLmPaWuaNS0iIHaq3klhqrcOwYhrhXjzhcWkuIGUGWkz0WtCWpofqbW64nRS81lHxY07/uT2Ot4qOKox4ukSP1XKVKbkp+Zb4+1aKoOiVnuSp8yz43rSU3aq8Sy5eRcvWRi6hEgnL9gLJmoYutb5QD+WVNPm/ZHbKyjdF2Y8Oa8hU7qZYRb19ijU2jT7lIzd3sVJaLCYoyxjWl4/OOa0G8EEC40Bk3nSFabMrMqkmOlTyMbqMr3B4MD5swOkb6rPYDDHmagIBL6fQEySJPDSCWdtgpT8e6KhIAq1KkuiBZzTvOhkNbm3ZiosU2+ysfSo0KeZzKeYAwTBJJALrdIy46xvUobTplssqNy6WcXAEz1mugga+F9FnRs3EVIfTLadNzQA0uh1hoSGnLqbA8Y7aWlyeqVa8dFha2c7HOkEGLhxcHTOhINz3GdQ9tjmBe+ebAaATlBky4ggE2F9Y46rEcqsOOca5z2y4Frmi5pm8BxLjoRHpVttHZjvkAY192YnI9+jnh8CCZJgucLae1ZSvhXAkBobDw0mL5nDd6Lid7bBPGFUOq7ifSO0diA+/p7eJUqsIjhHDtEKJUB7PV7+1aJV2KC9D8ljfP4s9lMeup7157ih2jfovQ/Jb+dxXfT/nUeXpV+Ps9EqJzW2TGopK4Y6afSF0YBBpi6LmVxFPCcAmUymYtr8h5vrSOHVzDNE2zZZibTCuEkp0qrq065YwBxa7Oc7gGWpw/LMiM3U6o1B3KxhBHlNKckSM1hXSkhOyJGSpTmChUoIkEEHeEdvBIQBYWCVOIVTVcnVDdcoUqeTFOKLOMLR0uqs5yfPmmfVWlodVXhyWbxvl4ZxdS+9vqYFm2s9m69/uWl8oDfy2pB1LfDoBZptxouzHhzXkhbv9yI10aQg/1+NEalJ7VRJjcWGNbzZdnEGSTAbfM0jSDwvrrZaCnghUD6jqTWkgQ03MCAXdERfo7pMniszQwznHqkNaRmOgiZ1m9gbLR4+o9lSm4HK0gZTuFRsthwG6J7OleyinFtgdrOY3mzNjEAjcT0faJ4Srivj8oIDGh0Z3taJytFwXxcuO4TxO5Zmli6Zqgua2nUYJI3FwPSkyZMmwuZCF/xWqX81hQXVLucS4ZXWJObQl30QDEadk6NbbXcyps+u9r2Fpcx4LTIJa4T3E5Rbd4LG4zHvrVG36LIMTqfDfdF2tQeBmqUWU3ueDIqDIc2hNPOZdIMnTsUAdF4G8GDHcTB7r+hVjCpuLNt+nu9yhE8Z03gX0U/FQTu46e5QnN7vX2dquEq8afZ2L0TyW9fFfWZ7HLznHv3di9E8l2uJP6TfY5Z+bpV+Ls9ECeCqfb2PfRpBzMs52N6QJEPcG7iL3Tds7Qq0eYDSwmpVbScXNcYzAnM0B40ynoyddVx4zbe1eU3IjXIdIaKuwGPfXzmiWNpte6mHOaXF7mGHEAObDQ4EbyYm2+5E1ctcURjlT7L2iX1KtB4DatIgkN6rmPEte2bgG4ymYI1OqLtvGvpUS+k0PeCIY4kZpNwCNDv36dqr90S2zJZWc2xyoZSwPyymOczUxUY2YkETc7gN/o3q/wziWguiSLxpdPRHgpSVVYjaTxim4drWw6iauYk2yua2IHHNr2KdhHPM5w0QeiWmQ5uUGb6XLhHZO9TYYrHydCO9ElU+39ruw5oZaYfztVtK78uVz9D1TIsZ8NUbAbWz1qlB7CypTa1/WzNcx5cAWugHVjgQQNN6NUbTXOuE+tpKHzfSCNWs3tUVSBVBlch1jdIoWreT580zuWroDojwWX5ODzVPfYe1aphstPGnN415QG/ltT9n7IWZGk9ntWt8oDwMbUk26I3fRb71k3Do6e3iuzHhzXk7BUs5NnECeq2byBBk23nwVnSwjZEA5QRmaXNI3XeG7pi+gsboeDwldjC4AjeCMzhxIe0Xg6y0Sr3Z9P5TTdHRqsBcWuEyN5aT1hcgggETfUJWiReNwTKlFwZZ9Mw5hiWkXuBqI3jUKhfgi9j6ckOpglrnGei8EBp3logg77C+qm4qoaQw2KAJcw81WAm7Y6M8ejMTvAnS9tyk2SSOepXgZg4atEetpm4++FJsNVxLy1rW0spplwMmLBoDZvYgCZjeCpeFqUqWZrn1H1HS54plwuMrsxMX14RYnSIj4umC4PALX2IdDoOU2mNRa5UB1R4BDDlkgw2Tduhl0uBt7leiWW1+bqnnHOe6R0G2lunSeARcz2+O6mpEF0klx1JOpJF+3vTapcSZiwiBAt1ogCBe/rSAGPjUbtd4IPgnIQuIq213DcVEc7XtEadyVxNx2COMX90JsHgdPvCYVOPb7PevR/Jf/zH1m/ZK852taBdej+S7q4g/wCoB/0D3rPzdF+Ls1HKDCPq02tYJPOMcbgCGODjqbyAom3cFmdh3UqIJZWbUfl5tpytBtJIkye6yuHArmsK5McrG9iVSqKm2RhauFNRjWmpSdUdVZlLQ5me7mODiBANwQd9wIk2rGogCcpWK/YWzntrYjE1SBUrFoDAZyU6YhoJ3uNyYteL6qyxzndAtYXxUBIGWwE36ThKK3RPBVbTpkto8nnsweLo0mmpzhcKLBlGRlQtcRLiB1wT4NWywr+i3UGBIOtgkaiBqN2jSoxGHnGCo9j8goZMzc3WNQOgZL6DXRTdkvhmQNe1lICmwvsXta0dKCJjde5INlJbO9c49iVy+DTPcs2lxwgio5rcS2o8sa8w1odclgkXI0uiUMUcL8ofVbUqQQ5j2sL6lSmYAYY1cxznCLdEzxKv27rJ7TF0TL8GjaLjIkfH3JcU6yLTF/SmYhoIKm8KirdUuuQnBIsWukfkv1GH9H7ytSxZTkq3zbO4LVUtF0+Phlny8f8AKEPy2pf6P2GrLAwBPZw48VrfKCJxVW30TP7DfcsYIIjjb1rqx4c95egbOdmpMfbTUHvv370uKoup5azOtSOa29ujweIIn0ejFbPx1SgRzZtqWHqOnhI6Jtr7V6NsWs2vSDh84XH0ZFw6NfHgVNmjgnyVhqmnrTqiBeQQ5ocw+BiEzkLtUuD8NViaYGWfousWnuII7kJlM0mupk9LDuGQ8aTxnpyeIc17PAKuw9fJtOqQAJLoExImT7Q4dxjVKBpcfsSk8NY5rmMa4uEER07kdglZHaPJao0+bcKji6B+gDvcZNo7L2K9HbUa5szMj7lj+UFcsrUzJDQ4G3f7vZuSlp2KOryQ5tp52sTfRgiSRxMys2zDl3OBp6sOEzoJEnjb3r0PlRiQGOHovw9iyGy8oFZx3Nt3nQeJsrxt0mxRuHVPGWme+RPpT2AX00PtCVzukGA2Blx4n+iZWeIPHuVkpNsEnQFel+S/83iP1v8AttXmO0Xnd7uK9L8l583iB/qj/tsWfm6L8XZt6j7SAXXA6MT6ymtxB/w6nob+JOzQEOnjWBxaSQRrLXACZ+cRlix3rjxdFGbiz/h1PQPentxkC9Op+4UjsSwauHtO/cL7ifBSOebPWFtbg/Gh9CtBvy0fQqfw3/c1Fp41v0an8Kp+FOp4lpymevdtjcETMRYRvMQpTSnokU41g+bV4/map/kRP+J09Iqfwqo/kUhtUSBNyJjsET9pvpC6tiGsu5waO0xpf2AlVqEE3aFPif3H/hSjG0j84Dvn3InylubJmbnicsjNHGNYT24phBIqNIbqcwgd97JagDdtGiAZqMHe4fegVNrUB/fUuzzjd/ip3ygROYQdDOp7Ex9SR1pGuqV0cLhjJK6q5PoCybVKn8UpK5IcVyTGP6RulWNax3Jlg5qn9ULRsFln+TIijTHBoWga63xxXRhwxz5eP+UKnGMqdob9kLJNbFieH3rY+UT+2P8Aqt0+qOxY+ru19YXVjwwy5Cde+vwVKwGNqUnZ6b3MI1jQ9jm6O3bpUOm61x8XRm3nv7FRN/s7aoxTjUAyvdRy1mC8PpVG5SOwtqmP6Kj2nXzY+q5tnB1iDoQcrD3EsbP1x41vJraww2ID3A5CMroEwJDgdJMOaDA3F3FDoVXMc151lwLozBzSAR2Ftif/AEo1qnt6RsyvzjefpkDMwB1O5yvbMkRckyAR+iDJVftfZ1Wq4GYDXAODm5SL2i99L+xUuD2g5rhWpAsc2S9puHDiOOonTX0aza+0B8kp1M02LvEAjfvl2/sUX4bN4rEMqCrUqB5FIhoAIDXVCXAtkfNsDIO/W6z2LdlYQ4APeQ54a0ANZ81sCNSZjuUqrXyUKTbXmq6d7nRl9QHhKpsRXzmTJEz3nieFtAtMYVobe3Xf3nX2D1oFRwk6elEc7U/f3+hRap7/AEqkqrHmF6f5MupiD/q/7bF5btHuXqHkx/N4j9b/ALbFHm6NPF2bhjZSfJmlxcZmAJzHRpkWmNU0zuMd4n7wlPOH5zf3D+NcUdFdT2dTkWdaY6b99jv4J3/B6Qjono3HScYMzNzrIHoXU2v+k0/sn8aN5zc5n7h/GrlqLBPkLCGAgkMGVt93RN5ueo1Lhtk02lpAMt06vEH6P6I07UMOq8Wfuu/EjsdUieh6XD7insjsTsxjy4mQXAzEb2tbw4MA9PFEOAacolwytyAtIBynLIsLTkGkdkIYq1ODP3nfhTueqbmsP7ZH8iexo5uDDarquYlxtBAgWaBG8RlPfmM7oB8gIpup5yc1iSJkfOm/zrzEAZjACealUk9Cn/Ed/wCJK11SbsHg/wB7QlbRqHV8AXMY3PGU5pjU3ib3HSvMzvUim06OIn9EQIm1pO6PWh8+4f3bj3Fn3uCRuJcf7mre391x7Knii7CwZKHVFkWi2Akq6JfhqavRk3XI2JdfwXLJYHJ780zuCv2jolZ/YE80z6oV8zT44rbDhOfLyLyhu/K3j9Fp9DQsfWaQB8blsPKICMY/hkafV/RZHFrqw4c+XKM0d/x4IrHd+oTRp8e5OBt6N6pLnXv6rKVgqT5BbIbOYSC5pIMTAuN/SHBReHv/AKq42LtWs0tpsbTdMDpCDA7QRwSpkq4fEhwLW1NLljMrZOa0Fo+aeCBimYmwqCvDdAZAF5sBAFyvQ2YraOXMMPh8sfScSfWCs3yl2/iWjJUZRaSPmtJkAQblymU9MrVrFxPOFzjA619BA14Jj9T7u5O61zeBusPUFz4v/XsVkHl18N3aUDEN7bx7tfBEr1ACf69vFRC6fQmSs2hGUr1LyXjzNY8av+2xeW7Td0V6p5L/AMxV/W/yMWXn6NPF2bUtStakaUUNMcFxR0UrWXTg0yuCerSj1KxFVtMNnMJzTEBp6U23S3vJTmY7zppZdHZJm883zkxHUjozOu5SA8o1J2+Bw8E5ovoWHxGYvFhlcWi+sBpkfvAJcRVymmIJL3ZB2dFzpPg0qQykJnI2dZgTPGY1umYii14AcxrgOIBiRBidLEjxRdAQBOTU8JApfwRGOQnaJ7dAnCHaU2sm0yUtQo/DVtZsnh6PcuRqmq5ZLQ+T/wCapfUHsV8zRZ/k87zNP6g9gWhYbeC2wRly8h8pTfyx2nUb7T2diyWK8Fu/KNg3PxUtBgMaLCd5PHtWOrbNqx1X+hdON+MMuVc8+3glDe7d7EU4F83a6ddP/wAorcK/gdJ4aeF1eyRY+PDvVxyboTVBIIAEAxadfjxVjye2XmmT05gHcBFj6R7FoMBsXGUG9BlKsJmXASbcJF9N/FRcjkbHBM823u07lgeWuA5wyOtrxsOC1eHxOOgD5PTA8B/uoG0MPjqgth8MDEgkmQdNz+71qIqvJXCIteII+/02UetXO6fT3LcY7kpiT0qppM1IaxoINtLRw48Fk8ds11MEzaTM2iP67u1ayyo0q3Nk77/GiaKfs4JlN83yu8P/AGihhjqu9ColVtcQ2PYvUfJfehW/W/yMXm20MKS2YFvSvSPJY7zFb9b/ACNWXn6NPF2baphmu1APfB9qQYFhi0dzW/hUgp3YuOVvQGbObxf6QPYFxwQ3OfP1j71MaEUMVfUorcFI6zv3n/iRaeDjRzv3n/jUpgRmBVokT5M7c8+s+1yH8nqf4n/SPvlWDjZNAlFEV4o1f8Q/9H/jSjn+NM95NvQxTsmhSlvakaBU5+P7r0v9wTqZxNpNLLv6LjA8XDd8FS3RojQYT2R7U2qnNFvjimVtCkaJVddclqarlktW8nHzSZG4AHvC0bDYqj5PUgKNOB80E95uVf0hYrfDhGXLLbUpMfXMsqWAHUcc8SDvmIcLxNhF4iDidi08hJNQ5oA8wZBkHiNdLjf2WuNp7K845wAJcR81hg/tX1vPFI7ZLiwNDCMs5T0AQAdwiACLQZ7StWSmw2x6Lm5jTeAIcTzIvAE62ic1r66QEWps2kYinqeqMO0QD3tJiSBPbobqRR2SWSOakaN6FPokuBBuJtAgembAEq7OuCaeYW6JZTAG+OrI466mO0AQa+Da1081kBaHS3Dg5Dc5CYDjAIM9kao7aecMPngSN9DfAOY24nSCDa1iUJmByGebnMJIDaYEcOzSSLJv/DRlvSG8yGUy4kcBlESSbx3b0AbDU3PiOeYTYA0GwI+c4kRJFzfXSJATKdQPqNd51gDQSMjSBZxOcNkXyG9+s1c3ZkweauREc2w3AH6MCbjTxgBSH4N5hvMGR84spwW26I6MAWsALx2FAAfTY4AVOfvDhNASL8Q2DcjjqBcSow2XRMEse9vZhqLpiesObsZB08VLw+ynAhzaJb0pEtpS06gguZMRPcTCNR2U+ZdRGYfPPNXjQRkOX0ceAQFXT2RRbLBTfEnKRQpPJ1k9SQBI32gC2iFUwFFs9B5aRObmaRgyBAGSwi8g+mbWx2I8E5aTQDvHNA23WpgEG0gj06GONjvkF1IGNATSh0zMnmp3zbijYZblTSp5Xhucb8obRYBOgsA7SDrPrUbyTO81W/W/yN9ys+UOzntpmRltNnNJ9VMcSofkqp+ZrH/WP2Qlnf8AnTw7PQBouabpWtQcXiTTEhuYlwaGzlkkGIMG65sW1TG6oOPLw0ZJkuaCQ3NDcwzGIPzZjthCbtWmIkm5AFidSBeLDX0KTSxzSHuAMMbnNiLdK0G89H1q5E0M1qvOtAaQwhpu3jmz5jo3K0Ngby7ei4atUNRwIIZJglpB6IggyLySCCNRPBHoYpr7DrASW7x93rTMDtKnUgg65SJi+cEgC+tjbsVpRqOMrZHOLJhpIBa5sHMcoMiT0IJgWvrNkrbRcxjHQCS52bouGamwuzOY2SZygEC87tVZsxdMgEVGEEZgQ4RlGp107V1TENGST13ZWwCZIBOokCzXG/BMiYGtnb0gA4ENdEROUOt0jA6UXvbhCkCnZNpPB3jun44hSGwdClo0NzALKU1qCYLrQSNew2MHwI9KMUtaBvFR6+9SCh1W6pU4q3m5XItXDgnUrljWgXJseaZ9RvsCvmLPcnT5un9RvsC0bAt8OEZcnxKdCaE8BaxmExvSJ4orQJSwuamRjqQIiBHDvSZB8BFSIAYA4D0J2VKAuhANLU0BOJXBIzAECu1SEKqJCmmxHLM+bcewrO+Sofk9X9c72BaDlt+af3Kh8lf9nqfrnewJZdKMezdJaa4BOa1c8bUQUmk9UegJzMO0A9FsEQRAuIiDxEWXU+CkBaRFV+IxVKg8tyQ57c3RDZfcjLqJPWde0BxmyXD4ilIa2mQROVoDRai5zJbDoytLXADt0Vg/DtdctadBcA6aa959KGNn0hpTYOlns0da/S7+kfSeKtIGGFEmnlYRma7JaJY6HONjo7MD39qTDCjXYzJmDacZYzMLS6mI4H83UH73FGGzKUQGAASOiS2A6JFjp0RbsCLgsBTpdQEWAjM8iwa0WcSNGtHgnsadS2ZTzBxbJaS4Ek6vABnjZoseCENiUujEwxpaB0YObNM9G/XdbQ2kGBFkF0J7GkDZuB5rM0OJbIyg5eiA1ogZWjUguMzdx7hNhKQkDuKkOI1QX3RihvCmnEGqLrk2q65XLGtEHk5+ZpfUHsC0tMyF57yc5Q0W02B7oIaBGV3CNwWvwm26LgMrpn9F3uW+PxFm1w1OCiU8SDvRm1FpLEaGKSboWdK16ZCFKhmol5xAOXNKTOmZkyOkpBvTG1E4PSMoCFWdYp+f48FFxFRKnGI5bu80/uKpPJWfyV361/tCtuXL/NP+qsn5PNv4ejQ5t9SHF7nRlf8AOPECEspvCnj2enhyNTVPhtrU3nounwPuU+nXXNPjaxYNKKxQmVVIZUVyo0lsKco7aqK1yuVIoCVgTQ5cXpgSUoKHmXc4ghCmON0nOJMyKZXdiZUTs6DXfaUqIhVhdKq/E46HGfYuWL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media1.shmoop.com/media/images/large/title-page-odyssey.jpg"/>
          <p:cNvPicPr>
            <a:picLocks noChangeAspect="1" noChangeArrowheads="1"/>
          </p:cNvPicPr>
          <p:nvPr/>
        </p:nvPicPr>
        <p:blipFill>
          <a:blip r:embed="rId2"/>
          <a:srcRect/>
          <a:stretch>
            <a:fillRect/>
          </a:stretch>
        </p:blipFill>
        <p:spPr bwMode="auto">
          <a:xfrm>
            <a:off x="3200400" y="1149540"/>
            <a:ext cx="5715000" cy="48577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a:t>History &amp; Science</a:t>
            </a:r>
          </a:p>
        </p:txBody>
      </p:sp>
      <p:sp>
        <p:nvSpPr>
          <p:cNvPr id="48131" name="Rectangle 3"/>
          <p:cNvSpPr>
            <a:spLocks noGrp="1" noChangeArrowheads="1"/>
          </p:cNvSpPr>
          <p:nvPr>
            <p:ph type="body" idx="1"/>
          </p:nvPr>
        </p:nvSpPr>
        <p:spPr/>
        <p:txBody>
          <a:bodyPr/>
          <a:lstStyle/>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History</a:t>
            </a:r>
            <a:endParaRPr lang="en-US" dirty="0">
              <a:latin typeface="Calibri" pitchFamily="34" charset="0"/>
            </a:endParaRPr>
          </a:p>
          <a:p>
            <a:pPr lvl="1"/>
            <a:r>
              <a:rPr lang="en-US" u="sng" dirty="0">
                <a:latin typeface="Calibri" pitchFamily="34" charset="0"/>
              </a:rPr>
              <a:t>Herodotus</a:t>
            </a:r>
            <a:r>
              <a:rPr lang="en-US" dirty="0">
                <a:latin typeface="Calibri" pitchFamily="34" charset="0"/>
              </a:rPr>
              <a:t> “first historian” or “father of history”</a:t>
            </a:r>
          </a:p>
          <a:p>
            <a:pPr lvl="1"/>
            <a:r>
              <a:rPr lang="en-US" dirty="0">
                <a:latin typeface="Calibri" pitchFamily="34" charset="0"/>
              </a:rPr>
              <a:t>Thucydides showed the need to avoid bias</a:t>
            </a:r>
            <a:r>
              <a:rPr lang="en-US" dirty="0" smtClean="0">
                <a:latin typeface="Calibri" pitchFamily="34" charset="0"/>
              </a:rPr>
              <a:t>.</a:t>
            </a:r>
          </a:p>
          <a:p>
            <a:pPr lvl="1">
              <a:buNone/>
            </a:pPr>
            <a:endParaRPr lang="en-US" dirty="0">
              <a:latin typeface="Calibri" pitchFamily="34" charset="0"/>
            </a:endParaRPr>
          </a:p>
          <a:p>
            <a:r>
              <a:rPr lang="en-US" dirty="0">
                <a:latin typeface="Calibri" pitchFamily="34" charset="0"/>
              </a:rPr>
              <a:t>Medicine</a:t>
            </a:r>
          </a:p>
          <a:p>
            <a:pPr lvl="1"/>
            <a:r>
              <a:rPr lang="en-US" u="sng" dirty="0">
                <a:latin typeface="Calibri" pitchFamily="34" charset="0"/>
              </a:rPr>
              <a:t>Hippocrates</a:t>
            </a:r>
            <a:r>
              <a:rPr lang="en-US" dirty="0">
                <a:latin typeface="Calibri" pitchFamily="34" charset="0"/>
              </a:rPr>
              <a:t> &amp; the Hippocratic Oath – all patients must be treated regardless of class</a:t>
            </a:r>
          </a:p>
        </p:txBody>
      </p:sp>
      <p:pic>
        <p:nvPicPr>
          <p:cNvPr id="48133" name="Picture 5" descr="aesculapias-caduceus-sm"/>
          <p:cNvPicPr>
            <a:picLocks noChangeAspect="1" noChangeArrowheads="1"/>
          </p:cNvPicPr>
          <p:nvPr/>
        </p:nvPicPr>
        <p:blipFill>
          <a:blip r:embed="rId2" cstate="print"/>
          <a:srcRect/>
          <a:stretch>
            <a:fillRect/>
          </a:stretch>
        </p:blipFill>
        <p:spPr bwMode="auto">
          <a:xfrm>
            <a:off x="0" y="0"/>
            <a:ext cx="1333500" cy="2171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990600"/>
            <a:ext cx="8001000" cy="1982788"/>
          </a:xfrm>
        </p:spPr>
        <p:txBody>
          <a:bodyPr/>
          <a:lstStyle/>
          <a:p>
            <a:pPr algn="ctr"/>
            <a:r>
              <a:rPr lang="en-US" dirty="0" smtClean="0">
                <a:solidFill>
                  <a:schemeClr val="tx1"/>
                </a:solidFill>
              </a:rPr>
              <a:t>Part I: Greek Wars</a:t>
            </a:r>
            <a:endParaRPr lang="en-US" dirty="0">
              <a:solidFill>
                <a:schemeClr val="tx1"/>
              </a:solidFill>
            </a:endParaRPr>
          </a:p>
        </p:txBody>
      </p:sp>
      <p:sp>
        <p:nvSpPr>
          <p:cNvPr id="3075" name="Rectangle 3"/>
          <p:cNvSpPr>
            <a:spLocks noGrp="1" noChangeArrowheads="1"/>
          </p:cNvSpPr>
          <p:nvPr>
            <p:ph type="subTitle" idx="1"/>
          </p:nvPr>
        </p:nvSpPr>
        <p:spPr/>
        <p:txBody>
          <a:bodyPr/>
          <a:lstStyle/>
          <a:p>
            <a:endParaRPr lang="en-US" dirty="0"/>
          </a:p>
        </p:txBody>
      </p:sp>
      <p:pic>
        <p:nvPicPr>
          <p:cNvPr id="3076" name="Picture 4" descr="MC900189391[1]"/>
          <p:cNvPicPr>
            <a:picLocks noChangeAspect="1" noChangeArrowheads="1"/>
          </p:cNvPicPr>
          <p:nvPr/>
        </p:nvPicPr>
        <p:blipFill>
          <a:blip r:embed="rId2" cstate="print"/>
          <a:srcRect/>
          <a:stretch>
            <a:fillRect/>
          </a:stretch>
        </p:blipFill>
        <p:spPr bwMode="auto">
          <a:xfrm>
            <a:off x="4343400" y="3429000"/>
            <a:ext cx="4800600" cy="3013075"/>
          </a:xfrm>
          <a:prstGeom prst="rect">
            <a:avLst/>
          </a:prstGeom>
          <a:noFill/>
        </p:spPr>
      </p:pic>
      <p:pic>
        <p:nvPicPr>
          <p:cNvPr id="3077" name="Picture 5" descr="MP900400401[1]"/>
          <p:cNvPicPr>
            <a:picLocks noChangeAspect="1" noChangeArrowheads="1"/>
          </p:cNvPicPr>
          <p:nvPr/>
        </p:nvPicPr>
        <p:blipFill>
          <a:blip r:embed="rId3" cstate="print"/>
          <a:srcRect/>
          <a:stretch>
            <a:fillRect/>
          </a:stretch>
        </p:blipFill>
        <p:spPr bwMode="auto">
          <a:xfrm>
            <a:off x="152400" y="3733800"/>
            <a:ext cx="3886200" cy="25892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 Revolt leads to War!</a:t>
            </a:r>
          </a:p>
        </p:txBody>
      </p:sp>
      <p:sp>
        <p:nvSpPr>
          <p:cNvPr id="21507" name="Rectangle 3"/>
          <p:cNvSpPr>
            <a:spLocks noGrp="1" noChangeArrowheads="1"/>
          </p:cNvSpPr>
          <p:nvPr>
            <p:ph type="body" sz="half" idx="1"/>
          </p:nvPr>
        </p:nvSpPr>
        <p:spPr>
          <a:xfrm>
            <a:off x="0" y="1981200"/>
            <a:ext cx="3810000" cy="4724400"/>
          </a:xfrm>
        </p:spPr>
        <p:txBody>
          <a:bodyPr/>
          <a:lstStyle/>
          <a:p>
            <a:pPr>
              <a:lnSpc>
                <a:spcPct val="90000"/>
              </a:lnSpc>
            </a:pPr>
            <a:r>
              <a:rPr lang="en-US" u="sng">
                <a:latin typeface="Calibri" pitchFamily="34" charset="0"/>
              </a:rPr>
              <a:t>Persia</a:t>
            </a:r>
            <a:r>
              <a:rPr lang="en-US">
                <a:latin typeface="Calibri" pitchFamily="34" charset="0"/>
              </a:rPr>
              <a:t> wants all of Greece in their possession.</a:t>
            </a:r>
          </a:p>
          <a:p>
            <a:pPr lvl="1">
              <a:lnSpc>
                <a:spcPct val="90000"/>
              </a:lnSpc>
            </a:pPr>
            <a:r>
              <a:rPr lang="en-US" sz="2400">
                <a:latin typeface="Calibri" pitchFamily="34" charset="0"/>
              </a:rPr>
              <a:t>Certain Greek city-states in Ionia have come under Persian rule.  Growing tensions erupt into a revolt.  The revolt leads to a war of epic proportions between Greece and Persia. </a:t>
            </a:r>
          </a:p>
        </p:txBody>
      </p:sp>
      <p:sp>
        <p:nvSpPr>
          <p:cNvPr id="21509" name="Rectangle 5"/>
          <p:cNvSpPr>
            <a:spLocks noGrp="1" noChangeArrowheads="1"/>
          </p:cNvSpPr>
          <p:nvPr>
            <p:ph sz="half" idx="2"/>
          </p:nvPr>
        </p:nvSpPr>
        <p:spPr/>
        <p:txBody>
          <a:bodyPr/>
          <a:lstStyle/>
          <a:p>
            <a:pPr>
              <a:lnSpc>
                <a:spcPct val="90000"/>
              </a:lnSpc>
            </a:pPr>
            <a:endParaRPr lang="en-US" sz="2800"/>
          </a:p>
        </p:txBody>
      </p:sp>
      <p:pic>
        <p:nvPicPr>
          <p:cNvPr id="21508" name="Picture 4" descr="Persian War Battles"/>
          <p:cNvPicPr>
            <a:picLocks noChangeAspect="1" noChangeArrowheads="1"/>
          </p:cNvPicPr>
          <p:nvPr/>
        </p:nvPicPr>
        <p:blipFill>
          <a:blip r:embed="rId2" cstate="print"/>
          <a:srcRect/>
          <a:stretch>
            <a:fillRect/>
          </a:stretch>
        </p:blipFill>
        <p:spPr bwMode="auto">
          <a:xfrm>
            <a:off x="3810000" y="1970088"/>
            <a:ext cx="5105400" cy="48879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342900"/>
            <a:ext cx="7772400" cy="1143000"/>
          </a:xfrm>
        </p:spPr>
        <p:txBody>
          <a:bodyPr>
            <a:normAutofit fontScale="90000"/>
          </a:bodyPr>
          <a:lstStyle/>
          <a:p>
            <a:pPr algn="ctr"/>
            <a:r>
              <a:rPr lang="en-US" sz="4000" dirty="0"/>
              <a:t>The Beginnings of the Persian War (490 – 479 BC)</a:t>
            </a:r>
          </a:p>
        </p:txBody>
      </p:sp>
      <p:sp>
        <p:nvSpPr>
          <p:cNvPr id="17411" name="Rectangle 3"/>
          <p:cNvSpPr>
            <a:spLocks noGrp="1" noChangeArrowheads="1"/>
          </p:cNvSpPr>
          <p:nvPr>
            <p:ph type="body" idx="1"/>
          </p:nvPr>
        </p:nvSpPr>
        <p:spPr/>
        <p:txBody>
          <a:bodyPr/>
          <a:lstStyle/>
          <a:p>
            <a:r>
              <a:rPr lang="en-US" sz="2800" dirty="0"/>
              <a:t>The cause of the Persian Wars started with the </a:t>
            </a:r>
            <a:r>
              <a:rPr lang="en-US" sz="2800" u="sng" dirty="0"/>
              <a:t>Ionian Revolt</a:t>
            </a:r>
            <a:r>
              <a:rPr lang="en-US" sz="2800" dirty="0"/>
              <a:t> </a:t>
            </a:r>
            <a:r>
              <a:rPr lang="en-US" sz="2800" dirty="0" smtClean="0"/>
              <a:t>in </a:t>
            </a:r>
            <a:r>
              <a:rPr lang="en-US" sz="2800" dirty="0"/>
              <a:t>499 BC. </a:t>
            </a:r>
            <a:r>
              <a:rPr lang="en-US" sz="2800" u="sng" dirty="0"/>
              <a:t>Athens</a:t>
            </a:r>
            <a:r>
              <a:rPr lang="en-US" sz="2800" dirty="0"/>
              <a:t> sent troops to support the cause!</a:t>
            </a:r>
          </a:p>
          <a:p>
            <a:r>
              <a:rPr lang="en-US" sz="2800" dirty="0"/>
              <a:t>The Persian put down the revolt easily, but the actions of Athens angered </a:t>
            </a:r>
            <a:r>
              <a:rPr lang="en-US" sz="2800" u="sng" dirty="0"/>
              <a:t>King Darius.</a:t>
            </a:r>
          </a:p>
          <a:p>
            <a:pPr lvl="1"/>
            <a:r>
              <a:rPr lang="en-US" sz="2400" dirty="0"/>
              <a:t>It took several years to get the full Persian army gathered, but he sent them to Greece in the year of 490 BC.  </a:t>
            </a:r>
          </a:p>
          <a:p>
            <a:endParaRPr lang="en-US" sz="2800" dirty="0"/>
          </a:p>
        </p:txBody>
      </p:sp>
      <p:pic>
        <p:nvPicPr>
          <p:cNvPr id="17414" name="Picture 6" descr="marathon 2"/>
          <p:cNvPicPr>
            <a:picLocks noChangeAspect="1" noChangeArrowheads="1"/>
          </p:cNvPicPr>
          <p:nvPr/>
        </p:nvPicPr>
        <p:blipFill>
          <a:blip r:embed="rId2" cstate="print"/>
          <a:srcRect/>
          <a:stretch>
            <a:fillRect/>
          </a:stretch>
        </p:blipFill>
        <p:spPr bwMode="auto">
          <a:xfrm>
            <a:off x="3962400" y="5364163"/>
            <a:ext cx="4038600" cy="1225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838200"/>
            <a:ext cx="7772400" cy="609600"/>
          </a:xfrm>
        </p:spPr>
        <p:txBody>
          <a:bodyPr>
            <a:normAutofit fontScale="90000"/>
          </a:bodyPr>
          <a:lstStyle/>
          <a:p>
            <a:pPr algn="ctr"/>
            <a:r>
              <a:rPr lang="en-US" sz="3600"/>
              <a:t>The Major Battles of the Persian War</a:t>
            </a:r>
          </a:p>
        </p:txBody>
      </p:sp>
      <p:sp>
        <p:nvSpPr>
          <p:cNvPr id="15363" name="Rectangle 3"/>
          <p:cNvSpPr>
            <a:spLocks noGrp="1" noChangeArrowheads="1"/>
          </p:cNvSpPr>
          <p:nvPr>
            <p:ph type="body" idx="1"/>
          </p:nvPr>
        </p:nvSpPr>
        <p:spPr>
          <a:xfrm>
            <a:off x="381000" y="1676400"/>
            <a:ext cx="8077200" cy="4876800"/>
          </a:xfrm>
        </p:spPr>
        <p:txBody>
          <a:bodyPr/>
          <a:lstStyle/>
          <a:p>
            <a:r>
              <a:rPr lang="en-US" sz="2800">
                <a:latin typeface="Calibri" pitchFamily="34" charset="0"/>
                <a:cs typeface="Times New Roman" pitchFamily="18" charset="0"/>
              </a:rPr>
              <a:t>The </a:t>
            </a:r>
            <a:r>
              <a:rPr lang="en-US" sz="2800" u="sng">
                <a:latin typeface="Calibri" pitchFamily="34" charset="0"/>
                <a:cs typeface="Times New Roman" pitchFamily="18" charset="0"/>
              </a:rPr>
              <a:t>First</a:t>
            </a:r>
            <a:r>
              <a:rPr lang="en-US" sz="2800">
                <a:latin typeface="Calibri" pitchFamily="34" charset="0"/>
                <a:cs typeface="Times New Roman" pitchFamily="18" charset="0"/>
              </a:rPr>
              <a:t> Invasion</a:t>
            </a:r>
            <a:r>
              <a:rPr lang="en-US" sz="2800" u="sng">
                <a:latin typeface="Calibri" pitchFamily="34" charset="0"/>
                <a:cs typeface="Times New Roman" pitchFamily="18" charset="0"/>
              </a:rPr>
              <a:t> </a:t>
            </a:r>
          </a:p>
          <a:p>
            <a:pPr lvl="1"/>
            <a:r>
              <a:rPr lang="en-US" u="sng">
                <a:latin typeface="Calibri" pitchFamily="34" charset="0"/>
                <a:cs typeface="Times New Roman" pitchFamily="18" charset="0"/>
              </a:rPr>
              <a:t>Battle of Marathon</a:t>
            </a:r>
            <a:r>
              <a:rPr lang="en-US">
                <a:latin typeface="Calibri" pitchFamily="34" charset="0"/>
                <a:cs typeface="Times New Roman" pitchFamily="18" charset="0"/>
              </a:rPr>
              <a:t> (490 BC)– </a:t>
            </a:r>
            <a:r>
              <a:rPr lang="en-US" sz="2400">
                <a:latin typeface="Calibri" pitchFamily="34" charset="0"/>
                <a:cs typeface="Times New Roman" pitchFamily="18" charset="0"/>
              </a:rPr>
              <a:t>Persians landed on the shores at Marathon, and the Greeks heard of this and rushed to meet the Persians.  </a:t>
            </a:r>
          </a:p>
          <a:p>
            <a:pPr lvl="2"/>
            <a:r>
              <a:rPr lang="en-US">
                <a:latin typeface="Calibri" pitchFamily="34" charset="0"/>
                <a:cs typeface="Times New Roman" pitchFamily="18" charset="0"/>
              </a:rPr>
              <a:t>Greeks used the military tactic, the </a:t>
            </a:r>
            <a:r>
              <a:rPr lang="en-US" u="sng">
                <a:latin typeface="Calibri" pitchFamily="34" charset="0"/>
                <a:cs typeface="Times New Roman" pitchFamily="18" charset="0"/>
              </a:rPr>
              <a:t>phalanx</a:t>
            </a:r>
            <a:r>
              <a:rPr lang="en-US">
                <a:latin typeface="Calibri" pitchFamily="34" charset="0"/>
                <a:cs typeface="Times New Roman" pitchFamily="18" charset="0"/>
              </a:rPr>
              <a:t>.</a:t>
            </a:r>
          </a:p>
          <a:p>
            <a:pPr lvl="2"/>
            <a:r>
              <a:rPr lang="en-US">
                <a:latin typeface="Calibri" pitchFamily="34" charset="0"/>
                <a:cs typeface="Times New Roman" pitchFamily="18" charset="0"/>
              </a:rPr>
              <a:t>Victory for </a:t>
            </a:r>
            <a:r>
              <a:rPr lang="en-US" u="sng">
                <a:latin typeface="Calibri" pitchFamily="34" charset="0"/>
                <a:cs typeface="Times New Roman" pitchFamily="18" charset="0"/>
              </a:rPr>
              <a:t>Greeks</a:t>
            </a:r>
            <a:r>
              <a:rPr lang="en-US">
                <a:latin typeface="Calibri" pitchFamily="34" charset="0"/>
                <a:cs typeface="Times New Roman" pitchFamily="18" charset="0"/>
              </a:rPr>
              <a:t>!</a:t>
            </a:r>
          </a:p>
          <a:p>
            <a:pPr lvl="1"/>
            <a:r>
              <a:rPr lang="en-US">
                <a:latin typeface="Calibri" pitchFamily="34" charset="0"/>
                <a:cs typeface="Times New Roman" pitchFamily="18" charset="0"/>
              </a:rPr>
              <a:t>Significance of Marathon</a:t>
            </a:r>
          </a:p>
          <a:p>
            <a:pPr lvl="2"/>
            <a:r>
              <a:rPr lang="en-US">
                <a:latin typeface="Calibri" pitchFamily="34" charset="0"/>
                <a:cs typeface="Times New Roman" pitchFamily="18" charset="0"/>
              </a:rPr>
              <a:t>Greeks fight off a clearly more powerful enemy, and after this Greece becomes a dominant power in the ancient world.</a:t>
            </a:r>
            <a:endParaRPr lang="en-US" sz="28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lgn="ctr"/>
            <a:r>
              <a:rPr lang="en-US" sz="4000"/>
              <a:t>Why does the phalanx work so well?</a:t>
            </a:r>
          </a:p>
        </p:txBody>
      </p:sp>
      <p:pic>
        <p:nvPicPr>
          <p:cNvPr id="22532" name="Picture 4" descr="Greek Phalanx"/>
          <p:cNvPicPr>
            <a:picLocks noGrp="1" noChangeAspect="1" noChangeArrowheads="1"/>
          </p:cNvPicPr>
          <p:nvPr>
            <p:ph type="body" idx="1"/>
          </p:nvPr>
        </p:nvPicPr>
        <p:blipFill>
          <a:blip r:embed="rId3" cstate="print"/>
          <a:srcRect/>
          <a:stretch>
            <a:fillRect/>
          </a:stretch>
        </p:blipFill>
        <p:spPr>
          <a:xfrm>
            <a:off x="990600" y="2027238"/>
            <a:ext cx="6934200" cy="4852987"/>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16645</TotalTime>
  <Words>2118</Words>
  <Application>Microsoft Macintosh PowerPoint</Application>
  <PresentationFormat>On-screen Show (4:3)</PresentationFormat>
  <Paragraphs>270</Paragraphs>
  <Slides>43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vt:lpstr>
      <vt:lpstr>Lucida Sans Unicode</vt:lpstr>
      <vt:lpstr>ＭＳ Ｐゴシック</vt:lpstr>
      <vt:lpstr>Times New Roman</vt:lpstr>
      <vt:lpstr>Verdana</vt:lpstr>
      <vt:lpstr>Wingdings 2</vt:lpstr>
      <vt:lpstr>Wingdings 3</vt:lpstr>
      <vt:lpstr>Arial</vt:lpstr>
      <vt:lpstr>Concourse</vt:lpstr>
      <vt:lpstr>The Greeks</vt:lpstr>
      <vt:lpstr>PowerPoint Presentation</vt:lpstr>
      <vt:lpstr>PowerPoint Presentation</vt:lpstr>
      <vt:lpstr>Foundations of Greece</vt:lpstr>
      <vt:lpstr>Part I: Greek Wars</vt:lpstr>
      <vt:lpstr>A Revolt leads to War!</vt:lpstr>
      <vt:lpstr>The Beginnings of the Persian War (490 – 479 BC)</vt:lpstr>
      <vt:lpstr>The Major Battles of the Persian War</vt:lpstr>
      <vt:lpstr>Why does the phalanx work so well?</vt:lpstr>
      <vt:lpstr>The Major Battles of the Persian War cont…</vt:lpstr>
      <vt:lpstr>Aftermath of the Persian War </vt:lpstr>
      <vt:lpstr>Makings of a Greek Civil War!</vt:lpstr>
      <vt:lpstr>The Peloponnesian War (431- 404 BC)</vt:lpstr>
      <vt:lpstr>The Plague Emerges in Athens</vt:lpstr>
      <vt:lpstr>The End of the Peloponnesian War</vt:lpstr>
      <vt:lpstr>Warm Up- Wed. 9/13</vt:lpstr>
      <vt:lpstr>Rise of Macedonia</vt:lpstr>
      <vt:lpstr>Alexander the Great</vt:lpstr>
      <vt:lpstr>Alexander the Great</vt:lpstr>
      <vt:lpstr>New Conquests</vt:lpstr>
      <vt:lpstr>Alexander the Great Legacy</vt:lpstr>
      <vt:lpstr>PowerPoint Presentation</vt:lpstr>
      <vt:lpstr>Legacy cont…</vt:lpstr>
      <vt:lpstr>Part II:   Greek Achievements</vt:lpstr>
      <vt:lpstr>Characteristics of the city-states</vt:lpstr>
      <vt:lpstr>PowerPoint Presentation</vt:lpstr>
      <vt:lpstr>The Gods</vt:lpstr>
      <vt:lpstr>Nature of Athenian Democracy</vt:lpstr>
      <vt:lpstr>Definition of Athenian Citizen</vt:lpstr>
      <vt:lpstr>Overview of Athenian Democracy</vt:lpstr>
      <vt:lpstr>This is SPARTAAAAA!!!!!</vt:lpstr>
      <vt:lpstr>Spartan Women</vt:lpstr>
      <vt:lpstr>Warm Up- Thurs. 9/14</vt:lpstr>
      <vt:lpstr>Greek Philosophy</vt:lpstr>
      <vt:lpstr>Socrates</vt:lpstr>
      <vt:lpstr>Plato</vt:lpstr>
      <vt:lpstr>Aristotle</vt:lpstr>
      <vt:lpstr>Greek Architecture </vt:lpstr>
      <vt:lpstr>Architecture</vt:lpstr>
      <vt:lpstr>Sculptures</vt:lpstr>
      <vt:lpstr>Greek Drama</vt:lpstr>
      <vt:lpstr>Literature</vt:lpstr>
      <vt:lpstr>History &amp; Science</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Arturo Dominguez</dc:creator>
  <cp:lastModifiedBy>Microsoft Office User</cp:lastModifiedBy>
  <cp:revision>139</cp:revision>
  <dcterms:created xsi:type="dcterms:W3CDTF">2010-09-30T06:07:14Z</dcterms:created>
  <dcterms:modified xsi:type="dcterms:W3CDTF">2017-09-12T05:54:40Z</dcterms:modified>
</cp:coreProperties>
</file>