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4"/>
  </p:handoutMasterIdLst>
  <p:sldIdLst>
    <p:sldId id="284" r:id="rId2"/>
    <p:sldId id="283" r:id="rId3"/>
    <p:sldId id="257" r:id="rId4"/>
    <p:sldId id="258" r:id="rId5"/>
    <p:sldId id="259" r:id="rId6"/>
    <p:sldId id="270" r:id="rId7"/>
    <p:sldId id="272" r:id="rId8"/>
    <p:sldId id="262" r:id="rId9"/>
    <p:sldId id="260" r:id="rId10"/>
    <p:sldId id="273" r:id="rId11"/>
    <p:sldId id="274" r:id="rId12"/>
    <p:sldId id="263" r:id="rId13"/>
    <p:sldId id="264" r:id="rId14"/>
    <p:sldId id="265" r:id="rId15"/>
    <p:sldId id="266" r:id="rId16"/>
    <p:sldId id="267" r:id="rId17"/>
    <p:sldId id="268" r:id="rId18"/>
    <p:sldId id="275" r:id="rId19"/>
    <p:sldId id="278" r:id="rId20"/>
    <p:sldId id="281" r:id="rId21"/>
    <p:sldId id="269" r:id="rId22"/>
    <p:sldId id="28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53"/>
    <p:restoredTop sz="94634"/>
  </p:normalViewPr>
  <p:slideViewPr>
    <p:cSldViewPr>
      <p:cViewPr varScale="1">
        <p:scale>
          <a:sx n="95" d="100"/>
          <a:sy n="95" d="100"/>
        </p:scale>
        <p:origin x="6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1F35BE37-BFD2-4EA1-9EB3-2E4184C6F4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123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24" name="Picture 4" descr="minispi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</p:spPr>
        </p:pic>
      </p:grp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E0F424F3-6F6A-436E-AA9F-76A9A2AB7B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1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65586-0B3C-4E43-813B-D5CA9F76FD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F682A-80B2-4827-BFCA-D6F26419EF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DA3B53-1351-4471-A2BE-33157881DC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962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A76AFA-EA57-422E-BDDB-3159725FDD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3962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195A8E-5F7E-4CEA-8585-3C8C25044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7A443-4422-42B1-A615-47E3C5055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26549-59FD-43FC-9246-3696AA3079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3A4A5-D048-4B89-A1E1-8710602451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D1D3A-08C2-4A0C-B98D-4B34630648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3F92D-59FF-45DB-8EA5-B30D309490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47A84-FE44-4ABE-8EAF-75486C20CE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F201B-3C2A-401E-84DB-2564043AE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A056F-2770-4CCF-8819-A624CA855E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00" name="Picture 4" descr="minispir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</p:spPr>
        </p:pic>
        <p:sp>
          <p:nvSpPr>
            <p:cNvPr id="4101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9C5C8772-BC85-4059-8196-BA524C7B35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en.wikipedia.org/wiki/File:Age-of-caliphs.png" TargetMode="Externa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upload.wikimedia.org/wikipedia/commons/c/cc/Astrolabium.jpg" TargetMode="External"/><Relationship Id="rId3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Al-jazari_water_device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29.homepage.villanova.edu/christopher.haas/SilkRoad-map.jpg" TargetMode="Externa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loadtr.com/Islam_-418583.htm" TargetMode="Externa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Byzantine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Remnants of the Eastern half of the Roman Empire</a:t>
            </a:r>
          </a:p>
          <a:p>
            <a:r>
              <a:rPr lang="en-US" dirty="0" smtClean="0"/>
              <a:t>Capital in Constantinople, an important trading center coveted by many outside groups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240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en-US">
                <a:solidFill>
                  <a:srgbClr val="339933"/>
                </a:solidFill>
              </a:rPr>
              <a:t>The Hijrah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/>
            <a:r>
              <a:rPr lang="en-US"/>
              <a:t>After some of his followers were attacked, Muhammad leaves Mecca for a city called Yathrib, 200 miles north.  </a:t>
            </a:r>
            <a:r>
              <a:rPr lang="en-US" u="sng"/>
              <a:t>He attracts many followers, the city is renamed Medina</a:t>
            </a:r>
            <a:r>
              <a:rPr lang="en-US"/>
              <a:t>.  The conservative Meccan authority believed that Muhammad’s radical ideals would changed their way of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en-US">
                <a:solidFill>
                  <a:srgbClr val="339933"/>
                </a:solidFill>
              </a:rPr>
              <a:t>Return to Mecca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/>
            <a:r>
              <a:rPr lang="en-US"/>
              <a:t>630 – Muhammad returns to Mecca with an army of 10,000 men.  </a:t>
            </a:r>
          </a:p>
          <a:p>
            <a:pPr marL="273050" indent="-273050"/>
            <a:r>
              <a:rPr lang="en-US"/>
              <a:t>Mecca surrenders, Muhammad destroys the idols in the Ka’aba.  </a:t>
            </a:r>
          </a:p>
          <a:p>
            <a:pPr lvl="1"/>
            <a:r>
              <a:rPr lang="en-US"/>
              <a:t>Muhammad dies at the age of 62.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52600" y="228600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endParaRPr lang="en-US" sz="2800" b="1" u="sng">
              <a:cs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00200" y="609600"/>
            <a:ext cx="5394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4400" b="1">
              <a:cs typeface="Times New Roman" pitchFamily="18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9933"/>
                </a:solidFill>
              </a:rPr>
              <a:t>Five Pillars of Islam</a:t>
            </a:r>
            <a:br>
              <a:rPr lang="en-US">
                <a:solidFill>
                  <a:srgbClr val="339933"/>
                </a:solidFill>
              </a:rPr>
            </a:br>
            <a:r>
              <a:rPr lang="en-US" sz="1600">
                <a:solidFill>
                  <a:srgbClr val="339933"/>
                </a:solidFill>
              </a:rPr>
              <a:t>Not in notes, we have already covered this.</a:t>
            </a:r>
            <a:endParaRPr lang="en-US">
              <a:solidFill>
                <a:srgbClr val="339933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76400"/>
            <a:ext cx="4648200" cy="4876800"/>
          </a:xfrm>
        </p:spPr>
        <p:txBody>
          <a:bodyPr/>
          <a:lstStyle/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sz="2800" b="1"/>
              <a:t>Faith in one God “Allah” – Monotheism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sz="2800" b="1"/>
              <a:t>Five times daily prayer towards Mecca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sz="2800" b="1"/>
              <a:t>Help the poor (giving alms)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sz="2800" b="1"/>
              <a:t>Fasting during the holy month of Ramadan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sz="2800" b="1"/>
              <a:t>Pilgrimage to the holy city of Mecca (hajj) 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endParaRPr lang="en-US" sz="2800" b="1"/>
          </a:p>
        </p:txBody>
      </p:sp>
      <p:pic>
        <p:nvPicPr>
          <p:cNvPr id="13320" name="Picture 8" descr="Islam-5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2057400"/>
            <a:ext cx="2673350" cy="4114800"/>
          </a:xfr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9933"/>
                </a:solidFill>
              </a:rPr>
              <a:t>Islamic Guidelines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Forbidden to eat pork</a:t>
            </a:r>
          </a:p>
          <a:p>
            <a:pPr>
              <a:lnSpc>
                <a:spcPct val="90000"/>
              </a:lnSpc>
            </a:pPr>
            <a:r>
              <a:rPr lang="en-US" dirty="0"/>
              <a:t>No </a:t>
            </a:r>
            <a:r>
              <a:rPr lang="en-US" dirty="0" smtClean="0"/>
              <a:t>alcoholic </a:t>
            </a:r>
            <a:r>
              <a:rPr lang="en-US" dirty="0"/>
              <a:t>beverages </a:t>
            </a:r>
          </a:p>
          <a:p>
            <a:pPr>
              <a:lnSpc>
                <a:spcPct val="90000"/>
              </a:lnSpc>
            </a:pPr>
            <a:r>
              <a:rPr lang="en-US" dirty="0"/>
              <a:t>Must wash themselves before prayer (must be pure before praying to God)</a:t>
            </a:r>
          </a:p>
          <a:p>
            <a:pPr>
              <a:lnSpc>
                <a:spcPct val="90000"/>
              </a:lnSpc>
            </a:pPr>
            <a:r>
              <a:rPr lang="en-US" dirty="0"/>
              <a:t>Prohibition of murder, lying, and stealing</a:t>
            </a:r>
          </a:p>
          <a:p>
            <a:pPr>
              <a:lnSpc>
                <a:spcPct val="90000"/>
              </a:lnSpc>
            </a:pPr>
            <a:r>
              <a:rPr lang="en-US" dirty="0"/>
              <a:t>Jihad- struggle for the faith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Islam views Christianity has taken the wrong path because </a:t>
            </a:r>
            <a:r>
              <a:rPr lang="en-US" dirty="0" smtClean="0"/>
              <a:t>they worship </a:t>
            </a:r>
            <a:r>
              <a:rPr lang="en-US" dirty="0"/>
              <a:t>Jesus.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solidFill>
                  <a:srgbClr val="339933"/>
                </a:solidFill>
              </a:rPr>
              <a:t>Sunna and Sharia </a:t>
            </a:r>
            <a:br>
              <a:rPr lang="en-US" sz="4000">
                <a:solidFill>
                  <a:srgbClr val="339933"/>
                </a:solidFill>
              </a:rPr>
            </a:br>
            <a:r>
              <a:rPr lang="en-US" sz="4000">
                <a:solidFill>
                  <a:srgbClr val="339933"/>
                </a:solidFill>
              </a:rPr>
              <a:t>(Legal &amp; Ethical Systems)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Sharia</a:t>
            </a:r>
          </a:p>
          <a:p>
            <a:pPr lvl="1"/>
            <a:r>
              <a:rPr lang="en-US" u="sng"/>
              <a:t>Legal system</a:t>
            </a:r>
            <a:r>
              <a:rPr lang="en-US"/>
              <a:t> that reflects the various rules by which all Muslims should live.  </a:t>
            </a:r>
          </a:p>
          <a:p>
            <a:r>
              <a:rPr lang="en-US"/>
              <a:t>Sunna</a:t>
            </a:r>
          </a:p>
          <a:p>
            <a:pPr lvl="1"/>
            <a:r>
              <a:rPr lang="en-US" u="sng"/>
              <a:t>“means tradition”</a:t>
            </a:r>
          </a:p>
          <a:p>
            <a:pPr lvl="1"/>
            <a:r>
              <a:rPr lang="en-US"/>
              <a:t>Includes hundreds of individual lessons or reports on Muhammad's actions.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9933"/>
                </a:solidFill>
              </a:rPr>
              <a:t>People of the Book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Christianity, Judaism, &amp; Islam are all monotheistic.</a:t>
            </a:r>
          </a:p>
          <a:p>
            <a:pPr lvl="1"/>
            <a:r>
              <a:rPr lang="en-US"/>
              <a:t>“The Qur’an teaches that Allah is the same as God in the Jewish and Christian traditions.  </a:t>
            </a:r>
          </a:p>
        </p:txBody>
      </p:sp>
      <p:pic>
        <p:nvPicPr>
          <p:cNvPr id="17413" name="Picture 5" descr="juxtaposed-religion-bookshelf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905250"/>
            <a:ext cx="2952750" cy="2724150"/>
          </a:xfrm>
          <a:prstGeom prst="rect">
            <a:avLst/>
          </a:prstGeom>
          <a:noFill/>
        </p:spPr>
      </p:pic>
      <p:pic>
        <p:nvPicPr>
          <p:cNvPr id="17415" name="Picture 7" descr="4322-quran-at-the-islamic-muse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038600"/>
            <a:ext cx="4133850" cy="2332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9933"/>
                </a:solidFill>
              </a:rPr>
              <a:t>Spread of Islam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848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Muhammad dies in 632 and many question who should follow him.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Abu Bakr- chosen as Muhammad’s successor or </a:t>
            </a:r>
            <a:r>
              <a:rPr lang="en-US" u="sng" dirty="0"/>
              <a:t>“caliph</a:t>
            </a:r>
            <a:r>
              <a:rPr lang="en-US" u="sng" dirty="0" smtClean="0"/>
              <a:t>”</a:t>
            </a:r>
            <a:r>
              <a:rPr lang="en-US" dirty="0" smtClean="0"/>
              <a:t>- chief Muslim civil and religious ruler</a:t>
            </a:r>
            <a:endParaRPr lang="en-US" u="sng" dirty="0"/>
          </a:p>
          <a:p>
            <a:pPr lvl="1">
              <a:lnSpc>
                <a:spcPct val="90000"/>
              </a:lnSpc>
            </a:pPr>
            <a:r>
              <a:rPr lang="en-US" u="sng" dirty="0"/>
              <a:t>Caliphate</a:t>
            </a:r>
            <a:r>
              <a:rPr lang="en-US" dirty="0"/>
              <a:t>- area ruled by a </a:t>
            </a:r>
            <a:r>
              <a:rPr lang="en-US" dirty="0" smtClean="0"/>
              <a:t>caliph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9933"/>
                </a:solidFill>
              </a:rPr>
              <a:t>Spread of Islam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1" name="Picture 5" descr="KISH_07_1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772400" cy="515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en-US">
                <a:solidFill>
                  <a:srgbClr val="339933"/>
                </a:solidFill>
              </a:rPr>
              <a:t>Islamic Schism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/>
            <a:r>
              <a:rPr lang="en-US"/>
              <a:t>Islamic faith splits as a result of Umayyad rule.   </a:t>
            </a:r>
          </a:p>
          <a:p>
            <a:pPr lvl="1"/>
            <a:r>
              <a:rPr lang="en-US"/>
              <a:t>The majority accepted them (</a:t>
            </a:r>
            <a:r>
              <a:rPr lang="en-US" b="1" u="sng"/>
              <a:t>Sunni</a:t>
            </a:r>
            <a:r>
              <a:rPr lang="en-US"/>
              <a:t>, followers of Muhammad’s example) </a:t>
            </a:r>
          </a:p>
          <a:p>
            <a:pPr lvl="1"/>
            <a:r>
              <a:rPr lang="en-US"/>
              <a:t> The group that resisted was called the </a:t>
            </a:r>
            <a:r>
              <a:rPr lang="en-US" b="1" u="sng"/>
              <a:t>Shi’a</a:t>
            </a:r>
            <a:r>
              <a:rPr lang="en-US"/>
              <a:t> who believed that the Caliph (ruler) needed to be </a:t>
            </a:r>
            <a:r>
              <a:rPr lang="en-US" u="sng"/>
              <a:t>descended from Muhammad</a:t>
            </a:r>
            <a:r>
              <a:rPr lang="en-US"/>
              <a:t>.</a:t>
            </a:r>
          </a:p>
          <a:p>
            <a:pPr lvl="1"/>
            <a:r>
              <a:rPr lang="en-US" b="1" u="sng"/>
              <a:t>Sufis</a:t>
            </a:r>
            <a:r>
              <a:rPr lang="en-US"/>
              <a:t> is a third group *very small* </a:t>
            </a:r>
          </a:p>
          <a:p>
            <a:pPr lvl="2"/>
            <a:r>
              <a:rPr lang="en-US"/>
              <a:t>Seek a mystical, personal connection with God.</a:t>
            </a:r>
          </a:p>
          <a:p>
            <a:pPr lvl="3"/>
            <a:r>
              <a:rPr lang="en-US"/>
              <a:t>Breath Control &amp; Meditation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9933"/>
                </a:solidFill>
              </a:rPr>
              <a:t>Expansion of Territory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5410200"/>
            <a:ext cx="77724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Red – Expansion under Muhammad (622- 632)</a:t>
            </a:r>
          </a:p>
          <a:p>
            <a:pPr>
              <a:lnSpc>
                <a:spcPct val="90000"/>
              </a:lnSpc>
            </a:pPr>
            <a:r>
              <a:rPr lang="en-US" sz="2000"/>
              <a:t>Orange – Rashidun Caliphate (632- 661)</a:t>
            </a:r>
          </a:p>
          <a:p>
            <a:pPr>
              <a:lnSpc>
                <a:spcPct val="90000"/>
              </a:lnSpc>
            </a:pPr>
            <a:r>
              <a:rPr lang="en-US" sz="2000"/>
              <a:t>Gold - Umayyad Caliphate (661- 750)</a:t>
            </a:r>
          </a:p>
        </p:txBody>
      </p:sp>
      <p:pic>
        <p:nvPicPr>
          <p:cNvPr id="30725" name="Picture 5" descr="300px-Age-of-caliph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7772400" cy="3783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Byzantine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Two institutions central to Byzantine culture—the emperor and Christianity</a:t>
            </a:r>
          </a:p>
          <a:p>
            <a:r>
              <a:rPr lang="en-US" sz="2800" b="1" u="sng" dirty="0" smtClean="0"/>
              <a:t>Emperor</a:t>
            </a:r>
            <a:r>
              <a:rPr lang="en-US" sz="2800" dirty="0" smtClean="0"/>
              <a:t>: Priest-king who was considered the deputy of Jesus on Earth. </a:t>
            </a:r>
          </a:p>
          <a:p>
            <a:pPr lvl="1"/>
            <a:r>
              <a:rPr lang="en-US" dirty="0" smtClean="0"/>
              <a:t>Controlled both civil and religious law</a:t>
            </a:r>
            <a:endParaRPr lang="en-US" b="1" u="sng" dirty="0" smtClean="0"/>
          </a:p>
          <a:p>
            <a:pPr lvl="1"/>
            <a:r>
              <a:rPr lang="en-US" dirty="0" smtClean="0"/>
              <a:t>United civil and religions spheres</a:t>
            </a:r>
          </a:p>
          <a:p>
            <a:r>
              <a:rPr lang="en-US" sz="2800" dirty="0" smtClean="0"/>
              <a:t>Christianity- Crisis emerged over used of icons/idols</a:t>
            </a:r>
          </a:p>
          <a:p>
            <a:pPr lvl="1"/>
            <a:r>
              <a:rPr lang="en-US" b="1" u="sng" dirty="0" smtClean="0"/>
              <a:t>Pope</a:t>
            </a:r>
            <a:r>
              <a:rPr lang="en-US" u="sng" dirty="0" smtClean="0"/>
              <a:t>:</a:t>
            </a:r>
            <a:r>
              <a:rPr lang="en-US" dirty="0" smtClean="0"/>
              <a:t> Head of Roman-Catholic church</a:t>
            </a:r>
            <a:endParaRPr lang="en-US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469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9933"/>
                </a:solidFill>
              </a:rPr>
              <a:t>Muslim Society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848600" cy="4724400"/>
          </a:xfrm>
        </p:spPr>
        <p:txBody>
          <a:bodyPr/>
          <a:lstStyle/>
          <a:p>
            <a:r>
              <a:rPr lang="en-US" dirty="0"/>
              <a:t>Man is head of the family</a:t>
            </a:r>
          </a:p>
          <a:p>
            <a:pPr lvl="1"/>
            <a:r>
              <a:rPr lang="en-US" u="sng" dirty="0"/>
              <a:t>He could have several wives, but he had to treat all equally</a:t>
            </a:r>
            <a:r>
              <a:rPr lang="en-US" dirty="0"/>
              <a:t>. (Can’t favor a certain wife although it did happen.)</a:t>
            </a:r>
          </a:p>
          <a:p>
            <a:r>
              <a:rPr lang="en-US" dirty="0"/>
              <a:t>Women had equal status regarding the laws.</a:t>
            </a:r>
          </a:p>
          <a:p>
            <a:pPr lvl="1"/>
            <a:r>
              <a:rPr lang="en-US" dirty="0"/>
              <a:t>Could inherit property and seek divorce.</a:t>
            </a:r>
          </a:p>
          <a:p>
            <a:pPr lvl="1"/>
            <a:r>
              <a:rPr lang="en-US" u="sng" dirty="0"/>
              <a:t>Women </a:t>
            </a:r>
            <a:r>
              <a:rPr lang="en-US" u="sng" dirty="0" smtClean="0"/>
              <a:t>eventually lost status</a:t>
            </a:r>
            <a:endParaRPr lang="en-US" dirty="0"/>
          </a:p>
          <a:p>
            <a:pPr lvl="2"/>
            <a:r>
              <a:rPr lang="en-US" dirty="0"/>
              <a:t>Covered faces</a:t>
            </a:r>
          </a:p>
          <a:p>
            <a:pPr lvl="2"/>
            <a:r>
              <a:rPr lang="en-US" dirty="0"/>
              <a:t>Secluded to a harem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9933"/>
                </a:solidFill>
              </a:rPr>
              <a:t>Muslim Achievements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Astronomy and Mathematics</a:t>
            </a:r>
          </a:p>
          <a:p>
            <a:pPr lvl="1"/>
            <a:r>
              <a:rPr lang="en-US" sz="2400" u="sng"/>
              <a:t>Astrolabe-</a:t>
            </a:r>
            <a:r>
              <a:rPr lang="en-US" sz="2400"/>
              <a:t> an instrument fore finding the positions and movements of stars and planets.</a:t>
            </a:r>
          </a:p>
          <a:p>
            <a:pPr lvl="2"/>
            <a:r>
              <a:rPr lang="en-US" sz="2000" u="sng"/>
              <a:t>Calculated longitude and latitude any time of day.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20488" name="Picture 8" descr="File:Astrolabi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354965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Achievements cont…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Medicine (Early eye surgery)</a:t>
            </a:r>
          </a:p>
          <a:p>
            <a:r>
              <a:rPr lang="en-US"/>
              <a:t>Islamic Art (Calligraphy- beautifully styled writing)</a:t>
            </a:r>
          </a:p>
          <a:p>
            <a:r>
              <a:rPr lang="en-US" dirty="0"/>
              <a:t>Architecture</a:t>
            </a:r>
          </a:p>
          <a:p>
            <a:pPr lvl="1"/>
            <a:r>
              <a:rPr lang="en-US" dirty="0"/>
              <a:t>(</a:t>
            </a:r>
            <a:r>
              <a:rPr lang="en-US" u="sng" dirty="0"/>
              <a:t>Dome of the Rock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One of the most revered sites</a:t>
            </a:r>
          </a:p>
          <a:p>
            <a:pPr lvl="2"/>
            <a:r>
              <a:rPr lang="en-US" dirty="0"/>
              <a:t>Located in Jerusalem</a:t>
            </a:r>
          </a:p>
          <a:p>
            <a:pPr lvl="2"/>
            <a:r>
              <a:rPr lang="en-US" dirty="0"/>
              <a:t>Spot were Muhammad ascended to heaven</a:t>
            </a:r>
          </a:p>
        </p:txBody>
      </p:sp>
      <p:pic>
        <p:nvPicPr>
          <p:cNvPr id="40966" name="Picture 6" descr="220px-Al-jazari_water_devi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52400"/>
            <a:ext cx="1789113" cy="2219325"/>
          </a:xfrm>
          <a:prstGeom prst="rect">
            <a:avLst/>
          </a:prstGeom>
          <a:noFill/>
        </p:spPr>
      </p:pic>
      <p:pic>
        <p:nvPicPr>
          <p:cNvPr id="40968" name="Picture 8" descr="dome_of_the_rock_ins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048000"/>
            <a:ext cx="2657475" cy="2474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gee_islam_opti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4724400" cy="4613275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6400" y="0"/>
            <a:ext cx="6399213" cy="1828800"/>
          </a:xfrm>
        </p:spPr>
        <p:txBody>
          <a:bodyPr/>
          <a:lstStyle/>
          <a:p>
            <a:r>
              <a:rPr lang="en-US" sz="5400">
                <a:solidFill>
                  <a:srgbClr val="339933"/>
                </a:solidFill>
              </a:rPr>
              <a:t>Muslim Civilization</a:t>
            </a:r>
            <a:br>
              <a:rPr lang="en-US" sz="5400">
                <a:solidFill>
                  <a:srgbClr val="339933"/>
                </a:solidFill>
              </a:rPr>
            </a:br>
            <a:r>
              <a:rPr lang="en-US" sz="3200">
                <a:solidFill>
                  <a:srgbClr val="339933"/>
                </a:solidFill>
              </a:rPr>
              <a:t>A religion that launched an empire</a:t>
            </a:r>
            <a:endParaRPr lang="en-US" sz="5400">
              <a:solidFill>
                <a:srgbClr val="339933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867400" y="31242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</a:pPr>
            <a:r>
              <a:rPr kumimoji="1" lang="en-US" sz="3200" dirty="0" smtClean="0">
                <a:solidFill>
                  <a:srgbClr val="339933"/>
                </a:solidFill>
                <a:cs typeface="Times New Roman" pitchFamily="18" charset="0"/>
              </a:rPr>
              <a:t>`</a:t>
            </a:r>
            <a:endParaRPr kumimoji="1" lang="en-US" sz="3200" dirty="0">
              <a:solidFill>
                <a:srgbClr val="339933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9933"/>
                </a:solidFill>
              </a:rPr>
              <a:t>The Arabian Peninsula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00200"/>
            <a:ext cx="4648200" cy="4953000"/>
          </a:xfrm>
        </p:spPr>
        <p:txBody>
          <a:bodyPr/>
          <a:lstStyle/>
          <a:p>
            <a:r>
              <a:rPr lang="en-US" sz="2800"/>
              <a:t>The </a:t>
            </a:r>
            <a:r>
              <a:rPr lang="en-US" sz="2800" u="sng"/>
              <a:t>Arabian Peninsula</a:t>
            </a:r>
            <a:r>
              <a:rPr lang="en-US" sz="2800"/>
              <a:t> is a harsh and with vast desert interior.  </a:t>
            </a:r>
          </a:p>
          <a:p>
            <a:pPr lvl="1"/>
            <a:r>
              <a:rPr lang="en-US" sz="2400"/>
              <a:t>People lived as </a:t>
            </a:r>
            <a:r>
              <a:rPr lang="en-US" sz="2400" u="sng"/>
              <a:t>Bedouins, nomadic Arab  peoples moved their herds between scattered oases.  </a:t>
            </a:r>
          </a:p>
          <a:p>
            <a:pPr lvl="2"/>
            <a:r>
              <a:rPr lang="en-US"/>
              <a:t>Each tribe had a different polytheistic god or deity.</a:t>
            </a:r>
          </a:p>
          <a:p>
            <a:pPr lvl="2"/>
            <a:r>
              <a:rPr lang="en-US" u="sng"/>
              <a:t>Islam means these tribes have to come together as one people.</a:t>
            </a:r>
            <a:r>
              <a:rPr lang="en-US" sz="2000" u="sng"/>
              <a:t> 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7173" name="Picture 5" descr="Desert_Oasis__Lib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114800"/>
            <a:ext cx="3138488" cy="2352675"/>
          </a:xfrm>
          <a:prstGeom prst="rect">
            <a:avLst/>
          </a:prstGeom>
          <a:noFill/>
        </p:spPr>
      </p:pic>
      <p:pic>
        <p:nvPicPr>
          <p:cNvPr id="7175" name="Picture 7" descr="2320133670102347975S500x500Q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002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339933"/>
                </a:solidFill>
              </a:rPr>
              <a:t>If people can’t farm they have to </a:t>
            </a:r>
            <a:r>
              <a:rPr lang="en-US" sz="4000" b="1" u="sng">
                <a:solidFill>
                  <a:srgbClr val="339933"/>
                </a:solidFill>
              </a:rPr>
              <a:t>trade</a:t>
            </a:r>
            <a:r>
              <a:rPr lang="en-US" sz="4000">
                <a:solidFill>
                  <a:srgbClr val="339933"/>
                </a:solidFill>
              </a:rPr>
              <a:t>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the route of the Silk Road</a:t>
            </a:r>
          </a:p>
          <a:p>
            <a:r>
              <a:rPr lang="en-US"/>
              <a:t>Traded: Horses, Thoroughbred Camels, Ostriches, &amp; Tanned Hides</a:t>
            </a:r>
          </a:p>
        </p:txBody>
      </p:sp>
      <p:pic>
        <p:nvPicPr>
          <p:cNvPr id="8197" name="Picture 5" descr="SilkRoad-ma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90925"/>
            <a:ext cx="9144000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>
            <a:normAutofit/>
          </a:bodyPr>
          <a:lstStyle/>
          <a:p>
            <a:r>
              <a:rPr lang="en-US" sz="3900">
                <a:solidFill>
                  <a:srgbClr val="339933"/>
                </a:solidFill>
              </a:rPr>
              <a:t>Deserts, Towns, and Trade Routes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/>
            <a:r>
              <a:rPr lang="en-US"/>
              <a:t>On the Arabian Peninsula, Bedouin (Arab Nomad) tribes organize into clans.  Their Ideals of courage and loyalty to family would become part of culture.</a:t>
            </a:r>
          </a:p>
          <a:p>
            <a:pPr marL="273050" indent="-273050"/>
            <a:r>
              <a:rPr lang="en-US"/>
              <a:t>By the 600’s trade routes connected Arabs to the major ocean and land trade routes.  Trade was extended as far as the silk road would allow.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en-US">
                <a:solidFill>
                  <a:srgbClr val="339933"/>
                </a:solidFill>
              </a:rPr>
              <a:t>The Prophet Muhammad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/>
            <a:r>
              <a:rPr lang="en-US"/>
              <a:t>Born into a powerful Meccan family.</a:t>
            </a:r>
          </a:p>
          <a:p>
            <a:pPr lvl="1"/>
            <a:r>
              <a:rPr lang="en-US"/>
              <a:t>He became an orphan by age four, and his uncle (the clan/tribe leader) raised him.</a:t>
            </a:r>
          </a:p>
          <a:p>
            <a:pPr lvl="1"/>
            <a:r>
              <a:rPr lang="en-US"/>
              <a:t>He married a wealthy merchant.</a:t>
            </a:r>
          </a:p>
          <a:p>
            <a:pPr marL="273050" indent="-273050"/>
            <a:r>
              <a:rPr lang="en-US"/>
              <a:t>Around the age of 40, he believed that he received a call from the Angel Gabriel to proclaim him the messenger of Allah.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8001000" cy="4724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/>
              <a:t>Islam originated in the Middle East around </a:t>
            </a:r>
            <a:r>
              <a:rPr lang="en-US" sz="2800" u="sng"/>
              <a:t>622 AD</a:t>
            </a:r>
            <a:r>
              <a:rPr lang="en-US" sz="2800"/>
              <a:t> with the Prophet, Muhammad.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/>
              <a:t>Muhammad was born in Mecca and traveled to Medina in a journey called the </a:t>
            </a:r>
            <a:r>
              <a:rPr lang="en-US" sz="2800" u="sng"/>
              <a:t>hijra (hegira</a:t>
            </a:r>
            <a:r>
              <a:rPr lang="en-US" sz="2800"/>
              <a:t>), that became the founding of Islam.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/>
              <a:t>Muslim worshippers follow scriptures called the Qur'an, or Koran.  The collection of Islamic laws is also known as the Sharia.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  <a:noFill/>
          <a:ln/>
        </p:spPr>
        <p:txBody>
          <a:bodyPr/>
          <a:lstStyle/>
          <a:p>
            <a:pPr algn="ctr"/>
            <a:r>
              <a:rPr lang="en-US" b="1">
                <a:solidFill>
                  <a:srgbClr val="339933"/>
                </a:solidFill>
              </a:rPr>
              <a:t>Basis of Islam</a:t>
            </a:r>
          </a:p>
        </p:txBody>
      </p:sp>
      <p:pic>
        <p:nvPicPr>
          <p:cNvPr id="11270" name="Picture 6" descr="Islam City Imag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72050"/>
            <a:ext cx="25146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9933"/>
                </a:solidFill>
              </a:rPr>
              <a:t>A religion emerges…Islam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848600" cy="5029200"/>
          </a:xfrm>
        </p:spPr>
        <p:txBody>
          <a:bodyPr/>
          <a:lstStyle/>
          <a:p>
            <a:r>
              <a:rPr lang="en-US"/>
              <a:t>Muhammad the Messenger</a:t>
            </a:r>
          </a:p>
          <a:p>
            <a:pPr lvl="1"/>
            <a:r>
              <a:rPr lang="en-US"/>
              <a:t>Prophet of Islam who Muslims-(those who surrender to God) recognize as Allah’s messenger to all humankind.  </a:t>
            </a:r>
            <a:r>
              <a:rPr lang="en-US" u="sng"/>
              <a:t>His teachings form the basis of Islam. </a:t>
            </a:r>
          </a:p>
          <a:p>
            <a:pPr lvl="2"/>
            <a:r>
              <a:rPr lang="en-US"/>
              <a:t>Muhammad’s Revelations</a:t>
            </a:r>
          </a:p>
          <a:p>
            <a:pPr lvl="3"/>
            <a:r>
              <a:rPr lang="en-US"/>
              <a:t>“Allah was the one and only true and all-powerful God.”</a:t>
            </a:r>
          </a:p>
          <a:p>
            <a:pPr lvl="3"/>
            <a:r>
              <a:rPr lang="en-US"/>
              <a:t>(Guidelines) How people should live.</a:t>
            </a:r>
          </a:p>
          <a:p>
            <a:r>
              <a:rPr lang="en-US"/>
              <a:t>Muhammad’s teachings get him in trouble with local leaders so he moved to Medina.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</Template>
  <TotalTime>7496</TotalTime>
  <Words>922</Words>
  <Application>Microsoft Macintosh PowerPoint</Application>
  <PresentationFormat>On-screen Show (4:3)</PresentationFormat>
  <Paragraphs>103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Times New Roman</vt:lpstr>
      <vt:lpstr>Arial</vt:lpstr>
      <vt:lpstr>NOTEBOOK</vt:lpstr>
      <vt:lpstr>Byzantine Empire</vt:lpstr>
      <vt:lpstr>Byzantine Empire</vt:lpstr>
      <vt:lpstr>Muslim Civilization A religion that launched an empire</vt:lpstr>
      <vt:lpstr>The Arabian Peninsula</vt:lpstr>
      <vt:lpstr>If people can’t farm they have to trade…</vt:lpstr>
      <vt:lpstr>Deserts, Towns, and Trade Routes</vt:lpstr>
      <vt:lpstr>The Prophet Muhammad</vt:lpstr>
      <vt:lpstr>Basis of Islam</vt:lpstr>
      <vt:lpstr>A religion emerges…Islam</vt:lpstr>
      <vt:lpstr>The Hijrah</vt:lpstr>
      <vt:lpstr>Return to Mecca</vt:lpstr>
      <vt:lpstr>Five Pillars of Islam Not in notes, we have already covered this.</vt:lpstr>
      <vt:lpstr>Islamic Guidelines</vt:lpstr>
      <vt:lpstr>Sunna and Sharia  (Legal &amp; Ethical Systems) </vt:lpstr>
      <vt:lpstr>People of the Book</vt:lpstr>
      <vt:lpstr>Spread of Islam</vt:lpstr>
      <vt:lpstr>Spread of Islam</vt:lpstr>
      <vt:lpstr>Islamic Schism </vt:lpstr>
      <vt:lpstr>Expansion of Territory</vt:lpstr>
      <vt:lpstr>Muslim Society</vt:lpstr>
      <vt:lpstr>Muslim Achievements </vt:lpstr>
      <vt:lpstr>Achievements cont…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Muslim Civilization</dc:title>
  <dc:creator>Stephanie James</dc:creator>
  <cp:lastModifiedBy>Microsoft Office User</cp:lastModifiedBy>
  <cp:revision>27</cp:revision>
  <dcterms:created xsi:type="dcterms:W3CDTF">2010-10-17T21:26:20Z</dcterms:created>
  <dcterms:modified xsi:type="dcterms:W3CDTF">2017-09-25T04:18:51Z</dcterms:modified>
</cp:coreProperties>
</file>