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2" r:id="rId6"/>
    <p:sldId id="271" r:id="rId7"/>
    <p:sldId id="266" r:id="rId8"/>
    <p:sldId id="265" r:id="rId9"/>
    <p:sldId id="264" r:id="rId10"/>
    <p:sldId id="268" r:id="rId11"/>
    <p:sldId id="267" r:id="rId12"/>
    <p:sldId id="273" r:id="rId13"/>
    <p:sldId id="269" r:id="rId14"/>
    <p:sldId id="270" r:id="rId15"/>
    <p:sldId id="259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84"/>
    <p:restoredTop sz="91484"/>
  </p:normalViewPr>
  <p:slideViewPr>
    <p:cSldViewPr snapToGrid="0" snapToObjects="1">
      <p:cViewPr varScale="1">
        <p:scale>
          <a:sx n="85" d="100"/>
          <a:sy n="85" d="100"/>
        </p:scale>
        <p:origin x="80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DA450-C511-3941-B91C-A0EBDCD2CCCD}" type="datetimeFigureOut">
              <a:rPr lang="en-US" smtClean="0"/>
              <a:t>9/9/18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76592-3F3F-6741-9BB1-D15FB7FB1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96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ABE95-EA31-0A46-AFA4-8262D8C15E55}" type="datetimeFigureOut">
              <a:rPr lang="en-US" smtClean="0"/>
              <a:t>9/9/18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B8F8F-C5B8-2042-8DF2-416849520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2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charset="0"/>
                <a:ea typeface="ＭＳ Ｐゴシック" charset="0"/>
              </a:defRPr>
            </a:lvl9pPr>
          </a:lstStyle>
          <a:p>
            <a:fld id="{15A757CF-9E2F-DF48-B63E-213F3E1DB1DF}" type="slidenum">
              <a:rPr lang="en-US">
                <a:latin typeface="Calibri" charset="0"/>
              </a:rPr>
              <a:pPr/>
              <a:t>4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1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fld id="{C77D2BAF-97DA-C047-9F0F-2C52B27FCD58}" type="slidenum">
              <a:rPr lang="en-US">
                <a:latin typeface="Calibri" charset="0"/>
              </a:rPr>
              <a:pPr/>
              <a:t>5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034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9CB9E15A-1F4E-9F4B-8253-48CEBECEDD59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7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9,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September 9,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the Const.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 Checks and Balances</a:t>
            </a:r>
          </a:p>
          <a:p>
            <a:endParaRPr lang="en-US" dirty="0"/>
          </a:p>
          <a:p>
            <a:pPr lvl="1"/>
            <a:r>
              <a:rPr lang="en-US" dirty="0" smtClean="0"/>
              <a:t>The Const. separates powers between the branches and incorporates a system of checks and balances</a:t>
            </a:r>
          </a:p>
          <a:p>
            <a:pPr lvl="1"/>
            <a:r>
              <a:rPr lang="en-US" dirty="0" smtClean="0"/>
              <a:t>Each branch has checks on the power of other branches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9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the Const.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5) Federalism</a:t>
            </a:r>
          </a:p>
          <a:p>
            <a:pPr lvl="1"/>
            <a:r>
              <a:rPr lang="en-US" dirty="0" smtClean="0"/>
              <a:t>National Government shares power with states</a:t>
            </a:r>
          </a:p>
          <a:p>
            <a:pPr lvl="1"/>
            <a:r>
              <a:rPr lang="en-US" dirty="0" smtClean="0"/>
              <a:t>Types of Power</a:t>
            </a:r>
          </a:p>
          <a:p>
            <a:pPr lvl="2"/>
            <a:r>
              <a:rPr lang="en-US" dirty="0" smtClean="0"/>
              <a:t>Enumerated: Powers given to the national government (Expressed or implied)</a:t>
            </a:r>
          </a:p>
          <a:p>
            <a:pPr lvl="2"/>
            <a:r>
              <a:rPr lang="en-US" dirty="0" smtClean="0"/>
              <a:t>Reserved: Powers given to the states</a:t>
            </a:r>
          </a:p>
          <a:p>
            <a:pPr lvl="2"/>
            <a:r>
              <a:rPr lang="en-US" dirty="0" smtClean="0"/>
              <a:t>Concurrent: Powers shared between national and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Powers that are found in the “</a:t>
            </a:r>
            <a:r>
              <a:rPr lang="en-US" b="1" dirty="0" smtClean="0"/>
              <a:t>necessary and proper clause</a:t>
            </a:r>
            <a:r>
              <a:rPr lang="en-US" dirty="0" smtClean="0"/>
              <a:t>” in Article I of the Constitution</a:t>
            </a:r>
          </a:p>
          <a:p>
            <a:r>
              <a:rPr lang="en-US" dirty="0" smtClean="0"/>
              <a:t>Also called the “</a:t>
            </a:r>
            <a:r>
              <a:rPr lang="en-US" b="1" dirty="0" smtClean="0"/>
              <a:t>elastic clause</a:t>
            </a:r>
            <a:r>
              <a:rPr lang="en-US" dirty="0" smtClean="0"/>
              <a:t>” because it allows Congress to ‘stretch’ their powers. </a:t>
            </a:r>
          </a:p>
          <a:p>
            <a:r>
              <a:rPr lang="en-US" dirty="0" smtClean="0"/>
              <a:t>This </a:t>
            </a:r>
            <a:r>
              <a:rPr lang="en-US" u="sng" dirty="0" smtClean="0"/>
              <a:t>allows Congress to make any law they see as necessar</a:t>
            </a:r>
            <a:r>
              <a:rPr lang="en-US" dirty="0" smtClean="0"/>
              <a:t>y that may not be already listed in the Constitution. </a:t>
            </a:r>
          </a:p>
          <a:p>
            <a:pPr lvl="1"/>
            <a:r>
              <a:rPr lang="en-US" dirty="0" smtClean="0"/>
              <a:t>Examples: having an income tax, the military draft, minimum 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3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the Const.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6) Judicial Review</a:t>
            </a:r>
          </a:p>
          <a:p>
            <a:endParaRPr lang="en-US" dirty="0"/>
          </a:p>
          <a:p>
            <a:pPr lvl="1"/>
            <a:r>
              <a:rPr lang="en-US" dirty="0" smtClean="0"/>
              <a:t>The courts have the power to review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91565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Warm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490" y="2313431"/>
            <a:ext cx="3419856" cy="3932624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Checks and Balances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List two checks each of the following branches has on another branch:</a:t>
            </a:r>
          </a:p>
          <a:p>
            <a:pPr marL="754380" lvl="1" indent="-45720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en-US" dirty="0" smtClean="0"/>
              <a:t>Legislative</a:t>
            </a:r>
          </a:p>
          <a:p>
            <a:pPr marL="754380" lvl="1" indent="-45720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en-US" dirty="0" smtClean="0"/>
              <a:t>Executive</a:t>
            </a:r>
          </a:p>
          <a:p>
            <a:pPr marL="754380" lvl="1" indent="-45720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419856" cy="3735677"/>
          </a:xfrm>
        </p:spPr>
        <p:txBody>
          <a:bodyPr>
            <a:normAutofit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Federalism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indent="-342900">
              <a:spcBef>
                <a:spcPts val="0"/>
              </a:spcBef>
              <a:buClrTx/>
              <a:buSzTx/>
            </a:pPr>
            <a:r>
              <a:rPr lang="en-US" dirty="0" smtClean="0"/>
              <a:t>List three of the following:</a:t>
            </a:r>
          </a:p>
          <a:p>
            <a:pPr marL="754380" lvl="1" indent="-45720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en-US" sz="2400" dirty="0" smtClean="0"/>
              <a:t>Enumerated Powers</a:t>
            </a:r>
          </a:p>
          <a:p>
            <a:pPr marL="754380" lvl="1" indent="-45720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en-US" sz="2400" dirty="0" smtClean="0"/>
              <a:t>Reserved Powers</a:t>
            </a:r>
          </a:p>
          <a:p>
            <a:pPr marL="754380" lvl="1" indent="-45720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en-US" sz="2400" dirty="0" smtClean="0"/>
              <a:t>Concurrent Powers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5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Loose </a:t>
            </a:r>
            <a:r>
              <a:rPr lang="en-US" b="1" dirty="0"/>
              <a:t>interpretation</a:t>
            </a:r>
            <a:r>
              <a:rPr lang="en-US" dirty="0"/>
              <a:t>:  Congress can make any law that the </a:t>
            </a:r>
            <a:r>
              <a:rPr lang="en-US" dirty="0" smtClean="0"/>
              <a:t>Constitution </a:t>
            </a:r>
            <a:r>
              <a:rPr lang="en-US" dirty="0"/>
              <a:t>does not specifically forbid.</a:t>
            </a:r>
          </a:p>
          <a:p>
            <a:r>
              <a:rPr lang="en-US" b="1" dirty="0"/>
              <a:t>Strict interpretation</a:t>
            </a:r>
            <a:r>
              <a:rPr lang="en-US" dirty="0"/>
              <a:t>:  Congress can only make laws that the </a:t>
            </a:r>
            <a:r>
              <a:rPr lang="en-US" dirty="0" smtClean="0"/>
              <a:t>Constitution </a:t>
            </a:r>
            <a:r>
              <a:rPr lang="en-US" dirty="0"/>
              <a:t>gives them direct authority over.</a:t>
            </a:r>
          </a:p>
          <a:p>
            <a:r>
              <a:rPr lang="en-US" dirty="0"/>
              <a:t>The Supreme Court interprets the </a:t>
            </a:r>
            <a:r>
              <a:rPr lang="en-US" dirty="0" smtClean="0"/>
              <a:t>Constitution </a:t>
            </a:r>
            <a:r>
              <a:rPr lang="en-US" dirty="0"/>
              <a:t>and can declare laws unconstitutional.</a:t>
            </a:r>
          </a:p>
        </p:txBody>
      </p:sp>
    </p:spTree>
    <p:extLst>
      <p:ext uri="{BB962C8B-B14F-4D97-AF65-F5344CB8AC3E}">
        <p14:creationId xmlns:p14="http://schemas.microsoft.com/office/powerpoint/2010/main" val="13412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Amending Process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Georgia" charset="0"/>
              <a:buNone/>
            </a:pPr>
            <a:r>
              <a:rPr lang="en-US" b="1" dirty="0">
                <a:latin typeface="Calibri" charset="0"/>
              </a:rPr>
              <a:t>Amendments: </a:t>
            </a:r>
            <a:r>
              <a:rPr lang="en-US" dirty="0">
                <a:latin typeface="Calibri" charset="0"/>
              </a:rPr>
              <a:t>changes to the Constitution, only 27 times (the first ten are known as the Bill of Rights); purposely difficult to change (two part process)</a:t>
            </a:r>
            <a:endParaRPr lang="en-US" sz="2400" dirty="0">
              <a:latin typeface="Calibri" charset="0"/>
            </a:endParaRPr>
          </a:p>
          <a:p>
            <a:pPr marL="906463" lvl="1" indent="-514350"/>
            <a:r>
              <a:rPr lang="en-US" b="1" dirty="0">
                <a:latin typeface="Calibri" charset="0"/>
              </a:rPr>
              <a:t>Proposal: </a:t>
            </a:r>
            <a:r>
              <a:rPr lang="en-US" dirty="0">
                <a:latin typeface="Calibri" charset="0"/>
              </a:rPr>
              <a:t>C</a:t>
            </a:r>
            <a:r>
              <a:rPr lang="en-US" dirty="0" smtClean="0">
                <a:latin typeface="Calibri" charset="0"/>
              </a:rPr>
              <a:t>ongressional </a:t>
            </a:r>
            <a:r>
              <a:rPr lang="en-US" dirty="0">
                <a:latin typeface="Calibri" charset="0"/>
              </a:rPr>
              <a:t>action by 2/3 vote or 2/3 of state legislatures requesting a national convention</a:t>
            </a:r>
            <a:endParaRPr lang="en-US" sz="2000" dirty="0">
              <a:latin typeface="Calibri" charset="0"/>
            </a:endParaRPr>
          </a:p>
          <a:p>
            <a:pPr marL="906463" lvl="1" indent="-514350"/>
            <a:r>
              <a:rPr lang="en-US" b="1" dirty="0">
                <a:latin typeface="Calibri" charset="0"/>
              </a:rPr>
              <a:t>Ratification:</a:t>
            </a:r>
            <a:r>
              <a:rPr lang="en-US" dirty="0">
                <a:latin typeface="Calibri" charset="0"/>
              </a:rPr>
              <a:t> vote of ¾ of the state legislatures or special convention</a:t>
            </a:r>
            <a:endParaRPr lang="en-US" sz="2000" dirty="0">
              <a:latin typeface="Calibri" charset="0"/>
            </a:endParaRPr>
          </a:p>
          <a:p>
            <a:pPr marL="571500" indent="-571500">
              <a:buFont typeface="Calibri" charset="0"/>
              <a:buAutoNum type="romanUcPeriod"/>
            </a:pP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Is the supreme law of the land.</a:t>
            </a:r>
          </a:p>
          <a:p>
            <a:r>
              <a:rPr lang="en-US" sz="2800" dirty="0"/>
              <a:t>Provides the framework for government in the United States.</a:t>
            </a:r>
          </a:p>
          <a:p>
            <a:r>
              <a:rPr lang="en-US" sz="2800" dirty="0"/>
              <a:t>All powers of each branch of government are in the Constitution.</a:t>
            </a:r>
          </a:p>
        </p:txBody>
      </p:sp>
    </p:spTree>
    <p:extLst>
      <p:ext uri="{BB962C8B-B14F-4D97-AF65-F5344CB8AC3E}">
        <p14:creationId xmlns:p14="http://schemas.microsoft.com/office/powerpoint/2010/main" val="282386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 Preamble</a:t>
            </a:r>
          </a:p>
          <a:p>
            <a:r>
              <a:rPr lang="en-US" dirty="0"/>
              <a:t>2.  Seven Articles:</a:t>
            </a:r>
          </a:p>
          <a:p>
            <a:pPr lvl="1"/>
            <a:r>
              <a:rPr lang="it-IT" dirty="0" smtClean="0"/>
              <a:t>I</a:t>
            </a:r>
            <a:r>
              <a:rPr lang="it-IT" dirty="0"/>
              <a:t>.  Legislative </a:t>
            </a:r>
            <a:r>
              <a:rPr lang="it-IT" dirty="0" err="1"/>
              <a:t>Branch</a:t>
            </a:r>
            <a:endParaRPr lang="it-IT" dirty="0"/>
          </a:p>
          <a:p>
            <a:pPr lvl="1"/>
            <a:r>
              <a:rPr lang="it-IT" dirty="0" smtClean="0"/>
              <a:t>II</a:t>
            </a:r>
            <a:r>
              <a:rPr lang="it-IT" dirty="0"/>
              <a:t>.  Executive </a:t>
            </a:r>
            <a:r>
              <a:rPr lang="it-IT" dirty="0" err="1"/>
              <a:t>Branch</a:t>
            </a:r>
            <a:endParaRPr lang="it-IT" dirty="0"/>
          </a:p>
          <a:p>
            <a:pPr lvl="1"/>
            <a:r>
              <a:rPr lang="fr-FR" dirty="0" smtClean="0"/>
              <a:t>III</a:t>
            </a:r>
            <a:r>
              <a:rPr lang="fr-FR" dirty="0"/>
              <a:t>.  </a:t>
            </a:r>
            <a:r>
              <a:rPr lang="fr-FR" dirty="0" err="1"/>
              <a:t>Judicial</a:t>
            </a:r>
            <a:r>
              <a:rPr lang="fr-FR" dirty="0"/>
              <a:t> </a:t>
            </a:r>
            <a:r>
              <a:rPr lang="fr-FR" dirty="0" err="1"/>
              <a:t>Branch</a:t>
            </a:r>
            <a:endParaRPr lang="fr-FR" dirty="0"/>
          </a:p>
          <a:p>
            <a:pPr lvl="1"/>
            <a:r>
              <a:rPr lang="en-US" dirty="0" smtClean="0"/>
              <a:t>IV</a:t>
            </a:r>
            <a:r>
              <a:rPr lang="en-US" dirty="0"/>
              <a:t>.  Relations among states</a:t>
            </a:r>
          </a:p>
          <a:p>
            <a:pPr lvl="1"/>
            <a:r>
              <a:rPr lang="en-US" dirty="0" smtClean="0"/>
              <a:t>V</a:t>
            </a:r>
            <a:r>
              <a:rPr lang="en-US" dirty="0"/>
              <a:t>.  Amending process</a:t>
            </a:r>
          </a:p>
          <a:p>
            <a:pPr lvl="1"/>
            <a:r>
              <a:rPr lang="pl-PL" dirty="0" smtClean="0"/>
              <a:t>VI</a:t>
            </a:r>
            <a:r>
              <a:rPr lang="pl-PL" dirty="0"/>
              <a:t>. 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/>
              <a:t>Supremacy</a:t>
            </a:r>
            <a:r>
              <a:rPr lang="pl-PL" dirty="0"/>
              <a:t> (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/>
              <a:t>Supremacy</a:t>
            </a:r>
            <a:r>
              <a:rPr lang="pl-PL" dirty="0"/>
              <a:t> </a:t>
            </a:r>
            <a:r>
              <a:rPr lang="pl-PL" dirty="0" err="1"/>
              <a:t>Clause</a:t>
            </a:r>
            <a:r>
              <a:rPr lang="pl-PL" dirty="0"/>
              <a:t>)</a:t>
            </a:r>
          </a:p>
          <a:p>
            <a:pPr lvl="1"/>
            <a:r>
              <a:rPr lang="fr-FR" dirty="0" smtClean="0"/>
              <a:t>VII</a:t>
            </a:r>
            <a:r>
              <a:rPr lang="fr-FR" dirty="0"/>
              <a:t>.  Ratification </a:t>
            </a:r>
            <a:r>
              <a:rPr lang="fr-FR" dirty="0" err="1"/>
              <a:t>process</a:t>
            </a:r>
            <a:endParaRPr lang="fr-FR" dirty="0"/>
          </a:p>
          <a:p>
            <a:r>
              <a:rPr lang="nl-NL" dirty="0" smtClean="0"/>
              <a:t>3. </a:t>
            </a:r>
            <a:r>
              <a:rPr lang="nl-NL" dirty="0" err="1" smtClean="0"/>
              <a:t>Twenty</a:t>
            </a:r>
            <a:r>
              <a:rPr lang="nl-NL" dirty="0" err="1"/>
              <a:t>-seven</a:t>
            </a:r>
            <a:r>
              <a:rPr lang="nl-NL" dirty="0"/>
              <a:t> </a:t>
            </a:r>
            <a:r>
              <a:rPr lang="nl-NL" dirty="0" err="1" smtClean="0"/>
              <a:t>amendments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9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25214"/>
            <a:ext cx="7024744" cy="9232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Preamble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6945" y="1748434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accent3"/>
              </a:buClr>
              <a:defRPr/>
            </a:pPr>
            <a:r>
              <a:rPr lang="en-US" sz="2800" dirty="0" smtClean="0">
                <a:ea typeface="+mn-ea"/>
              </a:rPr>
              <a:t>The Preamble is the opening of the Constitution that states its purpose.</a:t>
            </a:r>
            <a:endParaRPr lang="en-US" dirty="0" smtClean="0">
              <a:ea typeface="+mn-ea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To form a more perfect union: </a:t>
            </a:r>
            <a:r>
              <a:rPr lang="en-US" dirty="0" smtClean="0">
                <a:ea typeface="+mn-ea"/>
              </a:rPr>
              <a:t>unification for the good of all states</a:t>
            </a:r>
            <a:endParaRPr lang="en-US" sz="2000" dirty="0" smtClean="0">
              <a:ea typeface="+mn-ea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To establish justice:</a:t>
            </a:r>
            <a:r>
              <a:rPr lang="en-US" dirty="0" smtClean="0">
                <a:ea typeface="+mn-ea"/>
              </a:rPr>
              <a:t> laws/courts that treat all fairly</a:t>
            </a:r>
            <a:endParaRPr lang="en-US" sz="2000" dirty="0" smtClean="0">
              <a:ea typeface="+mn-ea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To insure domestic tranquility:</a:t>
            </a:r>
            <a:r>
              <a:rPr lang="en-US" dirty="0" smtClean="0">
                <a:ea typeface="+mn-ea"/>
              </a:rPr>
              <a:t> keep peace and order at home</a:t>
            </a:r>
            <a:endParaRPr lang="en-US" sz="2000" dirty="0" smtClean="0">
              <a:ea typeface="+mn-ea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To provide for the common defense:</a:t>
            </a:r>
            <a:r>
              <a:rPr lang="en-US" dirty="0" smtClean="0">
                <a:ea typeface="+mn-ea"/>
              </a:rPr>
              <a:t> protect country from outsiders</a:t>
            </a:r>
            <a:endParaRPr lang="en-US" sz="2000" dirty="0" smtClean="0">
              <a:ea typeface="+mn-ea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To promote the general Welfare:</a:t>
            </a:r>
            <a:r>
              <a:rPr lang="en-US" dirty="0" smtClean="0">
                <a:ea typeface="+mn-ea"/>
              </a:rPr>
              <a:t> prosperous lives for all</a:t>
            </a:r>
            <a:endParaRPr lang="en-US" sz="2000" dirty="0" smtClean="0">
              <a:ea typeface="+mn-ea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To secure the Blessings of Liberty to ourselves and our Posterity:</a:t>
            </a:r>
            <a:r>
              <a:rPr lang="en-US" dirty="0" smtClean="0">
                <a:ea typeface="+mn-ea"/>
              </a:rPr>
              <a:t> guarantee freedoms for everyone, now and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3280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12775" y="609600"/>
            <a:ext cx="8153400" cy="990600"/>
          </a:xfrm>
        </p:spPr>
        <p:txBody>
          <a:bodyPr/>
          <a:lstStyle/>
          <a:p>
            <a:r>
              <a:rPr lang="en-US" dirty="0" smtClean="0">
                <a:latin typeface="Tw Cen MT" charset="0"/>
              </a:rPr>
              <a:t>7 Articles</a:t>
            </a:r>
            <a:endParaRPr lang="en-US" dirty="0">
              <a:latin typeface="Tw Cen M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571500" indent="-571500">
              <a:lnSpc>
                <a:spcPct val="80000"/>
              </a:lnSpc>
              <a:buClr>
                <a:srgbClr val="A5AB81"/>
              </a:buClr>
              <a:buFont typeface="Wingdings" charset="0"/>
              <a:buNone/>
            </a:pPr>
            <a:r>
              <a:rPr lang="en-US" sz="2200" b="1" dirty="0">
                <a:latin typeface="Tw Cen MT" charset="0"/>
              </a:rPr>
              <a:t>Articles: </a:t>
            </a:r>
            <a:r>
              <a:rPr lang="en-US" sz="2200" dirty="0">
                <a:latin typeface="Tw Cen MT" charset="0"/>
              </a:rPr>
              <a:t>explains how our government works</a:t>
            </a:r>
            <a:endParaRPr lang="en-US" sz="1900" dirty="0">
              <a:latin typeface="Tw Cen MT" charset="0"/>
            </a:endParaRPr>
          </a:p>
          <a:p>
            <a:pPr marL="906463" lvl="1" indent="-514350">
              <a:lnSpc>
                <a:spcPct val="80000"/>
              </a:lnSpc>
              <a:buFont typeface="Tw Cen MT" charset="0"/>
              <a:buAutoNum type="romanUcPeriod"/>
            </a:pPr>
            <a:r>
              <a:rPr lang="en-US" sz="2000" b="1" dirty="0">
                <a:latin typeface="Tw Cen MT" charset="0"/>
              </a:rPr>
              <a:t>Article I: </a:t>
            </a:r>
            <a:r>
              <a:rPr lang="en-US" sz="2000" dirty="0">
                <a:latin typeface="Tw Cen MT" charset="0"/>
              </a:rPr>
              <a:t>established a bicameral Legislative Branch with lawmaking authority (Congress)</a:t>
            </a:r>
            <a:endParaRPr lang="en-US" sz="1600" dirty="0">
              <a:latin typeface="Tw Cen MT" charset="0"/>
            </a:endParaRPr>
          </a:p>
          <a:p>
            <a:pPr marL="906463" lvl="1" indent="-514350">
              <a:lnSpc>
                <a:spcPct val="80000"/>
              </a:lnSpc>
              <a:buFont typeface="Tw Cen MT" charset="0"/>
              <a:buAutoNum type="romanUcPeriod"/>
            </a:pPr>
            <a:r>
              <a:rPr lang="en-US" sz="2000" b="1" dirty="0">
                <a:latin typeface="Tw Cen MT" charset="0"/>
              </a:rPr>
              <a:t>Article II:</a:t>
            </a:r>
            <a:r>
              <a:rPr lang="en-US" sz="2000" dirty="0">
                <a:latin typeface="Tw Cen MT" charset="0"/>
              </a:rPr>
              <a:t> established the Executive Branch with law-enforcement authority (President and Vice-President)</a:t>
            </a:r>
            <a:endParaRPr lang="en-US" sz="1600" dirty="0">
              <a:latin typeface="Tw Cen MT" charset="0"/>
            </a:endParaRPr>
          </a:p>
          <a:p>
            <a:pPr marL="906463" lvl="1" indent="-514350">
              <a:lnSpc>
                <a:spcPct val="80000"/>
              </a:lnSpc>
              <a:buFont typeface="Tw Cen MT" charset="0"/>
              <a:buAutoNum type="romanUcPeriod"/>
            </a:pPr>
            <a:r>
              <a:rPr lang="en-US" sz="2000" b="1" dirty="0">
                <a:latin typeface="Tw Cen MT" charset="0"/>
              </a:rPr>
              <a:t>Article III:</a:t>
            </a:r>
            <a:r>
              <a:rPr lang="en-US" sz="2000" dirty="0">
                <a:latin typeface="Tw Cen MT" charset="0"/>
              </a:rPr>
              <a:t> established the Judicial Branch with the authority to interpret laws and see they are applied fairly (US Supreme Court and lower courts established by Congress)</a:t>
            </a:r>
            <a:endParaRPr lang="en-US" sz="1600" dirty="0">
              <a:latin typeface="Tw Cen MT" charset="0"/>
            </a:endParaRPr>
          </a:p>
          <a:p>
            <a:pPr marL="906463" lvl="1" indent="-514350">
              <a:lnSpc>
                <a:spcPct val="80000"/>
              </a:lnSpc>
              <a:buFont typeface="Tw Cen MT" charset="0"/>
              <a:buAutoNum type="romanUcPeriod"/>
            </a:pPr>
            <a:r>
              <a:rPr lang="en-US" sz="2000" b="1" dirty="0">
                <a:latin typeface="Tw Cen MT" charset="0"/>
              </a:rPr>
              <a:t>Article IV:</a:t>
            </a:r>
            <a:r>
              <a:rPr lang="en-US" sz="2000" dirty="0">
                <a:latin typeface="Tw Cen MT" charset="0"/>
              </a:rPr>
              <a:t> states – explains how new states will be created, says states must respect each </a:t>
            </a:r>
            <a:r>
              <a:rPr lang="en-US" sz="2000" dirty="0" smtClean="0">
                <a:latin typeface="Tw Cen MT" charset="0"/>
              </a:rPr>
              <a:t>others’ </a:t>
            </a:r>
            <a:r>
              <a:rPr lang="en-US" sz="2000" dirty="0">
                <a:latin typeface="Tw Cen MT" charset="0"/>
              </a:rPr>
              <a:t>laws (full faith and credit), and guarantees federal government protection</a:t>
            </a:r>
            <a:endParaRPr lang="en-US" sz="1600" dirty="0">
              <a:latin typeface="Tw Cen MT" charset="0"/>
            </a:endParaRPr>
          </a:p>
          <a:p>
            <a:pPr marL="906463" lvl="1" indent="-514350">
              <a:lnSpc>
                <a:spcPct val="80000"/>
              </a:lnSpc>
              <a:buFont typeface="Tw Cen MT" charset="0"/>
              <a:buAutoNum type="romanUcPeriod"/>
            </a:pPr>
            <a:r>
              <a:rPr lang="en-US" sz="2000" b="1" dirty="0">
                <a:latin typeface="Tw Cen MT" charset="0"/>
              </a:rPr>
              <a:t>Article V:</a:t>
            </a:r>
            <a:r>
              <a:rPr lang="en-US" sz="2000" dirty="0">
                <a:latin typeface="Tw Cen MT" charset="0"/>
              </a:rPr>
              <a:t> amending process for the Constitution</a:t>
            </a:r>
            <a:endParaRPr lang="en-US" sz="1600" dirty="0">
              <a:latin typeface="Tw Cen MT" charset="0"/>
            </a:endParaRPr>
          </a:p>
          <a:p>
            <a:pPr marL="906463" lvl="1" indent="-514350">
              <a:lnSpc>
                <a:spcPct val="80000"/>
              </a:lnSpc>
              <a:buFont typeface="Tw Cen MT" charset="0"/>
              <a:buAutoNum type="romanUcPeriod"/>
            </a:pPr>
            <a:r>
              <a:rPr lang="en-US" sz="2000" b="1" dirty="0">
                <a:latin typeface="Tw Cen MT" charset="0"/>
              </a:rPr>
              <a:t>Article VI:</a:t>
            </a:r>
            <a:r>
              <a:rPr lang="en-US" sz="2000" dirty="0">
                <a:latin typeface="Tw Cen MT" charset="0"/>
              </a:rPr>
              <a:t> says Constitution is the supreme law and state laws may not </a:t>
            </a:r>
            <a:r>
              <a:rPr lang="en-US" sz="2000" dirty="0" smtClean="0">
                <a:latin typeface="Tw Cen MT" charset="0"/>
              </a:rPr>
              <a:t>interfere (National Supremacy Clause)</a:t>
            </a:r>
            <a:endParaRPr lang="en-US" sz="1600" dirty="0">
              <a:latin typeface="Tw Cen MT" charset="0"/>
            </a:endParaRPr>
          </a:p>
          <a:p>
            <a:pPr marL="906463" lvl="1" indent="-514350">
              <a:lnSpc>
                <a:spcPct val="80000"/>
              </a:lnSpc>
              <a:buFont typeface="Tw Cen MT" charset="0"/>
              <a:buAutoNum type="romanUcPeriod"/>
            </a:pPr>
            <a:r>
              <a:rPr lang="en-US" sz="2000" b="1" dirty="0">
                <a:latin typeface="Tw Cen MT" charset="0"/>
              </a:rPr>
              <a:t>Article VII:</a:t>
            </a:r>
            <a:r>
              <a:rPr lang="en-US" sz="2000" dirty="0">
                <a:latin typeface="Tw Cen MT" charset="0"/>
              </a:rPr>
              <a:t> 9 states needed to ratify Constitution</a:t>
            </a:r>
            <a:endParaRPr lang="en-US" sz="1600" dirty="0"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Warm Up- Which </a:t>
            </a:r>
            <a:r>
              <a:rPr lang="en-US" dirty="0" smtClean="0"/>
              <a:t>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1"/>
            <a:ext cx="3419856" cy="402931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1) The President may issue a pardon.</a:t>
            </a:r>
          </a:p>
          <a:p>
            <a:pPr marL="68580" indent="0">
              <a:buNone/>
            </a:pPr>
            <a:r>
              <a:rPr lang="en-US" dirty="0" smtClean="0"/>
              <a:t>2) Congress has the power to declare war</a:t>
            </a:r>
          </a:p>
          <a:p>
            <a:pPr marL="68580" indent="0">
              <a:buNone/>
            </a:pPr>
            <a:r>
              <a:rPr lang="en-US" dirty="0" smtClean="0"/>
              <a:t>3) Congress may propose new Amendments by a 2/3 vote</a:t>
            </a:r>
          </a:p>
          <a:p>
            <a:pPr marL="68580" indent="0">
              <a:buNone/>
            </a:pPr>
            <a:r>
              <a:rPr lang="en-US" dirty="0" smtClean="0"/>
              <a:t>4) The governor can request that a person be returned to the state where a crime was committed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419856" cy="389868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5) The Constitution is the highest or supreme law of the land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6) The Vice President is the presiding officer of the Senate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7) The Const. created one Supreme Court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/>
              <a:t>8) The Const. was ratified by conventions in nine states</a:t>
            </a:r>
          </a:p>
        </p:txBody>
      </p:sp>
    </p:spTree>
    <p:extLst>
      <p:ext uri="{BB962C8B-B14F-4D97-AF65-F5344CB8AC3E}">
        <p14:creationId xmlns:p14="http://schemas.microsoft.com/office/powerpoint/2010/main" val="114413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the Const.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Popular Sovereignty</a:t>
            </a:r>
          </a:p>
          <a:p>
            <a:endParaRPr lang="en-US" dirty="0"/>
          </a:p>
          <a:p>
            <a:pPr lvl="1"/>
            <a:r>
              <a:rPr lang="en-US" dirty="0" smtClean="0"/>
              <a:t>The right of the people to rule themselves (Vote)</a:t>
            </a:r>
          </a:p>
          <a:p>
            <a:pPr lvl="1"/>
            <a:r>
              <a:rPr lang="en-US" dirty="0" smtClean="0"/>
              <a:t>Voters elect representatives and through the Electoral College, a President.</a:t>
            </a:r>
          </a:p>
          <a:p>
            <a:pPr lvl="1"/>
            <a:r>
              <a:rPr lang="en-US" dirty="0" smtClean="0"/>
              <a:t>The President and all representatives are there to serve the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the Const.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 Limited Government/Rule of Law</a:t>
            </a:r>
          </a:p>
          <a:p>
            <a:endParaRPr lang="en-US" dirty="0"/>
          </a:p>
          <a:p>
            <a:pPr lvl="1"/>
            <a:r>
              <a:rPr lang="en-US" dirty="0" smtClean="0"/>
              <a:t>No one is above the law---not even the government</a:t>
            </a:r>
          </a:p>
          <a:p>
            <a:pPr lvl="1"/>
            <a:r>
              <a:rPr lang="en-US" dirty="0" smtClean="0"/>
              <a:t>A danger is that the majority may deny rights to the minority, the </a:t>
            </a:r>
            <a:r>
              <a:rPr lang="en-US" dirty="0" smtClean="0"/>
              <a:t>Constitution </a:t>
            </a:r>
            <a:r>
              <a:rPr lang="en-US" dirty="0" smtClean="0"/>
              <a:t>protects the rights of all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the Const.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 Separation of Powers</a:t>
            </a:r>
          </a:p>
          <a:p>
            <a:endParaRPr lang="en-US" dirty="0"/>
          </a:p>
          <a:p>
            <a:pPr lvl="1"/>
            <a:r>
              <a:rPr lang="en-US" dirty="0" smtClean="0"/>
              <a:t>Montesquieu believed that the executive, legislative, and judicial powers should be separated.</a:t>
            </a:r>
          </a:p>
          <a:p>
            <a:pPr lvl="1"/>
            <a:r>
              <a:rPr lang="en-US" dirty="0" smtClean="0"/>
              <a:t>Each branch has different functions</a:t>
            </a:r>
          </a:p>
          <a:p>
            <a:pPr lvl="2"/>
            <a:r>
              <a:rPr lang="en-US" dirty="0" smtClean="0"/>
              <a:t>Legislative- make laws</a:t>
            </a:r>
          </a:p>
          <a:p>
            <a:pPr lvl="2"/>
            <a:r>
              <a:rPr lang="en-US" dirty="0" smtClean="0"/>
              <a:t>Executive- enforce laws</a:t>
            </a:r>
          </a:p>
          <a:p>
            <a:pPr lvl="2"/>
            <a:r>
              <a:rPr lang="en-US" dirty="0" smtClean="0"/>
              <a:t>Judicial- interpret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25869</TotalTime>
  <Words>850</Words>
  <Application>Microsoft Macintosh PowerPoint</Application>
  <PresentationFormat>On-screen Show (4:3)</PresentationFormat>
  <Paragraphs>106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Century Gothic</vt:lpstr>
      <vt:lpstr>Georgia</vt:lpstr>
      <vt:lpstr>ＭＳ Ｐゴシック</vt:lpstr>
      <vt:lpstr>Tw Cen MT</vt:lpstr>
      <vt:lpstr>Wingdings</vt:lpstr>
      <vt:lpstr>Wingdings 2</vt:lpstr>
      <vt:lpstr>Austin</vt:lpstr>
      <vt:lpstr>The Constitution</vt:lpstr>
      <vt:lpstr>The Constitution</vt:lpstr>
      <vt:lpstr>Constitutional Breakdown</vt:lpstr>
      <vt:lpstr>Preamble</vt:lpstr>
      <vt:lpstr>7 Articles</vt:lpstr>
      <vt:lpstr>Warm Up- Which Article?</vt:lpstr>
      <vt:lpstr>Principles of the Const.</vt:lpstr>
      <vt:lpstr>Principles of the Const.</vt:lpstr>
      <vt:lpstr>Principles of the Const.</vt:lpstr>
      <vt:lpstr>Principles of the Const.</vt:lpstr>
      <vt:lpstr>Principles of the Const.</vt:lpstr>
      <vt:lpstr>Implied Powers</vt:lpstr>
      <vt:lpstr>Principles of the Const.</vt:lpstr>
      <vt:lpstr>Warm Up</vt:lpstr>
      <vt:lpstr>Interpretation</vt:lpstr>
      <vt:lpstr>Amending Process</vt:lpstr>
    </vt:vector>
  </TitlesOfParts>
  <Company>Mooresville High School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Guy McConnell</dc:creator>
  <cp:lastModifiedBy>Microsoft Office User</cp:lastModifiedBy>
  <cp:revision>12</cp:revision>
  <cp:lastPrinted>2016-09-27T15:29:46Z</cp:lastPrinted>
  <dcterms:created xsi:type="dcterms:W3CDTF">2015-06-08T14:29:42Z</dcterms:created>
  <dcterms:modified xsi:type="dcterms:W3CDTF">2018-09-10T21:28:32Z</dcterms:modified>
</cp:coreProperties>
</file>