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1"/>
  </p:notesMasterIdLst>
  <p:sldIdLst>
    <p:sldId id="289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85" r:id="rId10"/>
    <p:sldId id="265" r:id="rId11"/>
    <p:sldId id="266" r:id="rId12"/>
    <p:sldId id="267" r:id="rId13"/>
    <p:sldId id="268" r:id="rId14"/>
    <p:sldId id="272" r:id="rId15"/>
    <p:sldId id="273" r:id="rId16"/>
    <p:sldId id="278" r:id="rId17"/>
    <p:sldId id="279" r:id="rId18"/>
    <p:sldId id="286" r:id="rId19"/>
    <p:sldId id="280" r:id="rId20"/>
    <p:sldId id="274" r:id="rId21"/>
    <p:sldId id="275" r:id="rId22"/>
    <p:sldId id="277" r:id="rId23"/>
    <p:sldId id="287" r:id="rId24"/>
    <p:sldId id="276" r:id="rId25"/>
    <p:sldId id="288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56" autoAdjust="0"/>
  </p:normalViewPr>
  <p:slideViewPr>
    <p:cSldViewPr snapToGrid="0" snapToObjects="1">
      <p:cViewPr varScale="1">
        <p:scale>
          <a:sx n="81" d="100"/>
          <a:sy n="81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7FC9-51BE-1B43-91E9-A0C41CA6B83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BC9B7-52D4-FB40-A686-9847654FD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80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80523-D9AB-A440-8C66-157C65793F93}" type="slidenum">
              <a:rPr lang="en-US"/>
              <a:pPr/>
              <a:t>11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Greatly influences T 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C9B7-52D4-FB40-A686-9847654FD2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38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Charles-Louis de </a:t>
            </a:r>
            <a:r>
              <a:rPr lang="fr-FR" b="1" dirty="0" err="1" smtClean="0"/>
              <a:t>Secondat</a:t>
            </a:r>
            <a:r>
              <a:rPr lang="fr-FR" b="1" dirty="0" smtClean="0"/>
              <a:t>, Baron de La </a:t>
            </a:r>
            <a:r>
              <a:rPr lang="fr-FR" b="1" dirty="0" err="1" smtClean="0"/>
              <a:t>Brède</a:t>
            </a:r>
            <a:r>
              <a:rPr lang="fr-FR" b="1" dirty="0" smtClean="0"/>
              <a:t> et de Montesquieu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C9B7-52D4-FB40-A686-9847654FD2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907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François-Marie </a:t>
            </a:r>
            <a:r>
              <a:rPr lang="fr-FR" b="1" dirty="0" err="1" smtClean="0"/>
              <a:t>Arouet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C9B7-52D4-FB40-A686-9847654FD2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588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9377F-9921-2C4C-A91F-E163B3BA4365}" type="slidenum">
              <a:rPr lang="en-US"/>
              <a:pPr/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Born in Paris, Voltaire was the son of a lawyer. He received an excellent education but chose not to follow his father into law. Instead, he ended his schooling at age 16 and devoted himself to literary pursuits.  He joined a group of irreverent young aristocrats and began to write witty political verses.  As a young man, Voltaire got himself into a certain amount of trouble with his writing, but he also managed to meet like-minded people. Through acquaintances with philosophers, artists, and thinkers, and also through his won desire to learn and understand the world, Voltaire became a great thinker.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Sensibilities were bad </a:t>
            </a:r>
          </a:p>
          <a:p>
            <a:r>
              <a:rPr lang="en-US" dirty="0" smtClean="0"/>
              <a:t>do not fall prey</a:t>
            </a:r>
            <a:r>
              <a:rPr lang="en-US" baseline="0" dirty="0" smtClean="0"/>
              <a:t> their bodies and sexual desires </a:t>
            </a:r>
          </a:p>
          <a:p>
            <a:r>
              <a:rPr lang="en-US" baseline="0" dirty="0" smtClean="0"/>
              <a:t>women who are controlled by their lust are controlled by 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C9B7-52D4-FB40-A686-9847654FD2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759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944EF-7B39-7B40-94A5-ECCBFB03E662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Frederick the Great, king of Prussia (1740 – 1786), committed himself to reforming Prussia. Perhaps his most important contribution was is attitude toward being king. He called himself </a:t>
            </a:r>
            <a:r>
              <a:rPr lang="ja-JP" altLang="en-US">
                <a:latin typeface="Arial"/>
              </a:rPr>
              <a:t>“</a:t>
            </a:r>
            <a:r>
              <a:rPr lang="en-US" dirty="0"/>
              <a:t>the first servant of the state.</a:t>
            </a:r>
            <a:r>
              <a:rPr lang="ja-JP" altLang="en-US">
                <a:latin typeface="Arial"/>
              </a:rPr>
              <a:t>”</a:t>
            </a:r>
            <a:r>
              <a:rPr lang="en-US" dirty="0"/>
              <a:t> From the beginning of his reign he made it clear that his goal was to serve and strengthen his country. This attitude was clearly one that appealed to the </a:t>
            </a:r>
            <a:r>
              <a:rPr lang="en-US" dirty="0" err="1"/>
              <a:t>philosophes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E8DBB-4E15-204B-AA08-B0C3CAC338BF}" type="slidenum">
              <a:rPr lang="en-US"/>
              <a:pPr/>
              <a:t>28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Catherine was the daughter of a minor German prince. At age 15, she was summoned to the Russian court at St.Petersburg. She was to marry the Grand Duke Peter, heir to the Russian throne.</a:t>
            </a:r>
          </a:p>
          <a:p>
            <a:r>
              <a:rPr lang="en-US"/>
              <a:t>	The marriage between Catherine and Peter was a disaster. Peter was mentally unstable and only months after her husband became Czar, Catherine had him arrested and confined. Soon afterward, Peter conveniently died.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Locke – Natural rights</a:t>
            </a:r>
            <a:r>
              <a:rPr lang="en-US" baseline="0" dirty="0" smtClean="0"/>
              <a:t> – Reason solves all problems – Thomas Hobbes/ people are bad need king – Laissez Faire – Rousseau everyone vote -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C9B7-52D4-FB40-A686-9847654FD2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12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AB3961-E5A1-8C47-B157-CFF5DF9446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271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51A39D-C0AC-384A-9F8A-956C5506F422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8C94CD-873F-FA4D-81AD-4BE001320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What rights do you believe that all people deserve?</a:t>
            </a:r>
          </a:p>
          <a:p>
            <a:endParaRPr lang="en-US" dirty="0" smtClean="0"/>
          </a:p>
          <a:p>
            <a:r>
              <a:rPr lang="en-US" dirty="0" smtClean="0"/>
              <a:t>2) What rights should you as high school students have?</a:t>
            </a:r>
          </a:p>
          <a:p>
            <a:endParaRPr lang="en-US" dirty="0" smtClean="0"/>
          </a:p>
          <a:p>
            <a:r>
              <a:rPr lang="en-US" dirty="0" smtClean="0"/>
              <a:t>3) What should happen if your rights are taken away?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229600" cy="6172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4000" dirty="0"/>
              <a:t>Hobbes believed humans are naturally violent &amp; disorderly; </a:t>
            </a:r>
            <a:r>
              <a:rPr lang="en-US" sz="4000" b="1" u="sng" dirty="0"/>
              <a:t>citizens need kings to protect them from themselves </a:t>
            </a:r>
            <a:r>
              <a:rPr lang="en-US" sz="4000" dirty="0"/>
              <a:t>(like a father protects his children)</a:t>
            </a:r>
          </a:p>
          <a:p>
            <a:r>
              <a:rPr lang="en-US" sz="4000" dirty="0"/>
              <a:t>Hobbes believed that people form a </a:t>
            </a:r>
            <a:r>
              <a:rPr lang="en-US" sz="4800" b="1" u="sng" dirty="0"/>
              <a:t>social contract </a:t>
            </a:r>
            <a:r>
              <a:rPr lang="en-US" sz="4000" dirty="0"/>
              <a:t>with the king &amp; agree to give up their freedoms in exchange for the king</a:t>
            </a:r>
            <a:r>
              <a:rPr lang="ja-JP" altLang="en-US" sz="4000" dirty="0">
                <a:latin typeface="Arial"/>
              </a:rPr>
              <a:t>’</a:t>
            </a:r>
            <a:r>
              <a:rPr lang="en-US" sz="4000" dirty="0"/>
              <a:t>s protection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Thomas Hobbes</a:t>
            </a:r>
          </a:p>
        </p:txBody>
      </p:sp>
    </p:spTree>
    <p:extLst>
      <p:ext uri="{BB962C8B-B14F-4D97-AF65-F5344CB8AC3E}">
        <p14:creationId xmlns="" xmlns:p14="http://schemas.microsoft.com/office/powerpoint/2010/main" val="38553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/>
              <a:t>John Locke</a:t>
            </a:r>
            <a:endParaRPr lang="en-US"/>
          </a:p>
        </p:txBody>
      </p:sp>
      <p:pic>
        <p:nvPicPr>
          <p:cNvPr id="40963" name="Picture 3" descr="lo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4724400" y="1588476"/>
            <a:ext cx="4419600" cy="3747465"/>
          </a:xfrm>
          <a:prstGeom prst="wedgeRoundRectCallout">
            <a:avLst>
              <a:gd name="adj1" fmla="val -77407"/>
              <a:gd name="adj2" fmla="val 3356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60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029200" y="1981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876800" y="1682046"/>
            <a:ext cx="4038600" cy="366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People are good!  They have rights &amp; should overthrow the 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gov</a:t>
            </a:r>
            <a:r>
              <a:rPr lang="en-US" altLang="ja-JP" sz="3600" dirty="0" smtClean="0">
                <a:solidFill>
                  <a:srgbClr val="000000"/>
                </a:solidFill>
                <a:latin typeface="+mj-lt"/>
              </a:rPr>
              <a:t>ernmen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t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when kings abuse their power</a:t>
            </a:r>
          </a:p>
        </p:txBody>
      </p:sp>
    </p:spTree>
    <p:extLst>
      <p:ext uri="{BB962C8B-B14F-4D97-AF65-F5344CB8AC3E}">
        <p14:creationId xmlns="" xmlns:p14="http://schemas.microsoft.com/office/powerpoint/2010/main" val="16213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762000"/>
            <a:ext cx="8229600" cy="60960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4000" dirty="0"/>
              <a:t>Locke believed that all people have </a:t>
            </a:r>
            <a:r>
              <a:rPr lang="en-US" sz="4000" b="1" u="sng" dirty="0"/>
              <a:t>natural rights (rights to life, liberty, &amp; ownership of property)</a:t>
            </a:r>
            <a:endParaRPr lang="en-US" sz="4000" b="1" i="1" u="sng" dirty="0"/>
          </a:p>
          <a:p>
            <a:r>
              <a:rPr lang="en-US" sz="4000" dirty="0"/>
              <a:t>He added to Hobbes</a:t>
            </a:r>
            <a:r>
              <a:rPr lang="ja-JP" altLang="en-US" sz="4000" dirty="0">
                <a:latin typeface="Arial"/>
              </a:rPr>
              <a:t>’</a:t>
            </a:r>
            <a:r>
              <a:rPr lang="en-US" sz="4000" dirty="0"/>
              <a:t> Social Contract Theory saying that </a:t>
            </a:r>
            <a:r>
              <a:rPr lang="en-US" sz="4000" b="1" u="sng" dirty="0"/>
              <a:t>people can break the </a:t>
            </a:r>
            <a:r>
              <a:rPr lang="ja-JP" altLang="en-US" sz="4000" b="1" u="sng" dirty="0">
                <a:latin typeface="Arial"/>
              </a:rPr>
              <a:t>“</a:t>
            </a:r>
            <a:r>
              <a:rPr lang="en-US" sz="4000" b="1" u="sng" dirty="0"/>
              <a:t>contract</a:t>
            </a:r>
            <a:r>
              <a:rPr lang="ja-JP" altLang="en-US" sz="4000" b="1" u="sng" dirty="0">
                <a:latin typeface="Arial"/>
              </a:rPr>
              <a:t>”</a:t>
            </a:r>
            <a:r>
              <a:rPr lang="en-US" sz="4000" b="1" u="sng" dirty="0"/>
              <a:t> when a king become corrupt  </a:t>
            </a:r>
          </a:p>
          <a:p>
            <a:r>
              <a:rPr lang="en-US" sz="4000" dirty="0"/>
              <a:t>The best government has </a:t>
            </a:r>
            <a:r>
              <a:rPr lang="en-US" sz="4000" u="sng" dirty="0"/>
              <a:t>limited powers</a:t>
            </a:r>
            <a:r>
              <a:rPr lang="en-US" sz="4000" dirty="0"/>
              <a:t> &amp; listens to the people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algn="ctr"/>
            <a:r>
              <a:rPr lang="en-US"/>
              <a:t>John Locke</a:t>
            </a:r>
          </a:p>
        </p:txBody>
      </p:sp>
    </p:spTree>
    <p:extLst>
      <p:ext uri="{BB962C8B-B14F-4D97-AF65-F5344CB8AC3E}">
        <p14:creationId xmlns="" xmlns:p14="http://schemas.microsoft.com/office/powerpoint/2010/main" val="1078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914400" y="1447800"/>
            <a:ext cx="4419600" cy="5410200"/>
          </a:xfrm>
        </p:spPr>
        <p:txBody>
          <a:bodyPr>
            <a:normAutofit fontScale="92500"/>
          </a:bodyPr>
          <a:lstStyle/>
          <a:p>
            <a:pPr algn="ctr">
              <a:buFont typeface="Wingdings" charset="0"/>
              <a:buNone/>
            </a:pP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Hobbes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People are  selfish, self-serving, &amp; brutal</a:t>
            </a:r>
          </a:p>
          <a:p>
            <a:r>
              <a:rPr lang="en-US" sz="4000" dirty="0">
                <a:solidFill>
                  <a:schemeClr val="bg1"/>
                </a:solidFill>
              </a:rPr>
              <a:t>Without government control, society would be chaotic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105400" y="1295400"/>
            <a:ext cx="4038600" cy="5562600"/>
          </a:xfrm>
        </p:spPr>
        <p:txBody>
          <a:bodyPr>
            <a:normAutofit fontScale="92500"/>
          </a:bodyPr>
          <a:lstStyle/>
          <a:p>
            <a:pPr algn="ctr">
              <a:buFont typeface="Wingdings" charset="0"/>
              <a:buNone/>
            </a:pP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Locke</a:t>
            </a:r>
          </a:p>
          <a:p>
            <a:r>
              <a:rPr lang="en-US" sz="4000" dirty="0">
                <a:solidFill>
                  <a:schemeClr val="bg1"/>
                </a:solidFill>
              </a:rPr>
              <a:t>People are reasonable &amp; able to make decisions</a:t>
            </a:r>
          </a:p>
          <a:p>
            <a:r>
              <a:rPr lang="en-US" sz="4000" dirty="0">
                <a:solidFill>
                  <a:schemeClr val="bg1"/>
                </a:solidFill>
              </a:rPr>
              <a:t>People should be able to rule themselves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3716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Who</a:t>
            </a:r>
            <a:r>
              <a:rPr lang="en-US" altLang="ja-JP" sz="4800" dirty="0" smtClean="0">
                <a:solidFill>
                  <a:schemeClr val="bg1"/>
                </a:solidFill>
                <a:latin typeface="Arial"/>
              </a:rPr>
              <a:t>se </a:t>
            </a:r>
            <a:r>
              <a:rPr lang="en-US" sz="4800" dirty="0" smtClean="0">
                <a:solidFill>
                  <a:schemeClr val="bg1"/>
                </a:solidFill>
              </a:rPr>
              <a:t>ideas </a:t>
            </a:r>
            <a:r>
              <a:rPr lang="en-US" sz="4800" dirty="0">
                <a:solidFill>
                  <a:schemeClr val="bg1"/>
                </a:solidFill>
              </a:rPr>
              <a:t>are right?</a:t>
            </a:r>
          </a:p>
        </p:txBody>
      </p:sp>
    </p:spTree>
    <p:extLst>
      <p:ext uri="{BB962C8B-B14F-4D97-AF65-F5344CB8AC3E}">
        <p14:creationId xmlns="" xmlns:p14="http://schemas.microsoft.com/office/powerpoint/2010/main" val="33217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sz="5400"/>
              <a:t>Baron de Montesquieu</a:t>
            </a:r>
            <a:endParaRPr lang="en-US"/>
          </a:p>
        </p:txBody>
      </p:sp>
      <p:pic>
        <p:nvPicPr>
          <p:cNvPr id="45059" name="Picture 3" descr="montesqui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3584575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257800" y="2133600"/>
            <a:ext cx="3124200" cy="1981200"/>
          </a:xfrm>
          <a:prstGeom prst="wedgeRoundRectCallout">
            <a:avLst>
              <a:gd name="adj1" fmla="val -93343"/>
              <a:gd name="adj2" fmla="val 53125"/>
              <a:gd name="adj3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257800" y="2133600"/>
            <a:ext cx="3276600" cy="19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</a:rPr>
              <a:t>Giving one person all the power is a bad idea.</a:t>
            </a:r>
          </a:p>
        </p:txBody>
      </p:sp>
    </p:spTree>
    <p:extLst>
      <p:ext uri="{BB962C8B-B14F-4D97-AF65-F5344CB8AC3E}">
        <p14:creationId xmlns="" xmlns:p14="http://schemas.microsoft.com/office/powerpoint/2010/main" val="28551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838200"/>
            <a:ext cx="8229600" cy="6019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4000" dirty="0"/>
              <a:t>Montesquieu wanted </a:t>
            </a:r>
            <a:r>
              <a:rPr lang="en-US" sz="4000" b="1" u="sng" dirty="0"/>
              <a:t>separation of powers &amp; checks and balances</a:t>
            </a:r>
            <a:r>
              <a:rPr lang="en-US" sz="4000" dirty="0"/>
              <a:t> to keep kings from gaining too much power in the government:</a:t>
            </a:r>
          </a:p>
          <a:p>
            <a:pPr lvl="1"/>
            <a:r>
              <a:rPr lang="en-US" sz="4000" dirty="0"/>
              <a:t>Legislative branch makes laws</a:t>
            </a:r>
          </a:p>
          <a:p>
            <a:pPr lvl="1"/>
            <a:r>
              <a:rPr lang="en-US" sz="4000" dirty="0"/>
              <a:t>Executive branch enforces laws </a:t>
            </a:r>
          </a:p>
          <a:p>
            <a:pPr lvl="1"/>
            <a:r>
              <a:rPr lang="en-US" sz="4000" dirty="0"/>
              <a:t>Judicial branch interprets laws 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990600"/>
          </a:xfrm>
        </p:spPr>
        <p:txBody>
          <a:bodyPr/>
          <a:lstStyle/>
          <a:p>
            <a:pPr algn="ctr"/>
            <a:r>
              <a:rPr lang="en-US" dirty="0"/>
              <a:t>Baron de Montesquieu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304800" y="1905000"/>
            <a:ext cx="3200400" cy="914400"/>
          </a:xfrm>
          <a:prstGeom prst="wedgeRectCallout">
            <a:avLst>
              <a:gd name="adj1" fmla="val 40773"/>
              <a:gd name="adj2" fmla="val 13159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Like Parliament or Congress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581400" y="1905000"/>
            <a:ext cx="2667000" cy="990600"/>
          </a:xfrm>
          <a:prstGeom prst="wedgeRectCallout">
            <a:avLst>
              <a:gd name="adj1" fmla="val -46606"/>
              <a:gd name="adj2" fmla="val 201764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Like a king or president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6400800" y="1905000"/>
            <a:ext cx="2514600" cy="914400"/>
          </a:xfrm>
          <a:prstGeom prst="wedgeRectCallout">
            <a:avLst>
              <a:gd name="adj1" fmla="val -173866"/>
              <a:gd name="adj2" fmla="val 2925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Like a court system</a:t>
            </a:r>
          </a:p>
        </p:txBody>
      </p:sp>
    </p:spTree>
    <p:extLst>
      <p:ext uri="{BB962C8B-B14F-4D97-AF65-F5344CB8AC3E}">
        <p14:creationId xmlns="" xmlns:p14="http://schemas.microsoft.com/office/powerpoint/2010/main" val="34356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pPr algn="ctr"/>
            <a:r>
              <a:rPr lang="en-US" sz="5400"/>
              <a:t>Voltaire</a:t>
            </a:r>
            <a:endParaRPr lang="en-US"/>
          </a:p>
        </p:txBody>
      </p:sp>
      <p:pic>
        <p:nvPicPr>
          <p:cNvPr id="1030" name="Picture 6" descr="volt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37147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5334000" y="1981200"/>
            <a:ext cx="3505200" cy="3845169"/>
          </a:xfrm>
          <a:prstGeom prst="wedgeRoundRectCallout">
            <a:avLst>
              <a:gd name="adj1" fmla="val -89042"/>
              <a:gd name="adj2" fmla="val -4565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334000" y="1981200"/>
            <a:ext cx="3352800" cy="340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</a:rPr>
              <a:t>Don</a:t>
            </a:r>
            <a:r>
              <a:rPr lang="ja-JP" altLang="en-US" sz="3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3600" dirty="0">
                <a:solidFill>
                  <a:srgbClr val="000000"/>
                </a:solidFill>
              </a:rPr>
              <a:t>t be a hater! People should be allowed to say anything they want, even if you don</a:t>
            </a:r>
            <a:r>
              <a:rPr lang="ja-JP" altLang="en-US" sz="3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3600" dirty="0">
                <a:solidFill>
                  <a:srgbClr val="000000"/>
                </a:solidFill>
              </a:rPr>
              <a:t>t like it</a:t>
            </a:r>
          </a:p>
        </p:txBody>
      </p:sp>
    </p:spTree>
    <p:extLst>
      <p:ext uri="{BB962C8B-B14F-4D97-AF65-F5344CB8AC3E}">
        <p14:creationId xmlns="" xmlns:p14="http://schemas.microsoft.com/office/powerpoint/2010/main" val="35368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Voltaire demanded that kings offer their people freedoms of thought, speech, &amp; religion </a:t>
            </a:r>
          </a:p>
          <a:p>
            <a:r>
              <a:rPr lang="en-US" sz="4000" dirty="0"/>
              <a:t>He fought against prejudice &amp; pushed for the French king to be more </a:t>
            </a:r>
            <a:r>
              <a:rPr lang="en-US" sz="4000" dirty="0" smtClean="0"/>
              <a:t>tolerant</a:t>
            </a:r>
          </a:p>
          <a:p>
            <a:r>
              <a:rPr lang="en-US" sz="4000" dirty="0" smtClean="0"/>
              <a:t>Taught that god no longer influenced the world. </a:t>
            </a:r>
          </a:p>
          <a:p>
            <a:r>
              <a:rPr lang="en-US" sz="4000" dirty="0" smtClean="0"/>
              <a:t>Didn’t hold religion very high in his thoughts</a:t>
            </a:r>
            <a:endParaRPr lang="en-US" sz="40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4800"/>
              <a:t>Voltaire</a:t>
            </a:r>
          </a:p>
        </p:txBody>
      </p:sp>
    </p:spTree>
    <p:extLst>
      <p:ext uri="{BB962C8B-B14F-4D97-AF65-F5344CB8AC3E}">
        <p14:creationId xmlns="" xmlns:p14="http://schemas.microsoft.com/office/powerpoint/2010/main" val="21647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« La </a:t>
            </a:r>
            <a:r>
              <a:rPr lang="fr-FR" b="1" dirty="0"/>
              <a:t>nôtre </a:t>
            </a:r>
            <a:r>
              <a:rPr lang="fr-FR" b="1" dirty="0" smtClean="0"/>
              <a:t>est </a:t>
            </a:r>
            <a:r>
              <a:rPr lang="fr-FR" b="1" dirty="0"/>
              <a:t>sans contredit la plus ridicule, la plus absurde, et la plus sanguinaire qui ait jamais infecté le </a:t>
            </a:r>
            <a:r>
              <a:rPr lang="fr-FR" b="1" dirty="0" smtClean="0"/>
              <a:t>monde  » </a:t>
            </a:r>
            <a:endParaRPr lang="en-US" i="1" dirty="0" smtClean="0"/>
          </a:p>
          <a:p>
            <a:r>
              <a:rPr lang="en-US" i="1" dirty="0" smtClean="0"/>
              <a:t>Ours </a:t>
            </a:r>
            <a:r>
              <a:rPr lang="en-US" i="1" dirty="0"/>
              <a:t>[religion] is without a doubt the most ridiculous, the most absurd, and the most bloody to ever infect the world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78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90600"/>
            <a:ext cx="8077200" cy="5867400"/>
          </a:xfrm>
        </p:spPr>
        <p:txBody>
          <a:bodyPr/>
          <a:lstStyle/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Voltaire said:</a:t>
            </a:r>
          </a:p>
          <a:p>
            <a:pPr algn="ctr">
              <a:buFont typeface="Wingdings" charset="0"/>
              <a:buNone/>
            </a:pPr>
            <a:r>
              <a:rPr lang="en-US" sz="4400"/>
              <a:t>   </a:t>
            </a:r>
            <a:r>
              <a:rPr lang="ja-JP" altLang="en-US" sz="440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4400">
                <a:effectLst>
                  <a:outerShdw blurRad="38100" dist="38100" dir="2700000" algn="tl">
                    <a:srgbClr val="DDDDDD"/>
                  </a:outerShdw>
                </a:effectLst>
              </a:rPr>
              <a:t>I may disapprove of what you say, but I will defend to the death your right to say it.</a:t>
            </a:r>
            <a:r>
              <a:rPr lang="ja-JP" altLang="en-US" sz="440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r>
              <a:rPr lang="en-US" sz="4400"/>
              <a:t> </a:t>
            </a:r>
          </a:p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What does this statement indicate about Voltaire</a:t>
            </a:r>
            <a:r>
              <a:rPr lang="ja-JP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 views on free speech? 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/>
            <a:r>
              <a:rPr lang="en-US"/>
              <a:t>Questions for discussion:</a:t>
            </a:r>
          </a:p>
        </p:txBody>
      </p:sp>
    </p:spTree>
    <p:extLst>
      <p:ext uri="{BB962C8B-B14F-4D97-AF65-F5344CB8AC3E}">
        <p14:creationId xmlns="" xmlns:p14="http://schemas.microsoft.com/office/powerpoint/2010/main" val="34443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64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/>
              <a:t>Jean-Jacques Rousseau</a:t>
            </a:r>
            <a:endParaRPr lang="en-US"/>
          </a:p>
        </p:txBody>
      </p:sp>
      <p:pic>
        <p:nvPicPr>
          <p:cNvPr id="47107" name="Picture 3" descr="rouss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3100388" cy="433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4548188" y="1606062"/>
            <a:ext cx="4191000" cy="2749062"/>
          </a:xfrm>
          <a:prstGeom prst="wedgeRoundRectCallout">
            <a:avLst>
              <a:gd name="adj1" fmla="val -77727"/>
              <a:gd name="adj2" fmla="val 37139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rgbClr val="000000"/>
                </a:solidFill>
              </a:rPr>
              <a:t>Let</a:t>
            </a:r>
            <a:r>
              <a:rPr lang="ja-JP" altLang="en-US" sz="3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3600" dirty="0">
                <a:solidFill>
                  <a:srgbClr val="000000"/>
                </a:solidFill>
              </a:rPr>
              <a:t>s make a government that benefits the majority of people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838200"/>
            <a:ext cx="8305800" cy="6019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2500"/>
          </a:bodyPr>
          <a:lstStyle/>
          <a:p>
            <a:pPr>
              <a:spcBef>
                <a:spcPct val="10000"/>
              </a:spcBef>
            </a:pPr>
            <a:r>
              <a:rPr lang="en-US" sz="4200" dirty="0"/>
              <a:t>Believed</a:t>
            </a:r>
            <a:r>
              <a:rPr lang="en-US" sz="4200" i="1" dirty="0"/>
              <a:t> </a:t>
            </a:r>
            <a:r>
              <a:rPr lang="en-US" sz="4200" dirty="0"/>
              <a:t>people are naturally good, but power corrupts them</a:t>
            </a:r>
          </a:p>
          <a:p>
            <a:pPr>
              <a:spcBef>
                <a:spcPct val="10000"/>
              </a:spcBef>
            </a:pPr>
            <a:r>
              <a:rPr lang="en-US" sz="4200" dirty="0"/>
              <a:t>The best form of government is a </a:t>
            </a:r>
            <a:r>
              <a:rPr lang="en-US" sz="42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direct democracy</a:t>
            </a:r>
            <a:r>
              <a:rPr lang="en-US" sz="4200" dirty="0"/>
              <a:t> that promotes the </a:t>
            </a:r>
            <a:r>
              <a:rPr lang="en-US" sz="42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common good</a:t>
            </a:r>
            <a:r>
              <a:rPr lang="en-US" sz="4200" dirty="0"/>
              <a:t> of the majority </a:t>
            </a:r>
          </a:p>
          <a:p>
            <a:pPr>
              <a:spcBef>
                <a:spcPct val="10000"/>
              </a:spcBef>
            </a:pPr>
            <a:r>
              <a:rPr lang="en-US" sz="4200" dirty="0"/>
              <a:t>People give up some of their individual rights to be ruled by the </a:t>
            </a:r>
            <a:r>
              <a:rPr lang="en-US" sz="42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general will</a:t>
            </a:r>
            <a:r>
              <a:rPr lang="en-US" sz="4200" dirty="0"/>
              <a:t> of the majority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914400"/>
          </a:xfrm>
        </p:spPr>
        <p:txBody>
          <a:bodyPr/>
          <a:lstStyle/>
          <a:p>
            <a:pPr algn="ctr"/>
            <a:r>
              <a:rPr lang="en-US"/>
              <a:t>Jean-Jacques Rousseau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3810000" y="914400"/>
            <a:ext cx="4876800" cy="990600"/>
          </a:xfrm>
          <a:prstGeom prst="wedgeRectCallout">
            <a:avLst>
              <a:gd name="adj1" fmla="val 16505"/>
              <a:gd name="adj2" fmla="val 200162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3600" dirty="0">
                <a:solidFill>
                  <a:srgbClr val="000000"/>
                </a:solidFill>
              </a:rPr>
              <a:t>What the majority wants, the majority gets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304800" y="3124200"/>
            <a:ext cx="6400800" cy="990600"/>
          </a:xfrm>
          <a:prstGeom prst="wedgeRectCallout">
            <a:avLst>
              <a:gd name="adj1" fmla="val 32218"/>
              <a:gd name="adj2" fmla="val 139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Like their choice if they disagree with the majority opinion</a:t>
            </a:r>
          </a:p>
        </p:txBody>
      </p:sp>
    </p:spTree>
    <p:extLst>
      <p:ext uri="{BB962C8B-B14F-4D97-AF65-F5344CB8AC3E}">
        <p14:creationId xmlns="" xmlns:p14="http://schemas.microsoft.com/office/powerpoint/2010/main" val="23378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Wollstonecraft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51" y="1825322"/>
            <a:ext cx="3521472" cy="4468422"/>
          </a:xfrm>
          <a:prstGeom prst="rect">
            <a:avLst/>
          </a:prstGeom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09600" y="1905000"/>
            <a:ext cx="4191000" cy="2209800"/>
          </a:xfrm>
          <a:prstGeom prst="wedgeRoundRectCallout">
            <a:avLst>
              <a:gd name="adj1" fmla="val 68961"/>
              <a:gd name="adj2" fmla="val 65872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Women have been mistreated for too long. It is time to take our rights back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2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33363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Wollstonecraft demanded equal rights for women</a:t>
            </a:r>
          </a:p>
          <a:p>
            <a:pPr marL="233363" indent="-233363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i="1" dirty="0"/>
              <a:t>A Vindication of the Rights of Woman</a:t>
            </a:r>
            <a:r>
              <a:rPr lang="en-US" dirty="0"/>
              <a:t>, equal education for </a:t>
            </a:r>
            <a:r>
              <a:rPr lang="en-US" dirty="0" smtClean="0"/>
              <a:t>women</a:t>
            </a:r>
          </a:p>
          <a:p>
            <a:pPr marL="233363" indent="-233363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 smtClean="0"/>
              <a:t>She partially blamed women for being unequal with men</a:t>
            </a:r>
          </a:p>
          <a:p>
            <a:pPr marL="233363" indent="-233363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 smtClean="0"/>
              <a:t>Believed that through education women can achieve equality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</a:t>
            </a:r>
            <a:r>
              <a:rPr lang="en-US" dirty="0" err="1" smtClean="0"/>
              <a:t>Wollestonecraft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2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Smith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5848"/>
            <a:ext cx="4500183" cy="4558416"/>
          </a:xfrm>
          <a:prstGeom prst="rect">
            <a:avLst/>
          </a:prstGeom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495800" y="1575848"/>
            <a:ext cx="4191000" cy="2209800"/>
          </a:xfrm>
          <a:prstGeom prst="wedgeRoundRectCallout">
            <a:avLst>
              <a:gd name="adj1" fmla="val -77437"/>
              <a:gd name="adj2" fmla="val 76950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Whatever happens, happens. Let the economy work itself out.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33363" indent="-233363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Scottish economist, used reason to analyze economic systems</a:t>
            </a:r>
          </a:p>
          <a:p>
            <a:pPr marL="233363" indent="-233363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i="1" dirty="0"/>
              <a:t>The Wealth of Nations</a:t>
            </a:r>
            <a:r>
              <a:rPr lang="en-US" dirty="0"/>
              <a:t> advanced free market enterprise</a:t>
            </a:r>
          </a:p>
          <a:p>
            <a:pPr marL="233363" indent="-233363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Strong believer in laissez-faire economics, no government regulation</a:t>
            </a:r>
          </a:p>
          <a:p>
            <a:pPr marL="233363" indent="-233363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Believed economy would be stronger if market forces of supply and demand were allowed to work freely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Smith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30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838200"/>
            <a:ext cx="8229600" cy="60198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600" dirty="0"/>
              <a:t>Some absolute monarchs (despots) throughout Europe were influenced by Enlightenment ideas &amp; became known as </a:t>
            </a:r>
            <a:r>
              <a:rPr lang="en-US" sz="36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Enlightened Despots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600" dirty="0"/>
              <a:t>These monarchs ruled by trying to do what is best for citizens: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3600" dirty="0"/>
              <a:t>They favored religious tolerance, economic reforms, give more people legal rights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</p:spPr>
        <p:txBody>
          <a:bodyPr/>
          <a:lstStyle/>
          <a:p>
            <a:pPr algn="ctr"/>
            <a:r>
              <a:rPr lang="en-US" dirty="0"/>
              <a:t>Enlightened Despots</a:t>
            </a:r>
          </a:p>
        </p:txBody>
      </p:sp>
    </p:spTree>
    <p:extLst>
      <p:ext uri="{BB962C8B-B14F-4D97-AF65-F5344CB8AC3E}">
        <p14:creationId xmlns="" xmlns:p14="http://schemas.microsoft.com/office/powerpoint/2010/main" val="40948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Frederick the Great of Prussia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990600"/>
            <a:ext cx="8153400" cy="5867400"/>
          </a:xfrm>
        </p:spPr>
        <p:txBody>
          <a:bodyPr/>
          <a:lstStyle/>
          <a:p>
            <a:r>
              <a:rPr lang="en-US" sz="4000" dirty="0"/>
              <a:t>Ruler of Prussia, granted many religious freedoms</a:t>
            </a:r>
          </a:p>
          <a:p>
            <a:r>
              <a:rPr lang="en-US" sz="4000" dirty="0"/>
              <a:t>Reduced </a:t>
            </a:r>
            <a:r>
              <a:rPr lang="en-US" sz="4000" dirty="0" smtClean="0"/>
              <a:t>censorship</a:t>
            </a:r>
            <a:endParaRPr lang="en-US" sz="4000" dirty="0"/>
          </a:p>
          <a:p>
            <a:r>
              <a:rPr lang="en-US" sz="4000" dirty="0"/>
              <a:t>Improved education                </a:t>
            </a:r>
            <a:r>
              <a:rPr lang="en-US" sz="4000" dirty="0" smtClean="0"/>
              <a:t>&amp; </a:t>
            </a:r>
            <a:r>
              <a:rPr lang="en-US" sz="4000" dirty="0"/>
              <a:t>justice system</a:t>
            </a:r>
          </a:p>
          <a:p>
            <a:r>
              <a:rPr lang="en-US" sz="4000" dirty="0"/>
              <a:t>Abolished torture</a:t>
            </a:r>
          </a:p>
          <a:p>
            <a:r>
              <a:rPr lang="en-US" sz="4000" dirty="0"/>
              <a:t>Thought he was                               </a:t>
            </a:r>
            <a:r>
              <a:rPr lang="ja-JP" altLang="en-US" sz="4000">
                <a:latin typeface="Arial"/>
              </a:rPr>
              <a:t>“</a:t>
            </a:r>
            <a:r>
              <a:rPr lang="en-US" sz="4000" dirty="0"/>
              <a:t>the 1</a:t>
            </a:r>
            <a:r>
              <a:rPr lang="en-US" sz="4000" baseline="30000" dirty="0"/>
              <a:t>st</a:t>
            </a:r>
            <a:r>
              <a:rPr lang="en-US" sz="4000" dirty="0"/>
              <a:t>  servant of the state</a:t>
            </a:r>
            <a:r>
              <a:rPr lang="ja-JP" altLang="en-US" sz="4000">
                <a:latin typeface="Arial"/>
              </a:rPr>
              <a:t>”</a:t>
            </a:r>
            <a:endParaRPr lang="en-US" sz="4000" dirty="0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63" t="44792" r="16406" b="27083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ClipArt Placeholder 5"/>
          <p:cNvSpPr>
            <a:spLocks noGrp="1"/>
          </p:cNvSpPr>
          <p:nvPr>
            <p:ph type="clipArt" sz="half" idx="1"/>
          </p:nvPr>
        </p:nvSpPr>
        <p:spPr/>
      </p:sp>
    </p:spTree>
    <p:extLst>
      <p:ext uri="{BB962C8B-B14F-4D97-AF65-F5344CB8AC3E}">
        <p14:creationId xmlns="" xmlns:p14="http://schemas.microsoft.com/office/powerpoint/2010/main" val="20599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/>
            <a:r>
              <a:rPr lang="en-US"/>
              <a:t>Catherine the Great of Russia</a:t>
            </a:r>
          </a:p>
        </p:txBody>
      </p:sp>
      <p:pic>
        <p:nvPicPr>
          <p:cNvPr id="78852" name="Picture 4" descr="catherine the grea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8" t="12857" r="8919"/>
          <a:stretch>
            <a:fillRect/>
          </a:stretch>
        </p:blipFill>
        <p:spPr>
          <a:xfrm>
            <a:off x="0" y="914400"/>
            <a:ext cx="4384675" cy="59436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066800"/>
            <a:ext cx="4800600" cy="5791200"/>
          </a:xfrm>
        </p:spPr>
        <p:txBody>
          <a:bodyPr>
            <a:normAutofit/>
          </a:bodyPr>
          <a:lstStyle/>
          <a:p>
            <a:r>
              <a:rPr lang="en-US" sz="3200" dirty="0"/>
              <a:t>Tried to modernize &amp; reform Russia according to the writings of the </a:t>
            </a:r>
            <a:r>
              <a:rPr lang="en-US" sz="3200" dirty="0" smtClean="0"/>
              <a:t>philosophers</a:t>
            </a:r>
            <a:endParaRPr lang="en-US" sz="3200" dirty="0"/>
          </a:p>
          <a:p>
            <a:r>
              <a:rPr lang="en-US" sz="3200" dirty="0"/>
              <a:t>Tried to free serfs, stop torture &amp; death penalty (she failed but tried!)</a:t>
            </a:r>
          </a:p>
        </p:txBody>
      </p:sp>
    </p:spTree>
    <p:extLst>
      <p:ext uri="{BB962C8B-B14F-4D97-AF65-F5344CB8AC3E}">
        <p14:creationId xmlns="" xmlns:p14="http://schemas.microsoft.com/office/powerpoint/2010/main" val="27175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8153400" cy="50292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lnSpc>
                <a:spcPct val="95000"/>
              </a:lnSpc>
            </a:pPr>
            <a:r>
              <a:rPr lang="en-US" sz="4000" dirty="0"/>
              <a:t>Philosophes encouraged people to judge for themselves what they thought was right or wrong </a:t>
            </a:r>
          </a:p>
          <a:p>
            <a:pPr>
              <a:lnSpc>
                <a:spcPct val="95000"/>
              </a:lnSpc>
            </a:pPr>
            <a:r>
              <a:rPr lang="en-US" sz="4000" dirty="0"/>
              <a:t>People began to rely on reason to solve their social problems</a:t>
            </a:r>
          </a:p>
          <a:p>
            <a:pPr>
              <a:lnSpc>
                <a:spcPct val="95000"/>
              </a:lnSpc>
            </a:pPr>
            <a:r>
              <a:rPr lang="en-US" sz="4000" dirty="0"/>
              <a:t>These ideas led to violent revolutions in America &amp; France to overthrow </a:t>
            </a:r>
            <a:r>
              <a:rPr lang="ja-JP" altLang="en-US" sz="4000" dirty="0">
                <a:latin typeface="Arial"/>
              </a:rPr>
              <a:t>“</a:t>
            </a:r>
            <a:r>
              <a:rPr lang="en-US" sz="4000" dirty="0"/>
              <a:t>corrupt kings</a:t>
            </a:r>
            <a:r>
              <a:rPr lang="ja-JP" altLang="en-US" sz="4000" dirty="0">
                <a:latin typeface="Arial"/>
              </a:rPr>
              <a:t>”</a:t>
            </a:r>
            <a:endParaRPr lang="en-US" sz="3600" b="1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848600" cy="182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How did Enlightenment writers and thinkers set the stage for revolutionary movements?</a:t>
            </a:r>
          </a:p>
        </p:txBody>
      </p:sp>
    </p:spTree>
    <p:extLst>
      <p:ext uri="{BB962C8B-B14F-4D97-AF65-F5344CB8AC3E}">
        <p14:creationId xmlns="" xmlns:p14="http://schemas.microsoft.com/office/powerpoint/2010/main" val="31640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762000"/>
            <a:ext cx="8229600" cy="6096000"/>
          </a:xfrm>
          <a:noFill/>
        </p:spPr>
        <p:txBody>
          <a:bodyPr/>
          <a:lstStyle/>
          <a:p>
            <a:endParaRPr lang="en-US" sz="40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of the Scientific Revolution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t="44792" r="9375" b="25000"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5" t="22917" r="35938" b="20833"/>
          <a:stretch>
            <a:fillRect/>
          </a:stretch>
        </p:blipFill>
        <p:spPr bwMode="auto">
          <a:xfrm>
            <a:off x="1828800" y="3240088"/>
            <a:ext cx="5943600" cy="36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5" t="20836" r="37500" b="25613"/>
          <a:stretch>
            <a:fillRect/>
          </a:stretch>
        </p:blipFill>
        <p:spPr bwMode="auto">
          <a:xfrm>
            <a:off x="2514600" y="3352800"/>
            <a:ext cx="5181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14400" y="3581400"/>
            <a:ext cx="7924800" cy="299878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98513" indent="-3365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69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Char char="n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As a result, new ideas began in areas outside of science: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0"/>
              <a:buChar char="n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Especially criticizing absolute monarchy &amp; think of new ideas about government 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13" t="15625" r="14063" b="59375"/>
          <a:stretch>
            <a:fillRect/>
          </a:stretch>
        </p:blipFill>
        <p:spPr bwMode="auto">
          <a:xfrm>
            <a:off x="0" y="609600"/>
            <a:ext cx="914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10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4000" dirty="0"/>
              <a:t>The intellectuals of the Enlightenment (called </a:t>
            </a:r>
            <a:r>
              <a:rPr lang="en-US" sz="4000" b="1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Philosophes)</a:t>
            </a:r>
            <a:r>
              <a:rPr lang="en-US" sz="4000" dirty="0"/>
              <a:t> believed: </a:t>
            </a:r>
          </a:p>
          <a:p>
            <a:pPr lvl="1"/>
            <a:r>
              <a:rPr lang="en-US" sz="4000" dirty="0"/>
              <a:t>The universe could be understood through </a:t>
            </a:r>
            <a:r>
              <a:rPr lang="en-US" sz="4000" b="1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reason</a:t>
            </a:r>
            <a:r>
              <a:rPr lang="en-US" sz="4000" dirty="0"/>
              <a:t> </a:t>
            </a:r>
          </a:p>
          <a:p>
            <a:pPr lvl="1"/>
            <a:r>
              <a:rPr lang="en-US" sz="4000" dirty="0"/>
              <a:t>Everything in nature could be explained by </a:t>
            </a:r>
            <a:r>
              <a:rPr lang="en-US" sz="4000" b="1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natural laws</a:t>
            </a:r>
            <a:r>
              <a:rPr lang="en-US" sz="4000" dirty="0"/>
              <a:t>—universal truths found through observation (</a:t>
            </a:r>
            <a:r>
              <a:rPr lang="en-US" sz="4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Religion is not necessary to understand the world</a:t>
            </a:r>
            <a:r>
              <a:rPr lang="en-US" sz="4000" dirty="0"/>
              <a:t>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What is the Enlightenment?</a:t>
            </a:r>
          </a:p>
        </p:txBody>
      </p:sp>
    </p:spTree>
    <p:extLst>
      <p:ext uri="{BB962C8B-B14F-4D97-AF65-F5344CB8AC3E}">
        <p14:creationId xmlns="" xmlns:p14="http://schemas.microsoft.com/office/powerpoint/2010/main" val="15088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idx="1"/>
          </p:nvPr>
        </p:nvSpPr>
        <p:spPr>
          <a:xfrm>
            <a:off x="462845" y="1066800"/>
            <a:ext cx="8229600" cy="5791200"/>
          </a:xfrm>
        </p:spPr>
        <p:txBody>
          <a:bodyPr/>
          <a:lstStyle/>
          <a:p>
            <a:pPr lvl="1"/>
            <a:r>
              <a:rPr lang="en-US" sz="4000" dirty="0"/>
              <a:t>The belief in </a:t>
            </a:r>
            <a:r>
              <a:rPr lang="en-US" sz="4000" b="1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progress</a:t>
            </a:r>
            <a:r>
              <a:rPr lang="en-US" sz="4000" dirty="0"/>
              <a:t>—the world can be improved upon &amp; perfected</a:t>
            </a:r>
          </a:p>
          <a:p>
            <a:pPr lvl="1"/>
            <a:r>
              <a:rPr lang="en-US" sz="4000" dirty="0"/>
              <a:t>People have </a:t>
            </a:r>
            <a:r>
              <a:rPr lang="en-US" sz="4400" b="1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natural rights</a:t>
            </a:r>
            <a:r>
              <a:rPr lang="en-US" sz="4000" dirty="0"/>
              <a:t>—personal freedoms that allow people to enjoy </a:t>
            </a:r>
            <a:r>
              <a:rPr lang="en-US" sz="4000" b="1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liberty</a:t>
            </a:r>
            <a:r>
              <a:rPr lang="en-US" sz="4000" dirty="0"/>
              <a:t> (no restrictions on speech, religion, or the economy)</a:t>
            </a:r>
          </a:p>
        </p:txBody>
      </p:sp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/>
          <a:lstStyle/>
          <a:p>
            <a:pPr algn="ctr"/>
            <a:r>
              <a:rPr lang="en-US" dirty="0"/>
              <a:t>What is the Enlightenment?</a:t>
            </a:r>
          </a:p>
        </p:txBody>
      </p:sp>
    </p:spTree>
    <p:extLst>
      <p:ext uri="{BB962C8B-B14F-4D97-AF65-F5344CB8AC3E}">
        <p14:creationId xmlns="" xmlns:p14="http://schemas.microsoft.com/office/powerpoint/2010/main" val="20939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5" t="42130" r="48628" b="19792"/>
          <a:stretch>
            <a:fillRect/>
          </a:stretch>
        </p:blipFill>
        <p:spPr>
          <a:xfrm>
            <a:off x="457200" y="144638"/>
            <a:ext cx="8077200" cy="6826250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1701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47625"/>
            <a:ext cx="7772400" cy="2105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Political Thinkers of the Enlightenment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57600"/>
            <a:ext cx="6400800" cy="3200400"/>
          </a:xfrm>
        </p:spPr>
        <p:txBody>
          <a:bodyPr/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Hobbes</a:t>
            </a:r>
            <a:r>
              <a:rPr lang="en-US" sz="5000" dirty="0"/>
              <a:t>, </a:t>
            </a:r>
            <a:r>
              <a:rPr lang="en-US" sz="5000" dirty="0">
                <a:solidFill>
                  <a:srgbClr val="FF9900"/>
                </a:solidFill>
              </a:rPr>
              <a:t>Locke</a:t>
            </a:r>
            <a:r>
              <a:rPr lang="en-US" sz="5000" dirty="0"/>
              <a:t>,   </a:t>
            </a:r>
            <a:r>
              <a:rPr lang="en-US" sz="5000" dirty="0">
                <a:solidFill>
                  <a:srgbClr val="00CC00"/>
                </a:solidFill>
              </a:rPr>
              <a:t>Jefferson</a:t>
            </a:r>
            <a:r>
              <a:rPr lang="en-US" sz="5000" dirty="0"/>
              <a:t>, </a:t>
            </a:r>
            <a:r>
              <a:rPr lang="en-US" sz="5000" dirty="0">
                <a:solidFill>
                  <a:srgbClr val="0000FF"/>
                </a:solidFill>
              </a:rPr>
              <a:t>Montesquieu</a:t>
            </a:r>
            <a:r>
              <a:rPr lang="en-US" sz="5000" dirty="0"/>
              <a:t>, </a:t>
            </a:r>
            <a:r>
              <a:rPr lang="en-US" sz="5000" dirty="0">
                <a:solidFill>
                  <a:srgbClr val="990099"/>
                </a:solidFill>
              </a:rPr>
              <a:t>Rousseau</a:t>
            </a:r>
            <a:r>
              <a:rPr lang="en-US" sz="5000" dirty="0"/>
              <a:t>, Voltaire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58508027"/>
              </p:ext>
            </p:extLst>
          </p:nvPr>
        </p:nvGraphicFramePr>
        <p:xfrm>
          <a:off x="6934200" y="1600200"/>
          <a:ext cx="1604963" cy="4876800"/>
        </p:xfrm>
        <a:graphic>
          <a:graphicData uri="http://schemas.openxmlformats.org/presentationml/2006/ole">
            <p:oleObj spid="_x0000_s25626" name="Clip" r:id="rId3" imgW="1298383" imgH="3937452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900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294438" cy="1143000"/>
          </a:xfrm>
        </p:spPr>
        <p:txBody>
          <a:bodyPr/>
          <a:lstStyle/>
          <a:p>
            <a:pPr algn="ctr"/>
            <a:r>
              <a:rPr lang="en-US" sz="5400" dirty="0"/>
              <a:t>Thomas Hobbes</a:t>
            </a:r>
            <a:endParaRPr lang="en-US" dirty="0"/>
          </a:p>
        </p:txBody>
      </p:sp>
      <p:pic>
        <p:nvPicPr>
          <p:cNvPr id="38915" name="Picture 3" descr="Hob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3689350" cy="4467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5410200" y="1066800"/>
            <a:ext cx="3581400" cy="2017526"/>
          </a:xfrm>
          <a:prstGeom prst="wedgeRoundRectCallout">
            <a:avLst>
              <a:gd name="adj1" fmla="val -55319"/>
              <a:gd name="adj2" fmla="val 11770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486400" y="1219200"/>
            <a:ext cx="34290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People cannot be trusted.  Kings should rule!</a:t>
            </a:r>
          </a:p>
        </p:txBody>
      </p:sp>
    </p:spTree>
    <p:extLst>
      <p:ext uri="{BB962C8B-B14F-4D97-AF65-F5344CB8AC3E}">
        <p14:creationId xmlns="" xmlns:p14="http://schemas.microsoft.com/office/powerpoint/2010/main" val="18224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In a state of nature… </a:t>
            </a:r>
            <a:r>
              <a:rPr lang="en-US" dirty="0"/>
              <a:t>where every man is Enemy to every man;…</a:t>
            </a:r>
            <a:r>
              <a:rPr lang="en-US" dirty="0" err="1"/>
              <a:t>wherin</a:t>
            </a:r>
            <a:r>
              <a:rPr lang="en-US" dirty="0"/>
              <a:t> men live without other security than their own strength….In such a condition there is no place for Industry; because the fruit </a:t>
            </a:r>
            <a:r>
              <a:rPr lang="en-US" dirty="0" err="1"/>
              <a:t>therof</a:t>
            </a:r>
            <a:r>
              <a:rPr lang="en-US" dirty="0"/>
              <a:t> is uncertain…no Culture of Earth; no Navigation…no Arts; no Letters; no Society; and which is worst of all </a:t>
            </a:r>
            <a:r>
              <a:rPr lang="en-US" dirty="0" err="1"/>
              <a:t>continuall</a:t>
            </a:r>
            <a:r>
              <a:rPr lang="en-US" dirty="0"/>
              <a:t> </a:t>
            </a:r>
            <a:r>
              <a:rPr lang="en-US" dirty="0" err="1"/>
              <a:t>feare</a:t>
            </a:r>
            <a:r>
              <a:rPr lang="en-US" dirty="0"/>
              <a:t> and danger of violent death; and the life of man; </a:t>
            </a:r>
            <a:r>
              <a:rPr lang="en-US" b="1" dirty="0"/>
              <a:t>solitary, </a:t>
            </a:r>
            <a:r>
              <a:rPr lang="en-US" b="1" dirty="0" err="1"/>
              <a:t>poore</a:t>
            </a:r>
            <a:r>
              <a:rPr lang="en-US" b="1" dirty="0"/>
              <a:t>, nasty, brutish, and short.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84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7400</TotalTime>
  <Words>1280</Words>
  <Application>Microsoft Office PowerPoint</Application>
  <PresentationFormat>On-screen Show (4:3)</PresentationFormat>
  <Paragraphs>119</Paragraphs>
  <Slides>29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Concourse</vt:lpstr>
      <vt:lpstr>Clip</vt:lpstr>
      <vt:lpstr>Slide 1</vt:lpstr>
      <vt:lpstr>The Enlightenment</vt:lpstr>
      <vt:lpstr>Effects of the Scientific Revolution</vt:lpstr>
      <vt:lpstr>What is the Enlightenment?</vt:lpstr>
      <vt:lpstr>What is the Enlightenment?</vt:lpstr>
      <vt:lpstr>Slide 6</vt:lpstr>
      <vt:lpstr>Political Thinkers of the Enlightenment</vt:lpstr>
      <vt:lpstr>Thomas Hobbes</vt:lpstr>
      <vt:lpstr>Slide 9</vt:lpstr>
      <vt:lpstr>Thomas Hobbes</vt:lpstr>
      <vt:lpstr>John Locke</vt:lpstr>
      <vt:lpstr>John Locke</vt:lpstr>
      <vt:lpstr>Whose ideas are right?</vt:lpstr>
      <vt:lpstr>Baron de Montesquieu</vt:lpstr>
      <vt:lpstr>Baron de Montesquieu</vt:lpstr>
      <vt:lpstr>Voltaire</vt:lpstr>
      <vt:lpstr>Voltaire</vt:lpstr>
      <vt:lpstr>Slide 18</vt:lpstr>
      <vt:lpstr>Questions for discussion:</vt:lpstr>
      <vt:lpstr>Jean-Jacques Rousseau</vt:lpstr>
      <vt:lpstr>Jean-Jacques Rousseau</vt:lpstr>
      <vt:lpstr>Mary Wollstonecraft</vt:lpstr>
      <vt:lpstr>Mary Wollestonecraft</vt:lpstr>
      <vt:lpstr>Adam Smith</vt:lpstr>
      <vt:lpstr>Adam Smith</vt:lpstr>
      <vt:lpstr>Enlightened Despots</vt:lpstr>
      <vt:lpstr>Frederick the Great of Prussia</vt:lpstr>
      <vt:lpstr>Catherine the Great of Russia</vt:lpstr>
      <vt:lpstr>How did Enlightenment writers and thinkers set the stage for revolutionary movements?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Arturo Dominguez</dc:creator>
  <cp:lastModifiedBy>brhodes3</cp:lastModifiedBy>
  <cp:revision>36</cp:revision>
  <dcterms:created xsi:type="dcterms:W3CDTF">2011-10-11T03:02:30Z</dcterms:created>
  <dcterms:modified xsi:type="dcterms:W3CDTF">2014-10-22T16:34:03Z</dcterms:modified>
</cp:coreProperties>
</file>