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286" r:id="rId2"/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C085B-5B69-8E4E-8D78-F66BDEA68C14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6E293-C95E-DF45-BE83-4E792C9C4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514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apoleon_I_of_Franc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E293-C95E-DF45-BE83-4E792C9C42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$230 million in today</a:t>
            </a:r>
            <a:r>
              <a:rPr lang="en-US" baseline="0" dirty="0" smtClean="0"/>
              <a:t> .42 per acre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E293-C95E-DF45-BE83-4E792C9C42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352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peninsular war – initially were going to fight </a:t>
            </a:r>
            <a:r>
              <a:rPr lang="en-US" dirty="0" err="1" smtClean="0"/>
              <a:t>portugal</a:t>
            </a:r>
            <a:r>
              <a:rPr lang="en-US" dirty="0" smtClean="0"/>
              <a:t>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E293-C95E-DF45-BE83-4E792C9C42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150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96814-D7AD-7149-A517-1768EF60ABB1}" type="slidenum">
              <a:rPr lang="en-US"/>
              <a:pPr/>
              <a:t>16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Napoleon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retreat from Russia after defeat.  Burr…cold!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the exile he met</a:t>
            </a:r>
            <a:r>
              <a:rPr lang="en-US" baseline="0" dirty="0" smtClean="0"/>
              <a:t> troops that were sent to stop the uprising</a:t>
            </a:r>
            <a:endParaRPr lang="en-US" dirty="0" smtClean="0"/>
          </a:p>
          <a:p>
            <a:r>
              <a:rPr lang="en-US" dirty="0" smtClean="0"/>
              <a:t>Here I am. Kill your Emperor, if you wish."</a:t>
            </a:r>
            <a:r>
              <a:rPr lang="en-US" baseline="30000" dirty="0" smtClean="0">
                <a:hlinkClick r:id="rId3"/>
              </a:rPr>
              <a:t>[131]</a:t>
            </a:r>
            <a:endParaRPr lang="en-US" dirty="0" smtClean="0"/>
          </a:p>
          <a:p>
            <a:r>
              <a:rPr lang="en-US" dirty="0" smtClean="0"/>
              <a:t>The soldiers responded with, "Vive </a:t>
            </a:r>
            <a:r>
              <a:rPr lang="en-US" dirty="0" err="1" smtClean="0"/>
              <a:t>L'Empereur</a:t>
            </a:r>
            <a:r>
              <a:rPr lang="en-US" dirty="0" smtClean="0"/>
              <a:t>!"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E293-C95E-DF45-BE83-4E792C9C42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678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1F516-52EE-1947-A696-357303AC82D6}" type="slidenum">
              <a:rPr lang="en-US"/>
              <a:pPr/>
              <a:t>20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7F7384-EEF3-8748-BF23-F549FAA1E11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17EC27-C388-7C4F-8CF1-975128216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F7384-EEF3-8748-BF23-F549FAA1E11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7EC27-C388-7C4F-8CF1-975128216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F7384-EEF3-8748-BF23-F549FAA1E11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7EC27-C388-7C4F-8CF1-975128216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F7384-EEF3-8748-BF23-F549FAA1E11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7EC27-C388-7C4F-8CF1-975128216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F7384-EEF3-8748-BF23-F549FAA1E11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7EC27-C388-7C4F-8CF1-975128216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F7384-EEF3-8748-BF23-F549FAA1E11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7EC27-C388-7C4F-8CF1-975128216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F7384-EEF3-8748-BF23-F549FAA1E11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7EC27-C388-7C4F-8CF1-975128216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F7384-EEF3-8748-BF23-F549FAA1E11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7EC27-C388-7C4F-8CF1-975128216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F7384-EEF3-8748-BF23-F549FAA1E11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7EC27-C388-7C4F-8CF1-975128216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67F7384-EEF3-8748-BF23-F549FAA1E11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7EC27-C388-7C4F-8CF1-975128216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7F7384-EEF3-8748-BF23-F549FAA1E11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17EC27-C388-7C4F-8CF1-975128216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7F7384-EEF3-8748-BF23-F549FAA1E11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17EC27-C388-7C4F-8CF1-975128216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2/28/Ingres,_Napoleon_on_his_Imperial_throne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What </a:t>
            </a:r>
            <a:r>
              <a:rPr lang="en-US" dirty="0" smtClean="0"/>
              <a:t>were the </a:t>
            </a:r>
            <a:r>
              <a:rPr lang="en-US" dirty="0" smtClean="0"/>
              <a:t>official </a:t>
            </a:r>
            <a:r>
              <a:rPr lang="en-US" dirty="0" smtClean="0"/>
              <a:t>starts </a:t>
            </a:r>
            <a:r>
              <a:rPr lang="en-US" dirty="0" smtClean="0"/>
              <a:t>of the American and French Revolutions?</a:t>
            </a:r>
          </a:p>
          <a:p>
            <a:endParaRPr lang="en-US" dirty="0" smtClean="0"/>
          </a:p>
          <a:p>
            <a:r>
              <a:rPr lang="en-US" dirty="0" smtClean="0"/>
              <a:t>2) Compare and contrast the American and French Revolutions with at least two similarities </a:t>
            </a:r>
            <a:r>
              <a:rPr lang="en-US" dirty="0" smtClean="0"/>
              <a:t>and two </a:t>
            </a:r>
            <a:r>
              <a:rPr lang="en-US" dirty="0" smtClean="0"/>
              <a:t>differences</a:t>
            </a:r>
          </a:p>
          <a:p>
            <a:endParaRPr lang="en-US" dirty="0" smtClean="0"/>
          </a:p>
          <a:p>
            <a:r>
              <a:rPr lang="en-US" dirty="0" smtClean="0"/>
              <a:t>3) Which event during the French Revolution was the most important and impactful? Why?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Up- </a:t>
            </a:r>
            <a:r>
              <a:rPr lang="en-US" dirty="0" smtClean="0"/>
              <a:t>Thursday Oct. 30</a:t>
            </a:r>
            <a:r>
              <a:rPr lang="en-US" baseline="30000" dirty="0" smtClean="0"/>
              <a:t>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r>
              <a:rPr lang="en-US" sz="4000"/>
              <a:t>Napoleon sold Louisiana territory to USA president Thomas Jefferson in 1803 for $15 million ($0.03 per acre)</a:t>
            </a:r>
          </a:p>
        </p:txBody>
      </p:sp>
      <p:pic>
        <p:nvPicPr>
          <p:cNvPr id="44039" name="Picture 7" descr="LA Purc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0875"/>
            <a:ext cx="8077200" cy="4937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91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5780" name="Picture 4" descr="Napoleonic Europe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91"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2057400" y="5181600"/>
            <a:ext cx="6858000" cy="1447800"/>
          </a:xfrm>
          <a:prstGeom prst="wedgeRectCallout">
            <a:avLst>
              <a:gd name="adj1" fmla="val -40995"/>
              <a:gd name="adj2" fmla="val -216884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000000"/>
                </a:solidFill>
              </a:rPr>
              <a:t>After Napoleon defeated the First Coalition in 1796, he continued his fight against his European enemies</a:t>
            </a: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1295400" y="5486400"/>
            <a:ext cx="7620000" cy="1066800"/>
          </a:xfrm>
          <a:prstGeom prst="wedgeRectCallout">
            <a:avLst>
              <a:gd name="adj1" fmla="val -29894"/>
              <a:gd name="adj2" fmla="val -340773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000000"/>
                </a:solidFill>
              </a:rPr>
              <a:t>Napoleon defeated Austria &amp; Italy in a war against the Third Coalition in 1805</a:t>
            </a: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1447800" y="5638800"/>
            <a:ext cx="7620000" cy="1066800"/>
          </a:xfrm>
          <a:prstGeom prst="wedgeRectCallout">
            <a:avLst>
              <a:gd name="adj1" fmla="val -29894"/>
              <a:gd name="adj2" fmla="val -340773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000000"/>
                </a:solidFill>
              </a:rPr>
              <a:t>Napoleon defeated Prussia in a war against the Fourth Coalition in 1806</a:t>
            </a:r>
          </a:p>
        </p:txBody>
      </p:sp>
      <p:pic>
        <p:nvPicPr>
          <p:cNvPr id="75784" name="Picture 8" descr="Napoleon I King of Italy - Andrea Appiani- 18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40"/>
          <a:stretch>
            <a:fillRect/>
          </a:stretch>
        </p:blipFill>
        <p:spPr bwMode="auto">
          <a:xfrm>
            <a:off x="5715000" y="2286000"/>
            <a:ext cx="2062163" cy="274320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5" name="Picture 9" descr="Antoine-Jean_Gros-Surrender of Madrid in 1810"/>
          <p:cNvPicPr>
            <a:picLocks noChangeAspect="1" noChangeArrowheads="1"/>
          </p:cNvPicPr>
          <p:nvPr/>
        </p:nvPicPr>
        <p:blipFill>
          <a:blip r:embed="rId5">
            <a:lum bright="18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3581400" cy="25336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1600200" y="5791200"/>
            <a:ext cx="7086600" cy="609600"/>
          </a:xfrm>
          <a:prstGeom prst="wedgeRectCallout">
            <a:avLst>
              <a:gd name="adj1" fmla="val -28384"/>
              <a:gd name="adj2" fmla="val -558856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000000"/>
                </a:solidFill>
              </a:rPr>
              <a:t>Napoleon defeated Spain in 1809</a:t>
            </a:r>
          </a:p>
        </p:txBody>
      </p:sp>
    </p:spTree>
    <p:extLst>
      <p:ext uri="{BB962C8B-B14F-4D97-AF65-F5344CB8AC3E}">
        <p14:creationId xmlns="" xmlns:p14="http://schemas.microsoft.com/office/powerpoint/2010/main" val="16368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1" grpId="1" animBg="1"/>
      <p:bldP spid="75782" grpId="0" animBg="1"/>
      <p:bldP spid="75782" grpId="1" animBg="1"/>
      <p:bldP spid="75783" grpId="0" animBg="1"/>
      <p:bldP spid="75783" grpId="1" animBg="1"/>
      <p:bldP spid="757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2" name="Picture 4" descr="map-NapoleonEmpire-1810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3" t="2621" r="2463" b="4254"/>
          <a:stretch>
            <a:fillRect/>
          </a:stretch>
        </p:blipFill>
        <p:spPr bwMode="auto">
          <a:xfrm>
            <a:off x="0" y="-31750"/>
            <a:ext cx="9144000" cy="6867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219200" y="54102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0" y="5502466"/>
            <a:ext cx="9144000" cy="100965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</a:rPr>
              <a:t>By 1810, Napoleon had created the largest European empire since the Romans!</a:t>
            </a:r>
          </a:p>
        </p:txBody>
      </p:sp>
    </p:spTree>
    <p:extLst>
      <p:ext uri="{BB962C8B-B14F-4D97-AF65-F5344CB8AC3E}">
        <p14:creationId xmlns="" xmlns:p14="http://schemas.microsoft.com/office/powerpoint/2010/main" val="5290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1722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4000" dirty="0"/>
              <a:t>Napoleon forced Europe to: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4000" dirty="0"/>
              <a:t>Obey the </a:t>
            </a:r>
            <a:r>
              <a:rPr lang="en-US" sz="40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Napoleonic Code</a:t>
            </a:r>
            <a:r>
              <a:rPr lang="en-US" sz="4000" dirty="0"/>
              <a:t>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4000" dirty="0"/>
              <a:t>Obey the </a:t>
            </a:r>
            <a:r>
              <a:rPr lang="en-US" sz="40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Continental System</a:t>
            </a:r>
            <a:r>
              <a:rPr lang="en-US" sz="4000" dirty="0"/>
              <a:t>—a strict </a:t>
            </a:r>
            <a:r>
              <a:rPr lang="en-US" sz="4000" dirty="0" smtClean="0"/>
              <a:t>blockade </a:t>
            </a:r>
            <a:r>
              <a:rPr lang="en-US" sz="4000" dirty="0"/>
              <a:t>of </a:t>
            </a:r>
            <a:r>
              <a:rPr lang="en-US" sz="4000" dirty="0" smtClean="0"/>
              <a:t>all British </a:t>
            </a:r>
            <a:r>
              <a:rPr lang="en-US" sz="4000" dirty="0"/>
              <a:t>goods </a:t>
            </a:r>
            <a:r>
              <a:rPr lang="en-US" sz="4000" dirty="0" smtClean="0"/>
              <a:t>&amp; a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None/>
            </a:pPr>
            <a:r>
              <a:rPr lang="en-US" sz="4000" dirty="0" smtClean="0"/>
              <a:t>heavy </a:t>
            </a:r>
            <a:r>
              <a:rPr lang="en-US" sz="4000" dirty="0"/>
              <a:t>tax </a:t>
            </a:r>
            <a:r>
              <a:rPr lang="en-US" sz="4000" dirty="0" smtClean="0"/>
              <a:t>on				                                    </a:t>
            </a:r>
            <a:r>
              <a:rPr lang="en-US" sz="4000" dirty="0"/>
              <a:t>any </a:t>
            </a:r>
            <a:endParaRPr lang="en-US" sz="4000" dirty="0" smtClean="0"/>
          </a:p>
          <a:p>
            <a:pPr lvl="1">
              <a:lnSpc>
                <a:spcPct val="95000"/>
              </a:lnSpc>
              <a:spcBef>
                <a:spcPct val="10000"/>
              </a:spcBef>
              <a:buNone/>
            </a:pPr>
            <a:r>
              <a:rPr lang="en-US" sz="4000" dirty="0" smtClean="0"/>
              <a:t>non-</a:t>
            </a:r>
            <a:r>
              <a:rPr lang="en-US" sz="4000" dirty="0" err="1" smtClean="0"/>
              <a:t>french</a:t>
            </a:r>
            <a:r>
              <a:rPr lang="en-US" sz="4000" dirty="0" smtClean="0"/>
              <a:t>                                    </a:t>
            </a:r>
            <a:r>
              <a:rPr lang="en-US" sz="4000" dirty="0"/>
              <a:t>product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838200"/>
          </a:xfrm>
        </p:spPr>
        <p:txBody>
          <a:bodyPr/>
          <a:lstStyle/>
          <a:p>
            <a:pPr algn="ctr"/>
            <a:r>
              <a:rPr lang="en-US"/>
              <a:t>Napoleon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Empire</a:t>
            </a:r>
          </a:p>
        </p:txBody>
      </p:sp>
      <p:pic>
        <p:nvPicPr>
          <p:cNvPr id="28678" name="Picture 6" descr="The%20Continental%20System%201806-1810%20copy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442" b="545"/>
          <a:stretch>
            <a:fillRect/>
          </a:stretch>
        </p:blipFill>
        <p:spPr bwMode="auto">
          <a:xfrm>
            <a:off x="4267200" y="3135086"/>
            <a:ext cx="4876800" cy="3722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82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78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3699E-6 L -0.20833 -0.17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8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382000" cy="6019800"/>
          </a:xfrm>
          <a:solidFill>
            <a:schemeClr val="bg1"/>
          </a:solidFill>
        </p:spPr>
        <p:txBody>
          <a:bodyPr/>
          <a:lstStyle/>
          <a:p>
            <a:r>
              <a:rPr lang="en-US" sz="4000" dirty="0"/>
              <a:t>By 1812, </a:t>
            </a:r>
            <a:r>
              <a:rPr lang="en-US" sz="4000" dirty="0" smtClean="0"/>
              <a:t>the only 		       countries Napoleon</a:t>
            </a:r>
          </a:p>
          <a:p>
            <a:pPr>
              <a:buNone/>
            </a:pPr>
            <a:r>
              <a:rPr lang="en-US" sz="4000" dirty="0" smtClean="0"/>
              <a:t> did not control </a:t>
            </a:r>
            <a:r>
              <a:rPr lang="en-US" sz="4000" dirty="0"/>
              <a:t>were                       England, Sweden                           &amp; Russia</a:t>
            </a:r>
          </a:p>
          <a:p>
            <a:r>
              <a:rPr lang="en-US" sz="4000" dirty="0" smtClean="0"/>
              <a:t>When Russia violated the Continental System &amp; bought grain from England, Napoleon attacked</a:t>
            </a:r>
            <a:endParaRPr lang="en-US" sz="4000" dirty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762000"/>
          </a:xfrm>
        </p:spPr>
        <p:txBody>
          <a:bodyPr/>
          <a:lstStyle/>
          <a:p>
            <a:pPr algn="ctr"/>
            <a:r>
              <a:rPr lang="en-US"/>
              <a:t>End of Napoleon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Empire</a:t>
            </a:r>
          </a:p>
        </p:txBody>
      </p:sp>
      <p:pic>
        <p:nvPicPr>
          <p:cNvPr id="79877" name="Picture 5" descr="Napoleon Entering Russia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17" t="6825" r="6636" b="8418"/>
          <a:stretch>
            <a:fillRect/>
          </a:stretch>
        </p:blipFill>
        <p:spPr bwMode="auto">
          <a:xfrm>
            <a:off x="5421086" y="990600"/>
            <a:ext cx="3722914" cy="305888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246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98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901E-6 -7.52718E-6 L -0.32314 0.20194 " pathEditMode="relative" ptsTypes="AA">
                                      <p:cBhvr>
                                        <p:cTn id="8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144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4000" dirty="0"/>
              <a:t>Napoleon advanced towards Russia with a superior</a:t>
            </a:r>
            <a:r>
              <a:rPr lang="en-US" sz="3000" dirty="0"/>
              <a:t> </a:t>
            </a:r>
            <a:r>
              <a:rPr lang="en-US" sz="4000" dirty="0"/>
              <a:t>army,</a:t>
            </a:r>
            <a:r>
              <a:rPr lang="en-US" sz="3000" dirty="0"/>
              <a:t> </a:t>
            </a:r>
            <a:r>
              <a:rPr lang="en-US" sz="4000" dirty="0"/>
              <a:t>but…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4000" dirty="0"/>
              <a:t>The Russians used a </a:t>
            </a:r>
            <a:r>
              <a:rPr lang="en-US" sz="40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Scorched-Earth policy</a:t>
            </a:r>
            <a:r>
              <a:rPr lang="en-US" sz="4000" dirty="0"/>
              <a:t>—attack the French, then retreat while burning everything so Napoleon</a:t>
            </a:r>
            <a:r>
              <a:rPr lang="ja-JP" altLang="en-US" sz="4000" dirty="0">
                <a:latin typeface="Arial"/>
              </a:rPr>
              <a:t>’</a:t>
            </a:r>
            <a:r>
              <a:rPr lang="en-US" sz="4000" dirty="0"/>
              <a:t>s army can</a:t>
            </a:r>
            <a:r>
              <a:rPr lang="ja-JP" altLang="en-US" sz="4000" dirty="0">
                <a:latin typeface="Arial"/>
              </a:rPr>
              <a:t>’</a:t>
            </a:r>
            <a:r>
              <a:rPr lang="en-US" sz="4000" dirty="0"/>
              <a:t>t use them for food or shelter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4000" dirty="0"/>
              <a:t>This tactic &amp; a harsh winter devastated Napoleon</a:t>
            </a:r>
            <a:r>
              <a:rPr lang="ja-JP" altLang="en-US" sz="4000" dirty="0">
                <a:latin typeface="Arial"/>
              </a:rPr>
              <a:t>’</a:t>
            </a:r>
            <a:r>
              <a:rPr lang="en-US" sz="4000" dirty="0"/>
              <a:t>s army; Napoleon lost to Russia in 1812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End of Napoleon</a:t>
            </a:r>
            <a:r>
              <a:rPr lang="ja-JP" altLang="en-US">
                <a:latin typeface="Arial"/>
              </a:rPr>
              <a:t>’</a:t>
            </a:r>
            <a:r>
              <a:rPr lang="en-US" dirty="0"/>
              <a:t>s Empire</a:t>
            </a:r>
          </a:p>
        </p:txBody>
      </p:sp>
      <p:pic>
        <p:nvPicPr>
          <p:cNvPr id="80900" name="Picture 4" descr="MMj0236357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175260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 descr="MMj0236357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1855788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 descr="MMj0236357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1398588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7" descr="MMj0236357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1931988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MMj0236357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1398588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5" name="Picture 9" descr="MMj0236357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0"/>
            <a:ext cx="1703388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6" name="Picture 10" descr="MMj0236357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2819400"/>
            <a:ext cx="1398587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7" name="Picture 11" descr="MMj0236357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1398588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Burning of Moscow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5" y="1143000"/>
            <a:ext cx="7848600" cy="52403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69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Napoleons_retreat_from_mosc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53"/>
          <a:stretch>
            <a:fillRect/>
          </a:stretch>
        </p:blipFill>
        <p:spPr bwMode="auto">
          <a:xfrm>
            <a:off x="0" y="8382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Napoleon</a:t>
            </a:r>
            <a:r>
              <a:rPr lang="ja-JP" altLang="en-US">
                <a:solidFill>
                  <a:schemeClr val="bg1"/>
                </a:solidFill>
                <a:latin typeface="Arial"/>
              </a:rPr>
              <a:t>’</a:t>
            </a:r>
            <a:r>
              <a:rPr lang="en-US" dirty="0">
                <a:solidFill>
                  <a:schemeClr val="bg1"/>
                </a:solidFill>
              </a:rPr>
              <a:t>s Retreat from Russia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0" y="5667375"/>
            <a:ext cx="8915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0" y="5362575"/>
            <a:ext cx="9144000" cy="142192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sz="3600" dirty="0">
                <a:solidFill>
                  <a:schemeClr val="bg1"/>
                </a:solidFill>
              </a:rPr>
              <a:t>Napoleon arrived in Russia with 614,000  French troops but returned with only 40,000</a:t>
            </a:r>
          </a:p>
        </p:txBody>
      </p:sp>
    </p:spTree>
    <p:extLst>
      <p:ext uri="{BB962C8B-B14F-4D97-AF65-F5344CB8AC3E}">
        <p14:creationId xmlns="" xmlns:p14="http://schemas.microsoft.com/office/powerpoint/2010/main" val="27776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75832" y="838200"/>
            <a:ext cx="8305800" cy="6019800"/>
          </a:xfrm>
        </p:spPr>
        <p:txBody>
          <a:bodyPr/>
          <a:lstStyle/>
          <a:p>
            <a:r>
              <a:rPr lang="en-US" sz="4000" dirty="0"/>
              <a:t>Napoleon was </a:t>
            </a:r>
            <a:r>
              <a:rPr lang="en-US" sz="4000" dirty="0" smtClean="0"/>
              <a:t>exiled to </a:t>
            </a:r>
            <a:r>
              <a:rPr lang="en-US" sz="4000" dirty="0"/>
              <a:t>Elba (an </a:t>
            </a:r>
            <a:r>
              <a:rPr lang="en-US" sz="4000" dirty="0" smtClean="0"/>
              <a:t>island </a:t>
            </a:r>
            <a:r>
              <a:rPr lang="en-US" sz="4000" dirty="0"/>
              <a:t>near </a:t>
            </a:r>
            <a:r>
              <a:rPr lang="en-US" sz="4000" dirty="0" smtClean="0"/>
              <a:t>Italy</a:t>
            </a:r>
            <a:r>
              <a:rPr lang="en-US" sz="4000" dirty="0"/>
              <a:t>); France </a:t>
            </a:r>
            <a:r>
              <a:rPr lang="en-US" sz="4000" dirty="0" smtClean="0"/>
              <a:t>brought back </a:t>
            </a:r>
            <a:r>
              <a:rPr lang="en-US" sz="4000" dirty="0"/>
              <a:t>the </a:t>
            </a:r>
            <a:r>
              <a:rPr lang="en-US" sz="4000" dirty="0" smtClean="0"/>
              <a:t>Bourbon </a:t>
            </a:r>
            <a:r>
              <a:rPr lang="en-US" sz="4000" dirty="0"/>
              <a:t>king                             Louis XVIII </a:t>
            </a:r>
          </a:p>
          <a:p>
            <a:r>
              <a:rPr lang="en-US" sz="4000" dirty="0"/>
              <a:t>But…Napoleon returned &amp; created a new army to lead France; BUT…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838200"/>
          </a:xfrm>
        </p:spPr>
        <p:txBody>
          <a:bodyPr/>
          <a:lstStyle/>
          <a:p>
            <a:pPr algn="ctr"/>
            <a:r>
              <a:rPr lang="en-US"/>
              <a:t>End of Napoleon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Empire</a:t>
            </a:r>
          </a:p>
        </p:txBody>
      </p:sp>
    </p:spTree>
    <p:extLst>
      <p:ext uri="{BB962C8B-B14F-4D97-AF65-F5344CB8AC3E}">
        <p14:creationId xmlns="" xmlns:p14="http://schemas.microsoft.com/office/powerpoint/2010/main" val="26715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16585" y="990600"/>
            <a:ext cx="8229600" cy="5867400"/>
          </a:xfrm>
        </p:spPr>
        <p:txBody>
          <a:bodyPr/>
          <a:lstStyle/>
          <a:p>
            <a:r>
              <a:rPr lang="en-US" sz="4000" dirty="0"/>
              <a:t>The Sixth Coalition of European powers defeated him at Waterloo in 1815 &amp; </a:t>
            </a:r>
            <a:r>
              <a:rPr lang="en-US" sz="4000" dirty="0" smtClean="0"/>
              <a:t>ended Napoleon</a:t>
            </a:r>
            <a:r>
              <a:rPr lang="ja-JP" altLang="en-US" sz="4000" smtClean="0">
                <a:latin typeface="Arial"/>
              </a:rPr>
              <a:t>’</a:t>
            </a:r>
            <a:r>
              <a:rPr lang="en-US" sz="4000" dirty="0" smtClean="0"/>
              <a:t>s </a:t>
            </a:r>
            <a:r>
              <a:rPr lang="en-US" sz="4000" dirty="0"/>
              <a:t>reign</a:t>
            </a:r>
          </a:p>
          <a:p>
            <a:r>
              <a:rPr lang="en-US" sz="4000" dirty="0"/>
              <a:t>Napoleon was exiled </a:t>
            </a:r>
            <a:r>
              <a:rPr lang="en-US" sz="4000" dirty="0" smtClean="0"/>
              <a:t>to </a:t>
            </a:r>
            <a:r>
              <a:rPr lang="en-US" sz="4000" dirty="0"/>
              <a:t>the South Atlantic      </a:t>
            </a:r>
            <a:r>
              <a:rPr lang="en-US" sz="4000" dirty="0" smtClean="0"/>
              <a:t>		     where </a:t>
            </a:r>
            <a:r>
              <a:rPr lang="en-US" sz="4000" dirty="0"/>
              <a:t>he died in </a:t>
            </a:r>
            <a:r>
              <a:rPr lang="en-US" sz="4000" dirty="0" smtClean="0"/>
              <a:t> 1821 (</a:t>
            </a:r>
            <a:r>
              <a:rPr lang="en-US" sz="4000" dirty="0"/>
              <a:t>of </a:t>
            </a:r>
            <a:r>
              <a:rPr lang="en-US" sz="4000" dirty="0" smtClean="0"/>
              <a:t>stomach </a:t>
            </a:r>
            <a:r>
              <a:rPr lang="en-US" sz="4000" dirty="0"/>
              <a:t>cancer or poison?)</a:t>
            </a:r>
            <a:endParaRPr lang="en-US" dirty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algn="ctr"/>
            <a:r>
              <a:rPr lang="en-US"/>
              <a:t>End of Napoleon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Empire</a:t>
            </a:r>
          </a:p>
        </p:txBody>
      </p:sp>
    </p:spTree>
    <p:extLst>
      <p:ext uri="{BB962C8B-B14F-4D97-AF65-F5344CB8AC3E}">
        <p14:creationId xmlns="" xmlns:p14="http://schemas.microsoft.com/office/powerpoint/2010/main" val="35088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</a:rPr>
              <a:t>Europe in 1812 (at the height of Napoleon)</a:t>
            </a:r>
          </a:p>
        </p:txBody>
      </p:sp>
      <p:pic>
        <p:nvPicPr>
          <p:cNvPr id="69636" name="Picture 4" descr="map-Napoleon’s Empire at Its Height, 1812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35" b="4422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5" descr="map-Napoleon’s Empire at Its Height, 1812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8" r="81667" b="84016"/>
          <a:stretch>
            <a:fillRect/>
          </a:stretch>
        </p:blipFill>
        <p:spPr bwMode="auto">
          <a:xfrm>
            <a:off x="0" y="609600"/>
            <a:ext cx="1828800" cy="1163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28600" y="990600"/>
            <a:ext cx="3657600" cy="1447800"/>
          </a:xfrm>
          <a:prstGeom prst="wedgeRectCallout">
            <a:avLst>
              <a:gd name="adj1" fmla="val 20833"/>
              <a:gd name="adj2" fmla="val 160199"/>
            </a:avLst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/>
              <a:t>In 1812, Napoleon was the emperor of France</a:t>
            </a: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5791200" y="5715000"/>
            <a:ext cx="3200400" cy="1066800"/>
          </a:xfrm>
          <a:prstGeom prst="wedgeRectCallout">
            <a:avLst>
              <a:gd name="adj1" fmla="val -73907"/>
              <a:gd name="adj2" fmla="val -77977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/>
              <a:t>…and he had conquered Italy</a:t>
            </a:r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6172200" y="4495800"/>
            <a:ext cx="2514600" cy="990600"/>
          </a:xfrm>
          <a:prstGeom prst="wedgeRectCallout">
            <a:avLst>
              <a:gd name="adj1" fmla="val -128282"/>
              <a:gd name="adj2" fmla="val -68912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/>
              <a:t>…and Switzerland</a:t>
            </a:r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6705600" y="3429000"/>
            <a:ext cx="2057400" cy="990600"/>
          </a:xfrm>
          <a:prstGeom prst="wedgeRectCallout">
            <a:avLst>
              <a:gd name="adj1" fmla="val -164273"/>
              <a:gd name="adj2" fmla="val -32694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/>
              <a:t>…and the Rhine</a:t>
            </a:r>
          </a:p>
        </p:txBody>
      </p:sp>
      <p:sp>
        <p:nvSpPr>
          <p:cNvPr id="69642" name="AutoShape 10"/>
          <p:cNvSpPr>
            <a:spLocks noChangeArrowheads="1"/>
          </p:cNvSpPr>
          <p:nvPr/>
        </p:nvSpPr>
        <p:spPr bwMode="auto">
          <a:xfrm>
            <a:off x="7086600" y="2209800"/>
            <a:ext cx="2057400" cy="990600"/>
          </a:xfrm>
          <a:prstGeom prst="wedgeRectCallout">
            <a:avLst>
              <a:gd name="adj1" fmla="val -101773"/>
              <a:gd name="adj2" fmla="val 27083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/>
              <a:t>…and Warsaw</a:t>
            </a:r>
          </a:p>
        </p:txBody>
      </p:sp>
      <p:sp>
        <p:nvSpPr>
          <p:cNvPr id="69643" name="AutoShape 11"/>
          <p:cNvSpPr>
            <a:spLocks noChangeArrowheads="1"/>
          </p:cNvSpPr>
          <p:nvPr/>
        </p:nvSpPr>
        <p:spPr bwMode="auto">
          <a:xfrm>
            <a:off x="228600" y="2895600"/>
            <a:ext cx="1600200" cy="990600"/>
          </a:xfrm>
          <a:prstGeom prst="wedgeRectCallout">
            <a:avLst>
              <a:gd name="adj1" fmla="val 27380"/>
              <a:gd name="adj2" fmla="val 166829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/>
              <a:t>…and Spain</a:t>
            </a: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1143000" y="5638800"/>
            <a:ext cx="3352800" cy="990600"/>
          </a:xfrm>
          <a:prstGeom prst="wedgeRectCallout">
            <a:avLst>
              <a:gd name="adj1" fmla="val 77556"/>
              <a:gd name="adj2" fmla="val -199681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/>
              <a:t>…and had defeated Austria</a:t>
            </a: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>
            <a:off x="6019800" y="914400"/>
            <a:ext cx="2971800" cy="858838"/>
          </a:xfrm>
          <a:prstGeom prst="wedgeRectCallout">
            <a:avLst>
              <a:gd name="adj1" fmla="val -57477"/>
              <a:gd name="adj2" fmla="val 294046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/>
              <a:t>…and Prussia</a:t>
            </a:r>
          </a:p>
        </p:txBody>
      </p:sp>
      <p:sp>
        <p:nvSpPr>
          <p:cNvPr id="69646" name="AutoShape 14"/>
          <p:cNvSpPr>
            <a:spLocks noChangeArrowheads="1"/>
          </p:cNvSpPr>
          <p:nvPr/>
        </p:nvSpPr>
        <p:spPr bwMode="auto">
          <a:xfrm>
            <a:off x="3810000" y="228600"/>
            <a:ext cx="5334000" cy="762000"/>
          </a:xfrm>
          <a:prstGeom prst="wedgeRectCallout">
            <a:avLst>
              <a:gd name="adj1" fmla="val -38569"/>
              <a:gd name="adj2" fmla="val 286014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/>
              <a:t>…and Norway &amp; Denmark</a:t>
            </a:r>
          </a:p>
        </p:txBody>
      </p:sp>
    </p:spTree>
    <p:extLst>
      <p:ext uri="{BB962C8B-B14F-4D97-AF65-F5344CB8AC3E}">
        <p14:creationId xmlns="" xmlns:p14="http://schemas.microsoft.com/office/powerpoint/2010/main" val="3049849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9" grpId="0" animBg="1"/>
      <p:bldP spid="69640" grpId="0" animBg="1"/>
      <p:bldP spid="69641" grpId="0" animBg="1"/>
      <p:bldP spid="69642" grpId="0" animBg="1"/>
      <p:bldP spid="69643" grpId="0" animBg="1"/>
      <p:bldP spid="69644" grpId="0" animBg="1"/>
      <p:bldP spid="69645" grpId="0" animBg="1"/>
      <p:bldP spid="696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204" y="0"/>
            <a:ext cx="57607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603" y="53879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Napoleon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56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0661" name="Picture 5" descr="map-Napoleon’s Empire at Its Height, 1812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35" b="6633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000000"/>
                </a:solidFill>
              </a:rPr>
              <a:t>Now that Napoleon has been defeated, what should be done to keep this from happing again?</a:t>
            </a:r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>
            <a:off x="1371600" y="228599"/>
            <a:ext cx="7543800" cy="1709057"/>
          </a:xfrm>
          <a:prstGeom prst="wedgeRectCallout">
            <a:avLst>
              <a:gd name="adj1" fmla="val 2884"/>
              <a:gd name="adj2" fmla="val 218968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3600">
                <a:solidFill>
                  <a:srgbClr val="000000"/>
                </a:solidFill>
              </a:rPr>
              <a:t>From Sept 1814 to June 1815, an international conference called the Congress of Vienna was held in Austria</a:t>
            </a: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228600" y="5295900"/>
            <a:ext cx="8763000" cy="1344386"/>
          </a:xfrm>
          <a:prstGeom prst="wedgeRectCallout">
            <a:avLst>
              <a:gd name="adj1" fmla="val 9108"/>
              <a:gd name="adj2" fmla="val -151245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sz="3600" dirty="0">
                <a:solidFill>
                  <a:srgbClr val="000000"/>
                </a:solidFill>
              </a:rPr>
              <a:t>The main goal of the conference was to create a balance of power &amp; keep peace in Europe</a:t>
            </a:r>
          </a:p>
        </p:txBody>
      </p:sp>
    </p:spTree>
    <p:extLst>
      <p:ext uri="{BB962C8B-B14F-4D97-AF65-F5344CB8AC3E}">
        <p14:creationId xmlns="" xmlns:p14="http://schemas.microsoft.com/office/powerpoint/2010/main" val="224726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 animBg="1"/>
      <p:bldP spid="706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2708" name="Picture 4" descr="map-Napoleon’s Empire at Its Height, 1812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35" b="6633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000000"/>
                </a:solidFill>
              </a:rPr>
              <a:t>The decisions of the Congress of Vienna were made by representatives of the 5 </a:t>
            </a:r>
            <a:r>
              <a:rPr lang="ja-JP" altLang="en-US" sz="360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3600">
                <a:solidFill>
                  <a:srgbClr val="000000"/>
                </a:solidFill>
              </a:rPr>
              <a:t>great powers</a:t>
            </a:r>
            <a:r>
              <a:rPr lang="ja-JP" altLang="en-US" sz="3600">
                <a:solidFill>
                  <a:srgbClr val="000000"/>
                </a:solidFill>
                <a:latin typeface="Arial"/>
              </a:rPr>
              <a:t>”</a:t>
            </a:r>
            <a:endParaRPr lang="en-US" sz="3600">
              <a:solidFill>
                <a:srgbClr val="000000"/>
              </a:solidFill>
            </a:endParaRPr>
          </a:p>
        </p:txBody>
      </p:sp>
      <p:pic>
        <p:nvPicPr>
          <p:cNvPr id="72710" name="Picture 6" descr="Tallyrand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3375025"/>
            <a:ext cx="1865312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Castlereag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1558925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Czar Alexander 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471488"/>
            <a:ext cx="1744662" cy="2057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Metternich"/>
          <p:cNvPicPr>
            <a:picLocks noChangeAspect="1" noChangeArrowheads="1"/>
          </p:cNvPicPr>
          <p:nvPr/>
        </p:nvPicPr>
        <p:blipFill>
          <a:blip r:embed="rId6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52800"/>
            <a:ext cx="2130425" cy="2819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4" name="Picture 10" descr="Prus-Frederick William II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"/>
            <a:ext cx="1658938" cy="213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886200" y="5108575"/>
            <a:ext cx="3200400" cy="766364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ja-JP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“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host</a:t>
            </a:r>
            <a:r>
              <a:rPr lang="ja-JP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”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Prince Klemens von Metternich of Austria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0" y="2667000"/>
            <a:ext cx="3276600" cy="544765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Foreign Minister, </a:t>
            </a:r>
            <a:b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Castlereagh of England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6477000" y="2528888"/>
            <a:ext cx="2667000" cy="323165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Czar Alexander I of Russia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3352800" y="2209800"/>
            <a:ext cx="3200400" cy="544765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King Frederick William III of Prussia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533400" y="5857875"/>
            <a:ext cx="3048000" cy="544765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Foreign Minister, Tallyrand of France</a:t>
            </a:r>
          </a:p>
        </p:txBody>
      </p:sp>
    </p:spTree>
    <p:extLst>
      <p:ext uri="{BB962C8B-B14F-4D97-AF65-F5344CB8AC3E}">
        <p14:creationId xmlns="" xmlns:p14="http://schemas.microsoft.com/office/powerpoint/2010/main" val="3397015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5" grpId="0" animBg="1"/>
      <p:bldP spid="72716" grpId="0" animBg="1"/>
      <p:bldP spid="72717" grpId="0" animBg="1"/>
      <p:bldP spid="72718" grpId="0" animBg="1"/>
      <p:bldP spid="727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ongress of Vienna deleg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9" r="4961"/>
          <a:stretch>
            <a:fillRect/>
          </a:stretch>
        </p:blipFill>
        <p:spPr bwMode="auto">
          <a:xfrm>
            <a:off x="4763" y="4763"/>
            <a:ext cx="9144000" cy="6853237"/>
          </a:xfrm>
          <a:prstGeom prst="rect">
            <a:avLst/>
          </a:prstGeom>
          <a:solidFill>
            <a:srgbClr val="00FFFF"/>
          </a:solidFill>
        </p:spPr>
      </p:pic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533400" y="533400"/>
            <a:ext cx="3200400" cy="990600"/>
          </a:xfrm>
          <a:prstGeom prst="wedgeRectCallout">
            <a:avLst>
              <a:gd name="adj1" fmla="val 21727"/>
              <a:gd name="adj2" fmla="val 186861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000000"/>
                </a:solidFill>
              </a:rPr>
              <a:t>Revolutions are terrible! 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4343400" y="381000"/>
            <a:ext cx="4038600" cy="1306286"/>
          </a:xfrm>
          <a:prstGeom prst="wedgeRectCallout">
            <a:avLst>
              <a:gd name="adj1" fmla="val -49056"/>
              <a:gd name="adj2" fmla="val 252884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Let</a:t>
            </a:r>
            <a:r>
              <a:rPr lang="ja-JP" altLang="en-US" sz="360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3600" dirty="0">
                <a:solidFill>
                  <a:srgbClr val="000000"/>
                </a:solidFill>
              </a:rPr>
              <a:t>s go back to the way things were</a:t>
            </a:r>
          </a:p>
        </p:txBody>
      </p:sp>
    </p:spTree>
    <p:extLst>
      <p:ext uri="{BB962C8B-B14F-4D97-AF65-F5344CB8AC3E}">
        <p14:creationId xmlns="" xmlns:p14="http://schemas.microsoft.com/office/powerpoint/2010/main" val="6109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85984" y="838200"/>
            <a:ext cx="8229600" cy="6019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sz="4000" dirty="0"/>
              <a:t>Austrian Prince </a:t>
            </a:r>
            <a:r>
              <a:rPr lang="en-US" sz="40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Metternich</a:t>
            </a:r>
            <a:r>
              <a:rPr lang="en-US" sz="4000" dirty="0"/>
              <a:t> &amp; the other delegates disliked democracy &amp; feared the new ideas of the French Revolution</a:t>
            </a:r>
          </a:p>
          <a:p>
            <a:r>
              <a:rPr lang="en-US" sz="4000" dirty="0"/>
              <a:t>They wanted to </a:t>
            </a:r>
            <a:r>
              <a:rPr lang="en-US" sz="4000" dirty="0" smtClean="0"/>
              <a:t>put </a:t>
            </a:r>
            <a:r>
              <a:rPr lang="en-US" sz="4000" dirty="0"/>
              <a:t>Europe  </a:t>
            </a:r>
            <a:r>
              <a:rPr lang="en-US" sz="4000" dirty="0" smtClean="0"/>
              <a:t>        back </a:t>
            </a:r>
            <a:r>
              <a:rPr lang="ja-JP" altLang="en-US" sz="4000" dirty="0">
                <a:latin typeface="Arial"/>
              </a:rPr>
              <a:t>“</a:t>
            </a:r>
            <a:r>
              <a:rPr lang="en-US" sz="40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the way it was before</a:t>
            </a:r>
            <a:r>
              <a:rPr lang="ja-JP" altLang="en-US" sz="4000" u="sng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”</a:t>
            </a:r>
            <a:r>
              <a:rPr lang="en-US" sz="4000" dirty="0"/>
              <a:t>                     the French Revolution     </a:t>
            </a:r>
            <a:r>
              <a:rPr lang="en-US" sz="4000" dirty="0" smtClean="0"/>
              <a:t>		               </a:t>
            </a:r>
            <a:r>
              <a:rPr lang="en-US" sz="4000" dirty="0"/>
              <a:t>&amp; Napoleon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990600"/>
          </a:xfrm>
        </p:spPr>
        <p:txBody>
          <a:bodyPr/>
          <a:lstStyle/>
          <a:p>
            <a:pPr algn="ctr"/>
            <a:r>
              <a:rPr lang="en-US"/>
              <a:t>Congress of Vienna</a:t>
            </a:r>
          </a:p>
        </p:txBody>
      </p:sp>
    </p:spTree>
    <p:extLst>
      <p:ext uri="{BB962C8B-B14F-4D97-AF65-F5344CB8AC3E}">
        <p14:creationId xmlns="" xmlns:p14="http://schemas.microsoft.com/office/powerpoint/2010/main" val="10887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7620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The 5 major powers of Europe made 3 big decisions:</a:t>
            </a:r>
          </a:p>
          <a:p>
            <a:r>
              <a:rPr lang="en-US" sz="40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Redrew the map of </a:t>
            </a:r>
            <a:r>
              <a:rPr lang="en-US" sz="4000" u="sng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Europe to prevent further aggression</a:t>
            </a:r>
            <a:r>
              <a:rPr lang="en-US" sz="4000" dirty="0" smtClean="0"/>
              <a:t>—</a:t>
            </a:r>
            <a:endParaRPr lang="en-US" sz="4000" dirty="0"/>
          </a:p>
          <a:p>
            <a:pPr lvl="1"/>
            <a:r>
              <a:rPr lang="en-US" sz="4000" dirty="0"/>
              <a:t>Took away all lands France gained under Napoleon </a:t>
            </a:r>
          </a:p>
          <a:p>
            <a:pPr lvl="1"/>
            <a:r>
              <a:rPr lang="en-US" sz="4000" dirty="0"/>
              <a:t>Made the weaker countries around France stronger to keep France from attacking again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838200"/>
          </a:xfrm>
        </p:spPr>
        <p:txBody>
          <a:bodyPr/>
          <a:lstStyle/>
          <a:p>
            <a:pPr algn="ctr"/>
            <a:r>
              <a:rPr lang="en-US"/>
              <a:t>Congress of Vienna</a:t>
            </a:r>
          </a:p>
        </p:txBody>
      </p:sp>
    </p:spTree>
    <p:extLst>
      <p:ext uri="{BB962C8B-B14F-4D97-AF65-F5344CB8AC3E}">
        <p14:creationId xmlns="" xmlns:p14="http://schemas.microsoft.com/office/powerpoint/2010/main" val="6653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5780" name="Picture 4" descr="map-Europe after the Congress of Vienna, 1815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457200" y="0"/>
            <a:ext cx="4876800" cy="1219200"/>
          </a:xfrm>
          <a:prstGeom prst="wedgeRectCallout">
            <a:avLst>
              <a:gd name="adj1" fmla="val 17708"/>
              <a:gd name="adj2" fmla="val 212676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The Kingdom of the Netherlands was created</a:t>
            </a: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0" y="1676400"/>
            <a:ext cx="2895600" cy="1447800"/>
          </a:xfrm>
          <a:prstGeom prst="wedgeRectCallout">
            <a:avLst>
              <a:gd name="adj1" fmla="val 84921"/>
              <a:gd name="adj2" fmla="val 120065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Switzerland became a new nation</a:t>
            </a:r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228600" y="5105400"/>
            <a:ext cx="2895600" cy="1447800"/>
          </a:xfrm>
          <a:prstGeom prst="wedgeRectCallout">
            <a:avLst>
              <a:gd name="adj1" fmla="val 79880"/>
              <a:gd name="adj2" fmla="val -88815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000000"/>
                </a:solidFill>
              </a:rPr>
              <a:t>Sardinia merged with Genoa 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5334000" y="274638"/>
            <a:ext cx="3733800" cy="1850571"/>
          </a:xfrm>
          <a:prstGeom prst="wedgeRectCallout">
            <a:avLst>
              <a:gd name="adj1" fmla="val -46981"/>
              <a:gd name="adj2" fmla="val 115792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39 states joined to form the German Confederation</a:t>
            </a:r>
          </a:p>
        </p:txBody>
      </p:sp>
      <p:sp>
        <p:nvSpPr>
          <p:cNvPr id="75787" name="Oval 11"/>
          <p:cNvSpPr>
            <a:spLocks noChangeArrowheads="1"/>
          </p:cNvSpPr>
          <p:nvPr/>
        </p:nvSpPr>
        <p:spPr bwMode="auto">
          <a:xfrm>
            <a:off x="3810000" y="2209800"/>
            <a:ext cx="990600" cy="2971800"/>
          </a:xfrm>
          <a:prstGeom prst="ellipse">
            <a:avLst/>
          </a:prstGeom>
          <a:solidFill>
            <a:srgbClr val="99CCFF">
              <a:alpha val="7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3581400" y="5103813"/>
            <a:ext cx="5562600" cy="1865126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</a:rPr>
              <a:t>This created a </a:t>
            </a:r>
            <a:r>
              <a:rPr lang="ja-JP" altLang="en-US" sz="360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3600" dirty="0">
                <a:solidFill>
                  <a:srgbClr val="000000"/>
                </a:solidFill>
              </a:rPr>
              <a:t>buffer zone</a:t>
            </a:r>
            <a:r>
              <a:rPr lang="ja-JP" altLang="en-US" sz="3600">
                <a:solidFill>
                  <a:srgbClr val="000000"/>
                </a:solidFill>
                <a:latin typeface="Arial"/>
              </a:rPr>
              <a:t>”</a:t>
            </a:r>
            <a:r>
              <a:rPr lang="en-US" sz="3600" dirty="0">
                <a:solidFill>
                  <a:srgbClr val="000000"/>
                </a:solidFill>
              </a:rPr>
              <a:t> between France &amp; the major European powers</a:t>
            </a:r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 rot="-24248796">
            <a:off x="4572000" y="3962400"/>
            <a:ext cx="914400" cy="1600200"/>
          </a:xfrm>
          <a:prstGeom prst="upArrow">
            <a:avLst>
              <a:gd name="adj1" fmla="val 43176"/>
              <a:gd name="adj2" fmla="val 90992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3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3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3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89" grpId="1" animBg="1"/>
      <p:bldP spid="75789" grpId="2" animBg="1"/>
      <p:bldP spid="75789" grpId="3" animBg="1"/>
      <p:bldP spid="75789" grpId="4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762000"/>
            <a:ext cx="8305800" cy="6096000"/>
          </a:xfrm>
        </p:spPr>
        <p:txBody>
          <a:bodyPr>
            <a:normAutofit lnSpcReduction="10000"/>
          </a:bodyPr>
          <a:lstStyle/>
          <a:p>
            <a:r>
              <a:rPr lang="en-US" sz="40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Reestablished royal monarchies:</a:t>
            </a:r>
            <a:r>
              <a:rPr lang="en-US" sz="4000" dirty="0"/>
              <a:t> </a:t>
            </a:r>
          </a:p>
          <a:p>
            <a:pPr lvl="1"/>
            <a:r>
              <a:rPr lang="en-US" sz="4000" dirty="0"/>
              <a:t>Representatives at the Congress of Vienna believed kings were more stable than democracies</a:t>
            </a:r>
          </a:p>
          <a:p>
            <a:pPr lvl="1"/>
            <a:r>
              <a:rPr lang="en-US" sz="4000" dirty="0"/>
              <a:t>They brought back strong kings in  France, Spain, Portugal, &amp; many Italian &amp; German states</a:t>
            </a:r>
            <a:endParaRPr lang="en-US" sz="3600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762000"/>
          </a:xfrm>
        </p:spPr>
        <p:txBody>
          <a:bodyPr/>
          <a:lstStyle/>
          <a:p>
            <a:pPr algn="ctr"/>
            <a:r>
              <a:rPr lang="en-US" dirty="0"/>
              <a:t>Congress of Vienna</a:t>
            </a:r>
          </a:p>
        </p:txBody>
      </p:sp>
    </p:spTree>
    <p:extLst>
      <p:ext uri="{BB962C8B-B14F-4D97-AF65-F5344CB8AC3E}">
        <p14:creationId xmlns="" xmlns:p14="http://schemas.microsoft.com/office/powerpoint/2010/main" val="38745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map-Europe after the Congress of Vienna, 1815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j0142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1403350" cy="157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sy0005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1" name="Picture 11" descr="j02379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762000" cy="538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2" name="Picture 12" descr="MCSY00057_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1512888" cy="1581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3" name="Picture 13" descr="sy0005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4" name="Picture 14" descr="sy0005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5" name="Picture 15" descr="sy0005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9" name="Picture 19" descr="j02379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0"/>
            <a:ext cx="762000" cy="538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0" name="Picture 20" descr="j02379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762000" cy="538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1" name="Picture 21" descr="j02337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90600" cy="769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782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90600"/>
            <a:ext cx="8229600" cy="5867400"/>
          </a:xfrm>
          <a:solidFill>
            <a:schemeClr val="bg1"/>
          </a:solidFill>
        </p:spPr>
        <p:txBody>
          <a:bodyPr/>
          <a:lstStyle/>
          <a:p>
            <a:r>
              <a:rPr lang="en-US" sz="40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Reestablished a balance of power in Europe</a:t>
            </a:r>
            <a:r>
              <a:rPr lang="en-US" sz="4000" dirty="0"/>
              <a:t>:</a:t>
            </a:r>
          </a:p>
          <a:p>
            <a:pPr lvl="1"/>
            <a:r>
              <a:rPr lang="en-US" sz="4000" dirty="0"/>
              <a:t>England, Austria, Prussia, Russia formed a </a:t>
            </a:r>
            <a:r>
              <a:rPr lang="en-US" sz="40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Quadruple Alliance</a:t>
            </a:r>
            <a:r>
              <a:rPr lang="en-US" sz="4000" dirty="0"/>
              <a:t> to maintain security in Europe </a:t>
            </a:r>
          </a:p>
          <a:p>
            <a:pPr lvl="1"/>
            <a:r>
              <a:rPr lang="en-US" sz="4000" dirty="0"/>
              <a:t>This helped keep peace in Europe for almost 40 years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4846638" cy="914400"/>
          </a:xfrm>
        </p:spPr>
        <p:txBody>
          <a:bodyPr>
            <a:normAutofit fontScale="90000"/>
          </a:bodyPr>
          <a:lstStyle/>
          <a:p>
            <a:r>
              <a:rPr lang="en-US"/>
              <a:t>Congress of Vienna</a:t>
            </a:r>
          </a:p>
        </p:txBody>
      </p:sp>
    </p:spTree>
    <p:extLst>
      <p:ext uri="{BB962C8B-B14F-4D97-AF65-F5344CB8AC3E}">
        <p14:creationId xmlns="" xmlns:p14="http://schemas.microsoft.com/office/powerpoint/2010/main" val="14573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8229600" cy="6172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fontScale="92500"/>
          </a:bodyPr>
          <a:lstStyle/>
          <a:p>
            <a:pPr>
              <a:spcBef>
                <a:spcPct val="10000"/>
              </a:spcBef>
            </a:pPr>
            <a:r>
              <a:rPr lang="en-US" sz="4000" dirty="0"/>
              <a:t>When Louis XVI was executed during the French Revolution, other European kings were afraid that these ideas would lead to revolutions in their countries</a:t>
            </a:r>
          </a:p>
          <a:p>
            <a:pPr>
              <a:spcBef>
                <a:spcPct val="10000"/>
              </a:spcBef>
            </a:pPr>
            <a:r>
              <a:rPr lang="en-US" sz="4000" dirty="0"/>
              <a:t>Prussia, Spain, England, Sweden, Austria formed the </a:t>
            </a:r>
            <a:r>
              <a:rPr lang="en-US" sz="40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First Coalition</a:t>
            </a:r>
            <a:r>
              <a:rPr lang="en-US" sz="4000" dirty="0"/>
              <a:t> &amp; went to war with France to bring the Bourbon Dynasty back &amp; end the French Revolution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031163" cy="762000"/>
          </a:xfrm>
        </p:spPr>
        <p:txBody>
          <a:bodyPr/>
          <a:lstStyle/>
          <a:p>
            <a:pPr algn="ctr"/>
            <a:r>
              <a:rPr lang="en-US"/>
              <a:t>Fear of Revolutionary Ideas</a:t>
            </a:r>
          </a:p>
        </p:txBody>
      </p:sp>
    </p:spTree>
    <p:extLst>
      <p:ext uri="{BB962C8B-B14F-4D97-AF65-F5344CB8AC3E}">
        <p14:creationId xmlns="" xmlns:p14="http://schemas.microsoft.com/office/powerpoint/2010/main" val="7418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europe18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0"/>
          <a:stretch>
            <a:fillRect/>
          </a:stretch>
        </p:blipFill>
        <p:spPr bwMode="auto">
          <a:xfrm>
            <a:off x="2209800" y="996950"/>
            <a:ext cx="6934200" cy="5861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 descr="j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29" r="11853" b="10588"/>
          <a:stretch>
            <a:fillRect/>
          </a:stretch>
        </p:blipFill>
        <p:spPr bwMode="auto">
          <a:xfrm>
            <a:off x="2743200" y="457200"/>
            <a:ext cx="1082675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j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29" r="11853" b="10588"/>
          <a:stretch>
            <a:fillRect/>
          </a:stretch>
        </p:blipFill>
        <p:spPr bwMode="auto">
          <a:xfrm>
            <a:off x="6477000" y="2286000"/>
            <a:ext cx="1082675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j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29" r="11853" b="10588"/>
          <a:stretch>
            <a:fillRect/>
          </a:stretch>
        </p:blipFill>
        <p:spPr bwMode="auto">
          <a:xfrm>
            <a:off x="7620000" y="1143000"/>
            <a:ext cx="1082675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j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29" r="11853" b="10588"/>
          <a:stretch>
            <a:fillRect/>
          </a:stretch>
        </p:blipFill>
        <p:spPr bwMode="auto">
          <a:xfrm>
            <a:off x="4876800" y="-685800"/>
            <a:ext cx="1082675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j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29" r="11853" b="10588"/>
          <a:stretch>
            <a:fillRect/>
          </a:stretch>
        </p:blipFill>
        <p:spPr bwMode="auto">
          <a:xfrm>
            <a:off x="2590800" y="3962400"/>
            <a:ext cx="1082675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AG00355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1344613" cy="2663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0" y="1275004"/>
            <a:ext cx="2819400" cy="2479191"/>
          </a:xfrm>
          <a:prstGeom prst="wedgeRoundRectCallout">
            <a:avLst>
              <a:gd name="adj1" fmla="val 49606"/>
              <a:gd name="adj2" fmla="val 7561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0" y="1275004"/>
            <a:ext cx="2819400" cy="232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</a:rPr>
              <a:t>Let</a:t>
            </a:r>
            <a:r>
              <a:rPr lang="ja-JP" altLang="en-US" sz="36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3600" dirty="0">
                <a:solidFill>
                  <a:srgbClr val="000000"/>
                </a:solidFill>
              </a:rPr>
              <a:t>s team up to put out this fire before it spreads!!</a:t>
            </a:r>
          </a:p>
        </p:txBody>
      </p:sp>
    </p:spTree>
    <p:extLst>
      <p:ext uri="{BB962C8B-B14F-4D97-AF65-F5344CB8AC3E}">
        <p14:creationId xmlns="" xmlns:p14="http://schemas.microsoft.com/office/powerpoint/2010/main" val="23002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-1" y="609600"/>
            <a:ext cx="6975475" cy="6248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4000"/>
              <a:t>Napoleon </a:t>
            </a:r>
            <a:r>
              <a:rPr lang="en-US" sz="4000" smtClean="0"/>
              <a:t>Bonaparte was </a:t>
            </a:r>
            <a:r>
              <a:rPr lang="en-US" sz="4000" dirty="0"/>
              <a:t>a popular soldier </a:t>
            </a:r>
            <a:r>
              <a:rPr lang="en-US" sz="4000" dirty="0" smtClean="0"/>
              <a:t>in </a:t>
            </a:r>
            <a:r>
              <a:rPr lang="en-US" sz="4000" dirty="0"/>
              <a:t>the French military </a:t>
            </a:r>
            <a:r>
              <a:rPr lang="en-US" sz="4000" dirty="0" smtClean="0"/>
              <a:t>who </a:t>
            </a:r>
            <a:r>
              <a:rPr lang="en-US" sz="4000" dirty="0"/>
              <a:t>supported the republic</a:t>
            </a:r>
          </a:p>
          <a:p>
            <a:pPr>
              <a:spcBef>
                <a:spcPct val="10000"/>
              </a:spcBef>
            </a:pPr>
            <a:r>
              <a:rPr lang="en-US" sz="4000" dirty="0"/>
              <a:t>In 1796, the leaders of                  the French republic gave Napoleon command of                     the army to defend                   France from this                   European coalition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858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Napoleon Bonaparte</a:t>
            </a:r>
          </a:p>
        </p:txBody>
      </p:sp>
      <p:pic>
        <p:nvPicPr>
          <p:cNvPr id="17413" name="Picture 5" descr="napoleon-study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54" t="6667" r="22589" b="2222"/>
          <a:stretch>
            <a:fillRect/>
          </a:stretch>
        </p:blipFill>
        <p:spPr bwMode="auto">
          <a:xfrm>
            <a:off x="6502741" y="0"/>
            <a:ext cx="2641260" cy="68580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10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0" y="941429"/>
            <a:ext cx="8305800" cy="5943600"/>
          </a:xfrm>
        </p:spPr>
        <p:txBody>
          <a:bodyPr/>
          <a:lstStyle/>
          <a:p>
            <a:r>
              <a:rPr lang="en-US" sz="4000" dirty="0"/>
              <a:t>Napoleon </a:t>
            </a:r>
            <a:r>
              <a:rPr lang="en-US" sz="4000" dirty="0" smtClean="0"/>
              <a:t>showed his 		      great military  </a:t>
            </a:r>
            <a:r>
              <a:rPr lang="en-US" sz="4000" dirty="0"/>
              <a:t>skills &amp;  </a:t>
            </a:r>
            <a:r>
              <a:rPr lang="en-US" sz="4000" dirty="0" smtClean="0"/>
              <a:t>            defeated the </a:t>
            </a:r>
            <a:r>
              <a:rPr lang="en-US" sz="4000" dirty="0"/>
              <a:t>First Coalition</a:t>
            </a:r>
          </a:p>
          <a:p>
            <a:r>
              <a:rPr lang="en-US" sz="4000" dirty="0"/>
              <a:t>By 1799, </a:t>
            </a:r>
            <a:r>
              <a:rPr lang="en-US" sz="4000" dirty="0" smtClean="0"/>
              <a:t>Napoleon believed</a:t>
            </a:r>
          </a:p>
          <a:p>
            <a:pPr>
              <a:buNone/>
            </a:pPr>
            <a:r>
              <a:rPr lang="en-US" sz="4000" dirty="0" smtClean="0"/>
              <a:t>that he </a:t>
            </a:r>
            <a:r>
              <a:rPr lang="en-US" sz="4000" dirty="0"/>
              <a:t>could do a </a:t>
            </a:r>
            <a:r>
              <a:rPr lang="en-US" sz="4000" dirty="0" smtClean="0"/>
              <a:t>better</a:t>
            </a:r>
          </a:p>
          <a:p>
            <a:pPr>
              <a:buNone/>
            </a:pPr>
            <a:r>
              <a:rPr lang="en-US" sz="4000" dirty="0" smtClean="0"/>
              <a:t> job running </a:t>
            </a:r>
            <a:r>
              <a:rPr lang="en-US" sz="4000" dirty="0"/>
              <a:t>the </a:t>
            </a:r>
            <a:r>
              <a:rPr lang="en-US" sz="4000" dirty="0" smtClean="0"/>
              <a:t>French government </a:t>
            </a:r>
            <a:r>
              <a:rPr lang="en-US" sz="4000" dirty="0"/>
              <a:t>than the leaders of the republic 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838200"/>
          </a:xfrm>
        </p:spPr>
        <p:txBody>
          <a:bodyPr/>
          <a:lstStyle/>
          <a:p>
            <a:pPr algn="ctr"/>
            <a:r>
              <a:rPr lang="en-US"/>
              <a:t>Napoleon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Control of France</a:t>
            </a:r>
          </a:p>
        </p:txBody>
      </p:sp>
    </p:spTree>
    <p:extLst>
      <p:ext uri="{BB962C8B-B14F-4D97-AF65-F5344CB8AC3E}">
        <p14:creationId xmlns="" xmlns:p14="http://schemas.microsoft.com/office/powerpoint/2010/main" val="36302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4" name="Picture 4" descr="Bouchot_-_Le_general_Bonaparte_au_Conseil_des_Cinq-C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67" b="5072"/>
          <a:stretch>
            <a:fillRect/>
          </a:stretch>
        </p:blipFill>
        <p:spPr bwMode="auto">
          <a:xfrm>
            <a:off x="0" y="-23813"/>
            <a:ext cx="9144000" cy="692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152400" y="228600"/>
            <a:ext cx="7543800" cy="1447800"/>
          </a:xfrm>
          <a:prstGeom prst="wedgeRectCallout">
            <a:avLst>
              <a:gd name="adj1" fmla="val 4838"/>
              <a:gd name="adj2" fmla="val 146273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3600" dirty="0"/>
              <a:t>In 1799, Napoleon staged a             </a:t>
            </a:r>
            <a:r>
              <a:rPr lang="en-US" sz="3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coup d</a:t>
            </a:r>
            <a:r>
              <a:rPr lang="ja-JP" altLang="en-US" sz="3600" u="sng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’</a:t>
            </a:r>
            <a:r>
              <a:rPr lang="en-US" sz="3600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etat</a:t>
            </a:r>
            <a:r>
              <a:rPr lang="en-US" sz="3600" dirty="0"/>
              <a:t> (overthrow) of the republic &amp; had himself named dictator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533400" y="304800"/>
            <a:ext cx="6324600" cy="1447800"/>
          </a:xfrm>
          <a:prstGeom prst="wedgeRectCallout">
            <a:avLst>
              <a:gd name="adj1" fmla="val 11796"/>
              <a:gd name="adj2" fmla="val 151537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3600" dirty="0"/>
              <a:t>Napoleon</a:t>
            </a:r>
            <a:r>
              <a:rPr lang="ja-JP" altLang="en-US" sz="3600" dirty="0">
                <a:latin typeface="Arial"/>
              </a:rPr>
              <a:t>’</a:t>
            </a:r>
            <a:r>
              <a:rPr lang="en-US" sz="3600" dirty="0"/>
              <a:t>s control of France was supposed to be a short-term fix to restore order, BUT…</a:t>
            </a:r>
          </a:p>
        </p:txBody>
      </p:sp>
    </p:spTree>
    <p:extLst>
      <p:ext uri="{BB962C8B-B14F-4D97-AF65-F5344CB8AC3E}">
        <p14:creationId xmlns="" xmlns:p14="http://schemas.microsoft.com/office/powerpoint/2010/main" val="16190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5" grpId="1" animBg="1"/>
      <p:bldP spid="768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8229600" cy="6096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sz="4000" dirty="0"/>
              <a:t>Desperate </a:t>
            </a:r>
            <a:r>
              <a:rPr lang="en-US" sz="4000" dirty="0" smtClean="0"/>
              <a:t>for </a:t>
            </a:r>
            <a:r>
              <a:rPr lang="en-US" sz="4000" dirty="0"/>
              <a:t>strong </a:t>
            </a:r>
            <a:r>
              <a:rPr lang="en-US" sz="4000" dirty="0" smtClean="0"/>
              <a:t>	   leadership, French 			   citizens </a:t>
            </a:r>
            <a:r>
              <a:rPr lang="en-US" sz="4000" dirty="0"/>
              <a:t>allowed </a:t>
            </a:r>
            <a:r>
              <a:rPr lang="en-US" sz="4000" dirty="0" smtClean="0"/>
              <a:t>		     Napoleon </a:t>
            </a:r>
            <a:r>
              <a:rPr lang="en-US" sz="4000" dirty="0"/>
              <a:t>to have as </a:t>
            </a:r>
            <a:r>
              <a:rPr lang="en-US" sz="4000" dirty="0" smtClean="0"/>
              <a:t>		     much power </a:t>
            </a:r>
            <a:r>
              <a:rPr lang="en-US" sz="4000" dirty="0"/>
              <a:t>as he                           wanted, so he </a:t>
            </a:r>
            <a:r>
              <a:rPr lang="en-US" sz="4000" dirty="0" smtClean="0"/>
              <a:t>made 		  </a:t>
            </a:r>
          </a:p>
          <a:p>
            <a:pPr>
              <a:buNone/>
            </a:pPr>
            <a:r>
              <a:rPr lang="en-US" sz="4000" dirty="0" smtClean="0"/>
              <a:t>himself </a:t>
            </a:r>
            <a:r>
              <a:rPr lang="en-US" sz="40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emperor</a:t>
            </a:r>
            <a:r>
              <a:rPr lang="en-US" sz="4000" dirty="0"/>
              <a:t> in 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1804</a:t>
            </a:r>
            <a:endParaRPr lang="en-US" sz="4000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762000"/>
          </a:xfrm>
        </p:spPr>
        <p:txBody>
          <a:bodyPr/>
          <a:lstStyle/>
          <a:p>
            <a:pPr algn="ctr"/>
            <a:r>
              <a:rPr lang="en-US"/>
              <a:t>Napoleon Controlled France</a:t>
            </a:r>
          </a:p>
        </p:txBody>
      </p:sp>
      <p:pic>
        <p:nvPicPr>
          <p:cNvPr id="13320" name="Picture 8" descr="Image:Ingres, Napoleon on his Imperial thr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84"/>
          <a:stretch>
            <a:fillRect/>
          </a:stretch>
        </p:blipFill>
        <p:spPr bwMode="auto">
          <a:xfrm>
            <a:off x="5798914" y="762000"/>
            <a:ext cx="3345086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1161632" y="2328031"/>
            <a:ext cx="5791200" cy="2744711"/>
          </a:xfrm>
          <a:prstGeom prst="wedgeRectCallout">
            <a:avLst>
              <a:gd name="adj1" fmla="val 39088"/>
              <a:gd name="adj2" fmla="val 4083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3600" dirty="0">
                <a:solidFill>
                  <a:srgbClr val="000000"/>
                </a:solidFill>
              </a:rPr>
              <a:t>The philosophes of the Enlightenment were outraged (this is absolutism!); but the people supported </a:t>
            </a:r>
            <a:r>
              <a:rPr lang="en-US" sz="3600" dirty="0" smtClean="0">
                <a:solidFill>
                  <a:srgbClr val="000000"/>
                </a:solidFill>
              </a:rPr>
              <a:t>Napoleon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3600" dirty="0" smtClean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6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24400" y="838200"/>
            <a:ext cx="4419600" cy="60198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ctr">
              <a:lnSpc>
                <a:spcPct val="95000"/>
              </a:lnSpc>
              <a:spcBef>
                <a:spcPct val="10000"/>
              </a:spcBef>
              <a:buFont typeface="Wingdings" charset="0"/>
              <a:buNone/>
            </a:pPr>
            <a:r>
              <a:rPr lang="en-US" sz="3600" dirty="0"/>
              <a:t>Bad Changes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3600" dirty="0"/>
              <a:t>Used the military to run the country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3600" dirty="0"/>
              <a:t>Limited freedom of speech &amp; executed or jailed his critics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3600" dirty="0"/>
              <a:t>Forced men to join the French army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3600" dirty="0"/>
              <a:t>Continued fighting European wars</a:t>
            </a:r>
            <a:r>
              <a:rPr lang="en-US" sz="3200" dirty="0"/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838200"/>
            <a:ext cx="4724400" cy="60198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ctr">
              <a:lnSpc>
                <a:spcPct val="95000"/>
              </a:lnSpc>
              <a:spcBef>
                <a:spcPct val="10000"/>
              </a:spcBef>
              <a:buFont typeface="Wingdings" charset="0"/>
              <a:buNone/>
            </a:pPr>
            <a:r>
              <a:rPr lang="en-US" sz="3600" dirty="0"/>
              <a:t>Good Changes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3600" dirty="0"/>
              <a:t>Improved education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3600" dirty="0"/>
              <a:t>Created a </a:t>
            </a:r>
            <a:r>
              <a:rPr lang="en-US" sz="36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Bank of France</a:t>
            </a:r>
            <a:r>
              <a:rPr lang="en-US" sz="3600" dirty="0"/>
              <a:t> &amp; made everyone pay taxes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3600" dirty="0"/>
              <a:t>Created the</a:t>
            </a:r>
            <a:r>
              <a:rPr lang="en-US" sz="36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Napoleonic Code</a:t>
            </a:r>
            <a:r>
              <a:rPr lang="en-US" sz="3600" dirty="0"/>
              <a:t> to make French laws more equal &amp; clear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3600" dirty="0"/>
              <a:t>Increased</a:t>
            </a:r>
            <a:r>
              <a:rPr lang="en-US" sz="3000" dirty="0"/>
              <a:t> </a:t>
            </a:r>
            <a:r>
              <a:rPr lang="en-US" sz="3600" dirty="0"/>
              <a:t>the</a:t>
            </a:r>
            <a:r>
              <a:rPr lang="en-US" sz="3000" dirty="0"/>
              <a:t> </a:t>
            </a:r>
            <a:r>
              <a:rPr lang="en-US" sz="3600" dirty="0"/>
              <a:t>size</a:t>
            </a:r>
            <a:r>
              <a:rPr lang="en-US" sz="3000" dirty="0"/>
              <a:t> </a:t>
            </a:r>
            <a:r>
              <a:rPr lang="en-US" sz="3600" dirty="0"/>
              <a:t>of</a:t>
            </a:r>
            <a:r>
              <a:rPr lang="en-US" sz="3000" dirty="0"/>
              <a:t> </a:t>
            </a:r>
            <a:r>
              <a:rPr lang="en-US" sz="3600" dirty="0"/>
              <a:t>the</a:t>
            </a:r>
            <a:r>
              <a:rPr lang="en-US" sz="3000" dirty="0"/>
              <a:t> </a:t>
            </a:r>
            <a:r>
              <a:rPr lang="en-US" sz="3600" dirty="0"/>
              <a:t>French</a:t>
            </a:r>
            <a:r>
              <a:rPr lang="en-US" sz="3000" dirty="0"/>
              <a:t> </a:t>
            </a:r>
            <a:r>
              <a:rPr lang="en-US" sz="3600" dirty="0"/>
              <a:t>empire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algn="ctr"/>
            <a:r>
              <a:rPr lang="en-US"/>
              <a:t>Napoleon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Changes in France</a:t>
            </a:r>
          </a:p>
        </p:txBody>
      </p:sp>
    </p:spTree>
    <p:extLst>
      <p:ext uri="{BB962C8B-B14F-4D97-AF65-F5344CB8AC3E}">
        <p14:creationId xmlns="" xmlns:p14="http://schemas.microsoft.com/office/powerpoint/2010/main" val="220743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8154</TotalTime>
  <Words>1012</Words>
  <Application>Microsoft Office PowerPoint</Application>
  <PresentationFormat>On-screen Show (4:3)</PresentationFormat>
  <Paragraphs>119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Warm Up- Thursday Oct. 30th</vt:lpstr>
      <vt:lpstr>Napoleon</vt:lpstr>
      <vt:lpstr>Fear of Revolutionary Ideas</vt:lpstr>
      <vt:lpstr>Slide 4</vt:lpstr>
      <vt:lpstr>Napoleon Bonaparte</vt:lpstr>
      <vt:lpstr>Napoleon’s Control of France</vt:lpstr>
      <vt:lpstr>Slide 7</vt:lpstr>
      <vt:lpstr>Napoleon Controlled France</vt:lpstr>
      <vt:lpstr>Napoleon’s Changes in France</vt:lpstr>
      <vt:lpstr>Slide 10</vt:lpstr>
      <vt:lpstr>Slide 11</vt:lpstr>
      <vt:lpstr>Slide 12</vt:lpstr>
      <vt:lpstr>Napoleon’s Empire</vt:lpstr>
      <vt:lpstr>End of Napoleon’s Empire</vt:lpstr>
      <vt:lpstr>End of Napoleon’s Empire</vt:lpstr>
      <vt:lpstr>Napoleon’s Retreat from Russia</vt:lpstr>
      <vt:lpstr>End of Napoleon’s Empire</vt:lpstr>
      <vt:lpstr>End of Napoleon’s Empire</vt:lpstr>
      <vt:lpstr>Europe in 1812 (at the height of Napoleon)</vt:lpstr>
      <vt:lpstr>Slide 20</vt:lpstr>
      <vt:lpstr>Slide 21</vt:lpstr>
      <vt:lpstr>Slide 22</vt:lpstr>
      <vt:lpstr>Congress of Vienna</vt:lpstr>
      <vt:lpstr>Congress of Vienna</vt:lpstr>
      <vt:lpstr>Slide 25</vt:lpstr>
      <vt:lpstr>Congress of Vienna</vt:lpstr>
      <vt:lpstr>Slide 27</vt:lpstr>
      <vt:lpstr>Congress of Vienna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</dc:title>
  <dc:creator>Arturo Dominguez</dc:creator>
  <cp:lastModifiedBy>brhodes3</cp:lastModifiedBy>
  <cp:revision>26</cp:revision>
  <dcterms:created xsi:type="dcterms:W3CDTF">2011-10-21T03:49:28Z</dcterms:created>
  <dcterms:modified xsi:type="dcterms:W3CDTF">2014-10-30T15:19:44Z</dcterms:modified>
</cp:coreProperties>
</file>