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95" r:id="rId6"/>
    <p:sldId id="289" r:id="rId7"/>
    <p:sldId id="290" r:id="rId8"/>
    <p:sldId id="260" r:id="rId9"/>
    <p:sldId id="291" r:id="rId10"/>
    <p:sldId id="292" r:id="rId11"/>
    <p:sldId id="269" r:id="rId12"/>
    <p:sldId id="264" r:id="rId13"/>
    <p:sldId id="265" r:id="rId14"/>
    <p:sldId id="277" r:id="rId15"/>
    <p:sldId id="266" r:id="rId16"/>
    <p:sldId id="278" r:id="rId17"/>
    <p:sldId id="267" r:id="rId18"/>
    <p:sldId id="272" r:id="rId19"/>
    <p:sldId id="263" r:id="rId20"/>
    <p:sldId id="268" r:id="rId21"/>
    <p:sldId id="270" r:id="rId22"/>
    <p:sldId id="279" r:id="rId23"/>
    <p:sldId id="280" r:id="rId24"/>
    <p:sldId id="282" r:id="rId25"/>
    <p:sldId id="293" r:id="rId26"/>
    <p:sldId id="294" r:id="rId27"/>
    <p:sldId id="287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021" autoAdjust="0"/>
    <p:restoredTop sz="86216" autoAdjust="0"/>
  </p:normalViewPr>
  <p:slideViewPr>
    <p:cSldViewPr>
      <p:cViewPr varScale="1">
        <p:scale>
          <a:sx n="77" d="100"/>
          <a:sy n="77" d="100"/>
        </p:scale>
        <p:origin x="20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7AE49-D843-5640-8C1A-8359BF8244B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ECA23-A173-844A-B6C2-01447FE7D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F61A8B33-3125-4A66-A77D-12D3FB3E17B1}" type="datetimeFigureOut">
              <a:rPr lang="en-US"/>
              <a:pPr/>
              <a:t>10/28/19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DA6C37FE-2D8A-40C6-864E-E89B9E25D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88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14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2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6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8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6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40FF-0D72-499A-A2FD-10F02EACD623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4ECF-2FE5-4569-9967-62C24151E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4D27-06FF-4A8B-BD38-89473DD262DC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CE96-1FB4-4774-A1C8-98526451B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7118-D9F9-4996-AFF6-5AF520233433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81D1-D78A-4E4E-8BFE-0348CD8A9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870-A4AA-46F3-BAE3-68DAE676FB4B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635D-F4FE-4A0A-A988-242E972F5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D834-9F3F-4EBF-A5F8-5702005DA7F2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40CB-A3A4-4946-80C3-CCFA264D5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2AED-A930-43FE-B098-98678AE4DB9F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D53D-FE21-4BD0-B22F-FBE02ADFC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B277-799F-4413-9D78-A55BC4CDAF93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08E2-1D09-43D9-AFC4-6F97708F3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A1C0-4CCB-4D68-8A09-942A55CA153E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CBC5-8A37-44B1-8143-1327635F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9950-1991-45B1-B6D3-9F9EAB43C125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61DF-45D1-46FD-A39C-9D5C3C93B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F063-E418-4F4A-9241-BD40E6B8B83B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E22B-9659-4D1B-BB69-7529D00B8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8EAF-3659-4BD2-91AA-A1EECDE0FD64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2252-22DA-43DF-B3E9-10C72B84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6679C1-1A1C-4901-89F1-BE215DC14553}" type="datetimeFigureOut">
              <a:rPr lang="en-US"/>
              <a:pPr>
                <a:defRPr/>
              </a:pPr>
              <a:t>10/28/19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59B6A-EA13-4927-82EB-65A1D652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R="0" algn="l"/>
            <a:r>
              <a:rPr lang="en-US"/>
              <a:t>How does the most powerful branch of government work to represent citizens at each level of government?</a:t>
            </a:r>
          </a:p>
        </p:txBody>
      </p:sp>
      <p:sp>
        <p:nvSpPr>
          <p:cNvPr id="1331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algn="ctr"/>
            <a:r>
              <a:rPr lang="en-US"/>
              <a:t>The Legislative Branch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Leaders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8674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 </a:t>
            </a:r>
            <a:r>
              <a:rPr lang="en-US" b="1" dirty="0"/>
              <a:t>Vice President </a:t>
            </a:r>
            <a:r>
              <a:rPr lang="en-US" dirty="0"/>
              <a:t>is the official leader of the Senate. He is rarely there and only gets to vote to break a tie. The day to day leader of the Senate is called the </a:t>
            </a:r>
            <a:r>
              <a:rPr lang="en-US" b="1" dirty="0"/>
              <a:t>President Pro Tempore.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house has party leaders called the </a:t>
            </a:r>
            <a:r>
              <a:rPr lang="en-US" b="1" dirty="0"/>
              <a:t>majority</a:t>
            </a:r>
            <a:r>
              <a:rPr lang="en-US" dirty="0"/>
              <a:t> or </a:t>
            </a:r>
            <a:r>
              <a:rPr lang="en-US" b="1" dirty="0"/>
              <a:t>minority leader</a:t>
            </a:r>
            <a:r>
              <a:rPr lang="en-US" dirty="0"/>
              <a:t>. They direct members of their party to act on certain bills. The </a:t>
            </a:r>
            <a:r>
              <a:rPr lang="en-US" b="1" dirty="0"/>
              <a:t>Senate Majority Leader</a:t>
            </a:r>
            <a:r>
              <a:rPr lang="en-US" dirty="0"/>
              <a:t> is the person with the actual power in the Senate.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party also has officials called “</a:t>
            </a:r>
            <a:r>
              <a:rPr lang="en-US" b="1" dirty="0"/>
              <a:t>Party Whips</a:t>
            </a:r>
            <a:r>
              <a:rPr lang="en-US" dirty="0"/>
              <a:t>” who make sure members of the party are doing what has been asked of them.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1981200"/>
            <a:ext cx="204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Chuck Grassley</a:t>
            </a:r>
          </a:p>
          <a:p>
            <a:r>
              <a:rPr lang="en-US" dirty="0"/>
              <a:t>President Pro Tempore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80060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Mitch McConnell</a:t>
            </a:r>
          </a:p>
          <a:p>
            <a:r>
              <a:rPr lang="en-US" dirty="0"/>
              <a:t>Senate Majority Leader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711DA-6AE4-6F44-9428-9F9B5DDA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52" y="3961354"/>
            <a:ext cx="1959496" cy="2896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042F8B-1899-B440-B0F8-2F8207773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52" y="1141615"/>
            <a:ext cx="1959496" cy="24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Three Jobs of Congress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19200"/>
            <a:ext cx="3505200" cy="4800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1. Lawmaking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2. Casework: help constituents deal with the Federal government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3. Helping the district/state: get Federal money for projects at home.  These are called “pork-barrel” projects.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6628" name="Picture 2" descr="http://www.penick.net/digging/images/2008_12_23%2037th%20Street/Pork%20barrel%20trou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54975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334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Expressed/Enumerated Powers (from Article 1)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Implied Powers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Legislative Powers: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1. Taxing and Spending: only the Congress can pass laws about raising and spending money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2. Regulating Commerce: only the Congress can regulate interstate and international trade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3. Foreign relations: Only Congress can declare war, maintain the military, and approve treaties with other nations.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1508" name="Picture 2" descr="http://haysvillelibrary.files.wordpress.com/2009/07/fdr-signs-declaration-of-war-on-jap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00400"/>
            <a:ext cx="2654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members.iinet.net.au/~vanderkp/warison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95400"/>
            <a:ext cx="44323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Other Congressional Powers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/>
              <a:t>Non-legislative powers: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800"/>
              <a:t>   1. Propose constitutional amendments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800"/>
              <a:t>   2. Check other branches: approve Federal judges and secretaries of executive agencies; impeach the President and VP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800"/>
              <a:t>   3. Oversight and Investigation: Congress investigates the effectiveness of their laws and programs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Powers of House vs.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House of Representative</a:t>
            </a:r>
            <a:endParaRPr lang="en-US" dirty="0"/>
          </a:p>
          <a:p>
            <a:r>
              <a:rPr lang="en-US" dirty="0"/>
              <a:t>Introduces appropriations bills ($$$)</a:t>
            </a:r>
          </a:p>
          <a:p>
            <a:r>
              <a:rPr lang="en-US" dirty="0"/>
              <a:t>Elects President if no majority in Electoral College</a:t>
            </a:r>
          </a:p>
          <a:p>
            <a:r>
              <a:rPr lang="en-US" dirty="0"/>
              <a:t>Impeaches officials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Senate</a:t>
            </a:r>
            <a:endParaRPr lang="en-US" dirty="0"/>
          </a:p>
          <a:p>
            <a:r>
              <a:rPr lang="en-US" dirty="0"/>
              <a:t>Ratifies treaties</a:t>
            </a:r>
          </a:p>
          <a:p>
            <a:r>
              <a:rPr lang="en-US" dirty="0"/>
              <a:t>Elects VP if no majority in Electoral College</a:t>
            </a:r>
          </a:p>
          <a:p>
            <a:r>
              <a:rPr lang="en-US" dirty="0"/>
              <a:t>Impeachment trials</a:t>
            </a:r>
          </a:p>
          <a:p>
            <a:r>
              <a:rPr lang="en-US" dirty="0"/>
              <a:t>Approves Presidential appointments (cabinet members, Supreme Court justices)</a:t>
            </a:r>
          </a:p>
        </p:txBody>
      </p:sp>
    </p:spTree>
    <p:extLst>
      <p:ext uri="{BB962C8B-B14F-4D97-AF65-F5344CB8AC3E}">
        <p14:creationId xmlns:p14="http://schemas.microsoft.com/office/powerpoint/2010/main" val="393609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Limits on Congressional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8229600" cy="43894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First Amendment freedoms (Congress cannot pass a law that interferes with the legal rights of individuals)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Cannot interfere with powers reserved to the states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Cannot suspend the </a:t>
            </a:r>
            <a:r>
              <a:rPr lang="en-US" sz="2800" b="1" dirty="0"/>
              <a:t>Writ of Habeas Corpus</a:t>
            </a:r>
            <a:r>
              <a:rPr lang="en-US" sz="2800" dirty="0"/>
              <a:t>: cannot put people in jail without a charge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Cannot pass a </a:t>
            </a:r>
            <a:r>
              <a:rPr lang="en-US" sz="2800" b="1" dirty="0"/>
              <a:t>Bill of Attainder</a:t>
            </a:r>
            <a:r>
              <a:rPr lang="en-US" sz="2800" dirty="0"/>
              <a:t>: cannot put someone in prison unless convicted in a trial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 </a:t>
            </a:r>
            <a:r>
              <a:rPr lang="en-US" sz="2800" b="1" dirty="0"/>
              <a:t>Ex Post Facto Laws</a:t>
            </a:r>
            <a:r>
              <a:rPr lang="en-US" sz="2800" dirty="0"/>
              <a:t>: cannot charge someone with a crime if they committed the act before it was a crime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Congressional Punishments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Expulsion</a:t>
            </a:r>
            <a:r>
              <a:rPr lang="en-US" dirty="0"/>
              <a:t>- Can be forced to leave due to a 2/3 vote by either house</a:t>
            </a:r>
          </a:p>
          <a:p>
            <a:endParaRPr lang="en-US" u="sng" dirty="0"/>
          </a:p>
          <a:p>
            <a:r>
              <a:rPr lang="en-US" u="sng" dirty="0"/>
              <a:t>Censure</a:t>
            </a:r>
            <a:r>
              <a:rPr lang="en-US" dirty="0"/>
              <a:t>- Wrongdoings are made public (which can be very embarrassing)</a:t>
            </a:r>
          </a:p>
          <a:p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8979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Benefits of Congress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4"/>
            <a:ext cx="4038600" cy="46656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$174,000+ annual salary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Free trips to home state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Franking Privilege</a:t>
            </a:r>
            <a:r>
              <a:rPr lang="en-US" dirty="0"/>
              <a:t>: send work related US mail for free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member of Congress has a large staff who assist in many ways. They gather information on new bills, deal with lobbyists and the press, and deal with letters/email from constituents.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4580" name="Picture 2" descr="http://4.bp.blogspot.com/_Ouv7g5rNOLo/RpZKU_qYwDI/AAAAAAAABN0/8AvB9HQbZis/s320/mail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3657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5CE7D77-1666-FC4A-8668-86A8E2725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How Congress is Organized to Make Policy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D8D25A3-29C4-C94B-83CB-3A5E80ABCB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Congressional Staff</a:t>
            </a:r>
          </a:p>
          <a:p>
            <a:pPr lvl="1" eaLnBrk="1" hangingPunct="1"/>
            <a:r>
              <a:rPr lang="en-US" altLang="en-US"/>
              <a:t>Personal staff: They work for the member, mainly providing constituent service, but help with legislation too.</a:t>
            </a:r>
          </a:p>
          <a:p>
            <a:pPr lvl="1" eaLnBrk="1" hangingPunct="1"/>
            <a:r>
              <a:rPr lang="en-US" altLang="en-US"/>
              <a:t>Committee staff: organize hearings, research and write legislation, target of lobbyists</a:t>
            </a:r>
          </a:p>
          <a:p>
            <a:pPr lvl="1" eaLnBrk="1" hangingPunct="1"/>
            <a:r>
              <a:rPr lang="en-US" altLang="en-US"/>
              <a:t>Staff Agencies: CRS, GAO, CBO provide specific information to Congress</a:t>
            </a:r>
          </a:p>
          <a:p>
            <a:pPr lvl="1" eaLnBrk="1" hangingPunct="1"/>
            <a:r>
              <a:rPr lang="en-US" altLang="en-US"/>
              <a:t>CRS- Congressional Research Service</a:t>
            </a:r>
          </a:p>
          <a:p>
            <a:pPr lvl="1" eaLnBrk="1" hangingPunct="1"/>
            <a:r>
              <a:rPr lang="en-US" altLang="en-US"/>
              <a:t>CBO- Congressional Budget Office </a:t>
            </a:r>
          </a:p>
          <a:p>
            <a:pPr lvl="1" eaLnBrk="1" hangingPunct="1"/>
            <a:r>
              <a:rPr lang="en-US" altLang="en-US"/>
              <a:t>GAO-General Accounting Office</a:t>
            </a:r>
          </a:p>
        </p:txBody>
      </p:sp>
    </p:spTree>
    <p:extLst>
      <p:ext uri="{BB962C8B-B14F-4D97-AF65-F5344CB8AC3E}">
        <p14:creationId xmlns:p14="http://schemas.microsoft.com/office/powerpoint/2010/main" val="35899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Congressional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Most real work of the Congress happens in committees.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Discuss, research, and revise bills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Members of Congress want to get on a committee that will give them a high profile or work in an area that can help out their constituents (to help them get reelected)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Terms of Congress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038600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Every two years, new representatives join the Congress. They meet in sessions each year from January to November.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Usually, the two houses of Congress meet separately, but they occasionally meet together in a </a:t>
            </a:r>
            <a:r>
              <a:rPr lang="en-US" b="1" dirty="0"/>
              <a:t>Joint Session.</a:t>
            </a:r>
            <a:endParaRPr lang="en-US" dirty="0"/>
          </a:p>
        </p:txBody>
      </p:sp>
      <p:pic>
        <p:nvPicPr>
          <p:cNvPr id="14340" name="Picture 2" descr="http://images.businessweek.com/ss/06/10/fantasy/image/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05000"/>
            <a:ext cx="4943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F3DE72-220D-804F-9BBE-EE8843551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Congress is Organized to Make Policy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6017DC1-FA4E-2F4E-8E7D-9EA6C81682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5090159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Committees and Subcommittees</a:t>
            </a:r>
          </a:p>
          <a:p>
            <a:pPr lvl="1" eaLnBrk="1" hangingPunct="1"/>
            <a:r>
              <a:rPr lang="en-US" altLang="en-US" sz="2400" dirty="0"/>
              <a:t>The Committees at Work: Legislation and Oversight</a:t>
            </a:r>
          </a:p>
          <a:p>
            <a:pPr lvl="2" eaLnBrk="1" hangingPunct="1"/>
            <a:r>
              <a:rPr lang="en-US" altLang="en-US" sz="2400" dirty="0"/>
              <a:t>Legislation</a:t>
            </a:r>
          </a:p>
          <a:p>
            <a:pPr lvl="3" eaLnBrk="1" hangingPunct="1"/>
            <a:r>
              <a:rPr lang="en-US" altLang="en-US" sz="2200" dirty="0"/>
              <a:t>Committees work on the 11,000 bills every session</a:t>
            </a:r>
          </a:p>
          <a:p>
            <a:pPr lvl="3" eaLnBrk="1" hangingPunct="1"/>
            <a:r>
              <a:rPr lang="en-US" altLang="en-US" sz="2200" dirty="0"/>
              <a:t>Some hold hearings and “mark up” meetings</a:t>
            </a:r>
          </a:p>
          <a:p>
            <a:pPr lvl="2" eaLnBrk="1" hangingPunct="1"/>
            <a:r>
              <a:rPr lang="en-US" altLang="en-US" sz="2400" dirty="0"/>
              <a:t>Legislative oversight</a:t>
            </a:r>
          </a:p>
          <a:p>
            <a:pPr lvl="3" eaLnBrk="1" hangingPunct="1"/>
            <a:r>
              <a:rPr lang="en-US" altLang="en-US" sz="2200" dirty="0"/>
              <a:t>Monitoring of the bureaucracy and its administration of policy through committee hearings</a:t>
            </a:r>
          </a:p>
          <a:p>
            <a:pPr lvl="3" eaLnBrk="1" hangingPunct="1"/>
            <a:r>
              <a:rPr lang="en-US" altLang="en-US" sz="2200" dirty="0"/>
              <a:t>Special interest groups, private citizens, parts of the bureaucracy all sent representatives to Committee hearings</a:t>
            </a:r>
          </a:p>
        </p:txBody>
      </p:sp>
    </p:spTree>
    <p:extLst>
      <p:ext uri="{BB962C8B-B14F-4D97-AF65-F5344CB8AC3E}">
        <p14:creationId xmlns:p14="http://schemas.microsoft.com/office/powerpoint/2010/main" val="38166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7D0FBF9-2C95-C542-9278-5E33E06D6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How Congress is Organized to Make Policy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562C8E0-1744-3D4E-AB88-8418DA8F5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Committees and Subcommittees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Getting Ahead on the Committee: Chairs and the Seniority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/>
              <a:t>Committee chair: the most important influencer of congressional agenda (member of the majority party)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200" dirty="0"/>
              <a:t>Dominant role in scheduling hearings, hiring staff, appointing subcommittees, and managing committee bills when they are brought before the full house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Most chairs selected according to seniority system: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200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2525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Permanent committees specializing in a certain area</a:t>
            </a:r>
          </a:p>
          <a:p>
            <a:r>
              <a:rPr lang="en-US" dirty="0"/>
              <a:t>Divided into subcommittees</a:t>
            </a:r>
          </a:p>
          <a:p>
            <a:endParaRPr lang="en-US" dirty="0"/>
          </a:p>
          <a:p>
            <a:r>
              <a:rPr lang="en-US" dirty="0"/>
              <a:t>House of Reps Examples</a:t>
            </a:r>
          </a:p>
          <a:p>
            <a:pPr lvl="1"/>
            <a:r>
              <a:rPr lang="en-US" dirty="0"/>
              <a:t>Appropriations ($), Ways and Means, Judiciary, Armed Services</a:t>
            </a:r>
          </a:p>
          <a:p>
            <a:pPr lvl="1"/>
            <a:endParaRPr lang="en-US" dirty="0"/>
          </a:p>
          <a:p>
            <a:r>
              <a:rPr lang="en-US" dirty="0"/>
              <a:t>Senate Examples</a:t>
            </a:r>
          </a:p>
          <a:p>
            <a:pPr lvl="1"/>
            <a:r>
              <a:rPr lang="en-US" dirty="0"/>
              <a:t>Same as house except no Ways and Means and Appropriations has much less power</a:t>
            </a:r>
          </a:p>
        </p:txBody>
      </p:sp>
    </p:spTree>
    <p:extLst>
      <p:ext uri="{BB962C8B-B14F-4D97-AF65-F5344CB8AC3E}">
        <p14:creationId xmlns:p14="http://schemas.microsoft.com/office/powerpoint/2010/main" val="222427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Committees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2A473-5E37-0144-AD68-F89E25F2F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Committees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091017-C6D2-4E4F-B065-0CC4378E862B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Joint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Temporary committees formed to complete a task</a:t>
            </a:r>
          </a:p>
          <a:p>
            <a:endParaRPr lang="en-US" dirty="0"/>
          </a:p>
          <a:p>
            <a:r>
              <a:rPr lang="en-US" dirty="0"/>
              <a:t>The committee stops existing when the task is completed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9/11 Investigation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E1A2A4-F84B-6142-8679-99064CA66C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Members of both houses meet together in a committee</a:t>
            </a:r>
          </a:p>
          <a:p>
            <a:endParaRPr lang="en-US" dirty="0"/>
          </a:p>
          <a:p>
            <a:r>
              <a:rPr lang="en-US" dirty="0"/>
              <a:t>Not very powerful or influential (only 4 of them)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Library </a:t>
            </a:r>
          </a:p>
        </p:txBody>
      </p:sp>
    </p:spTree>
    <p:extLst>
      <p:ext uri="{BB962C8B-B14F-4D97-AF65-F5344CB8AC3E}">
        <p14:creationId xmlns:p14="http://schemas.microsoft.com/office/powerpoint/2010/main" val="277130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Conference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of both houses work together to compromise a bill that has passed through both houses of Congress</a:t>
            </a:r>
          </a:p>
          <a:p>
            <a:endParaRPr lang="en-US" dirty="0"/>
          </a:p>
          <a:p>
            <a:r>
              <a:rPr lang="en-US" dirty="0"/>
              <a:t>An important step in the bill making process as both houses must agree on the same version of the bill before it can go to the President</a:t>
            </a:r>
          </a:p>
          <a:p>
            <a:endParaRPr lang="en-US" dirty="0"/>
          </a:p>
          <a:p>
            <a:r>
              <a:rPr lang="en-US" dirty="0"/>
              <a:t>Speaking of which…</a:t>
            </a:r>
          </a:p>
        </p:txBody>
      </p:sp>
      <p:sp>
        <p:nvSpPr>
          <p:cNvPr id="4" name="AutoShape 2" descr="https://decodingdyslexiaks.files.wordpress.com/2013/01/im-just-a-bi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511757"/>
            <a:ext cx="2219325" cy="23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0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A bill starts out as an </a:t>
            </a:r>
            <a:r>
              <a:rPr lang="en-US" b="1" dirty="0"/>
              <a:t>idea</a:t>
            </a:r>
            <a:r>
              <a:rPr lang="en-US" dirty="0"/>
              <a:t> (anyone can have this idea).</a:t>
            </a:r>
          </a:p>
          <a:p>
            <a:r>
              <a:rPr lang="en-US" dirty="0"/>
              <a:t>2. The idea is then </a:t>
            </a:r>
            <a:r>
              <a:rPr lang="en-US" b="1" dirty="0"/>
              <a:t>proposed</a:t>
            </a:r>
            <a:r>
              <a:rPr lang="en-US" dirty="0"/>
              <a:t> in either house of Congress (only by a member of Congress)</a:t>
            </a:r>
          </a:p>
          <a:p>
            <a:r>
              <a:rPr lang="en-US" dirty="0"/>
              <a:t>3. The bill is moved to a </a:t>
            </a:r>
            <a:r>
              <a:rPr lang="en-US" b="1" dirty="0"/>
              <a:t>committee</a:t>
            </a:r>
            <a:r>
              <a:rPr lang="en-US" dirty="0"/>
              <a:t> depending on its topic.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032915"/>
          </a:xfrm>
        </p:spPr>
        <p:txBody>
          <a:bodyPr/>
          <a:lstStyle/>
          <a:p>
            <a:r>
              <a:rPr lang="en-US" dirty="0"/>
              <a:t>4. The committee can do one of four things:</a:t>
            </a:r>
          </a:p>
          <a:p>
            <a:pPr lvl="1"/>
            <a:r>
              <a:rPr lang="en-US" dirty="0"/>
              <a:t>a. Research and approve</a:t>
            </a:r>
          </a:p>
          <a:p>
            <a:pPr lvl="1"/>
            <a:r>
              <a:rPr lang="en-US" dirty="0"/>
              <a:t>b. </a:t>
            </a:r>
            <a:r>
              <a:rPr lang="en-US" b="1" dirty="0"/>
              <a:t>Pigeonhole</a:t>
            </a:r>
            <a:r>
              <a:rPr lang="en-US" dirty="0"/>
              <a:t> it (set it aside)</a:t>
            </a:r>
          </a:p>
          <a:p>
            <a:pPr lvl="1"/>
            <a:r>
              <a:rPr lang="en-US" dirty="0"/>
              <a:t>c. Reject it</a:t>
            </a:r>
          </a:p>
          <a:p>
            <a:pPr lvl="1"/>
            <a:r>
              <a:rPr lang="en-US" dirty="0"/>
              <a:t>d. Change it</a:t>
            </a:r>
          </a:p>
        </p:txBody>
      </p:sp>
      <p:pic>
        <p:nvPicPr>
          <p:cNvPr id="5" name="Picture 4" descr="130114152903-abc-schoolhouse-rock-just-a-bill-story-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029200"/>
            <a:ext cx="369146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to Law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/>
              <a:t>5. Once approved in committee, it goes to either the House or Senate for </a:t>
            </a:r>
            <a:r>
              <a:rPr lang="en-US" sz="2200" b="1" dirty="0"/>
              <a:t>debate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a. The House limits how long someone can debate the bill</a:t>
            </a:r>
          </a:p>
          <a:p>
            <a:pPr lvl="1"/>
            <a:r>
              <a:rPr lang="en-US" sz="2200" dirty="0"/>
              <a:t>Senators may conduct a </a:t>
            </a:r>
            <a:r>
              <a:rPr lang="en-US" sz="2200" b="1" dirty="0"/>
              <a:t>filibuster</a:t>
            </a:r>
            <a:r>
              <a:rPr lang="en-US" sz="2200" dirty="0"/>
              <a:t> (talk it to death)</a:t>
            </a:r>
          </a:p>
          <a:p>
            <a:pPr lvl="2"/>
            <a:r>
              <a:rPr lang="en-US" sz="1800" b="1" dirty="0"/>
              <a:t>Cloture</a:t>
            </a:r>
            <a:r>
              <a:rPr lang="en-US" sz="1800" dirty="0"/>
              <a:t> must be passed to limit how long a Senator may talk (3/5 vote)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/>
              <a:t>6. Once passed with a simple majority in one house (half plus one), it moves to the other house. </a:t>
            </a:r>
          </a:p>
          <a:p>
            <a:r>
              <a:rPr lang="en-US" sz="2200" dirty="0"/>
              <a:t>7. Bill goes to a </a:t>
            </a:r>
            <a:r>
              <a:rPr lang="en-US" sz="2200" b="1" dirty="0"/>
              <a:t>conference committee </a:t>
            </a:r>
            <a:r>
              <a:rPr lang="en-US" sz="2200" dirty="0"/>
              <a:t>if necessary to finalize it.</a:t>
            </a:r>
          </a:p>
          <a:p>
            <a:r>
              <a:rPr lang="en-US" sz="2200" dirty="0"/>
              <a:t>8. Once it’s passed with a simple majority in both houses, it goes to the President. </a:t>
            </a:r>
          </a:p>
        </p:txBody>
      </p:sp>
    </p:spTree>
    <p:extLst>
      <p:ext uri="{BB962C8B-B14F-4D97-AF65-F5344CB8AC3E}">
        <p14:creationId xmlns:p14="http://schemas.microsoft.com/office/powerpoint/2010/main" val="151657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9) </a:t>
            </a:r>
            <a:r>
              <a:rPr lang="en-US" sz="4400" dirty="0">
                <a:sym typeface="Wingdings" panose="05000000000000000000" pitchFamily="2" charset="2"/>
              </a:rPr>
              <a:t>Presidential Action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Sign the bill and it becomes law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Veto the bill (reject it)</a:t>
            </a:r>
          </a:p>
          <a:p>
            <a:pPr marL="709613" lvl="1" indent="-342900"/>
            <a:r>
              <a:rPr lang="en-US" dirty="0"/>
              <a:t>If this happens the bill gets sent back to Congress</a:t>
            </a:r>
          </a:p>
          <a:p>
            <a:pPr marL="709613" lvl="1" indent="-342900"/>
            <a:r>
              <a:rPr lang="en-US" dirty="0"/>
              <a:t>Congress can override a Presidential veto with a 2/3 vote in both houses (happens in less than 10% of all vetoes)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Pocket Veto- take no action for ten days</a:t>
            </a:r>
          </a:p>
          <a:p>
            <a:pPr lvl="1"/>
            <a:r>
              <a:rPr lang="en-US" sz="2200" dirty="0"/>
              <a:t>If Congress is in session after 10 days, the bill becomes a law</a:t>
            </a:r>
          </a:p>
          <a:p>
            <a:pPr lvl="1"/>
            <a:r>
              <a:rPr lang="en-US" sz="2200" dirty="0"/>
              <a:t>If Congress is not in session after 10 days, the bill is rejected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NC General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Passes laws (called </a:t>
            </a:r>
            <a:r>
              <a:rPr lang="en-US" u="sng" dirty="0"/>
              <a:t>statutes</a:t>
            </a:r>
            <a:r>
              <a:rPr lang="en-US" dirty="0"/>
              <a:t>) for the state. Also performs oversight, and can impeach elected officials.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NC Senate: 50 members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Must be 25 and 2 year citizen of NC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NC House of Representatives: 120 members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Must be 21 and 1 year NC resident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 state is divided into 120 House districts and 50 Senate districts.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Sessions: when legislators are working in Raleigh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“Long Session”: in odd years, members meet from Jan-July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“Short Session”: in even years, members meet from May-Aug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Municipalities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3000" y="685800"/>
            <a:ext cx="4038600" cy="60198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/>
              <a:t>Municipalities</a:t>
            </a:r>
            <a:r>
              <a:rPr lang="en-US" dirty="0"/>
              <a:t>: cities, towns, and villages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Provide services that are necessary for people living close together. Ex: street lights, water and sewer service, trash pick up.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Incorporated by the General Assembly: the General Assembly approves the geographic boundaries and charter of the city. A </a:t>
            </a:r>
            <a:r>
              <a:rPr lang="en-US" u="sng" dirty="0"/>
              <a:t>charter</a:t>
            </a:r>
            <a:r>
              <a:rPr lang="en-US" dirty="0"/>
              <a:t> is a written document outlining the government of a municipality. It is like a city’s constitution.</a:t>
            </a:r>
          </a:p>
        </p:txBody>
      </p:sp>
      <p:pic>
        <p:nvPicPr>
          <p:cNvPr id="63493" name="Picture 2" descr="http://www.hotelsbycity.net/blog/usa_north-carolina_raleigh/files/2007/03/skyline_daypsp490-75b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46767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The House of Representatives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435 members; must be 25 and a 7 year US citizen. Each representative serves for two years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Representation is based on population. The number of representatives of each state changes every ten years based on the census. This process is called apportionment.</a:t>
            </a:r>
          </a:p>
        </p:txBody>
      </p:sp>
      <p:pic>
        <p:nvPicPr>
          <p:cNvPr id="15364" name="Picture 2" descr="http://upload.wikimedia.org/wikipedia/commons/thumb/e/e3/Seal_of_the_House_of_Representatives.svg/600px-Seal_of_the_House_of_Representative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41624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Municipalities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71600"/>
            <a:ext cx="4038600" cy="52578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Government in Municipalities: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Municipalities are governed by an elected council called either the city/town council, board of commissioners, or board of aldermen.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This council makes laws for the municipality. These laws are called </a:t>
            </a:r>
            <a:r>
              <a:rPr lang="en-US" u="sng" dirty="0"/>
              <a:t>ordinances</a:t>
            </a:r>
            <a:r>
              <a:rPr lang="en-US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The council is led by a mayor who may be appointed by the council itself or elected by the citizens.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The board hires a city manager to run the day to day activities of the municipality and enforce the ordinances. The city manager is the Chief Executive of the municipality</a:t>
            </a:r>
          </a:p>
        </p:txBody>
      </p:sp>
      <p:pic>
        <p:nvPicPr>
          <p:cNvPr id="65541" name="Picture 2" descr="http://raleigh-consult.limehouse.com/events/620/images/highresRGB/47896_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3352800"/>
            <a:ext cx="343217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4" descr="http://www.raleigh4u.com/files/images/charles-meeker/testimonial_meek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954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NC Counties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There are exactly 100 counties in NC.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Counties carry out the statutes passed by the General Assembly.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They also provide services like public libraries.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Government in counties: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Run by an elected board of county commissioners.  They oversee elections, alcohol distribution, and schools in the county.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Each county has a Local Education Authority (LEA), aka School Board</a:t>
            </a:r>
            <a:r>
              <a:rPr lang="en-US"/>
              <a:t>. The </a:t>
            </a:r>
            <a:r>
              <a:rPr lang="en-US" dirty="0"/>
              <a:t>school board operates the public schools in a county.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- The citizens of the county also elect a sheriff who is in charge of law enforcement in the county.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Congressional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state is divided in parts of approximately equal population called districts. There is one representative per district. The people living in each district are called constituents.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Gerrymandering: drawing a district to favor one group over another. This is illegal.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Representatives focus on the concerns of their district rather than the whole state.</a:t>
            </a:r>
          </a:p>
        </p:txBody>
      </p:sp>
      <p:pic>
        <p:nvPicPr>
          <p:cNvPr id="16388" name="Picture 2" descr="http://4.bp.blogspot.com/_SqhhJb_P3Kk/SXDkwqxLN0I/AAAAAAAAEV8/uGmRzqUjkKs/s400/North+Carolina+12th+distri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19C548-E1A9-E548-8A0C-F1BD3DDEB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Gerrymandering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5C2BBE0-3803-FD48-BC86-0C9E83AD6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3733800" cy="1524000"/>
          </a:xfrm>
          <a:solidFill>
            <a:srgbClr val="668FCC">
              <a:alpha val="10196"/>
            </a:srgbClr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400"/>
              <a:t>Packing</a:t>
            </a:r>
            <a:br>
              <a:rPr lang="en-US" altLang="en-US" sz="2400"/>
            </a:br>
            <a:r>
              <a:rPr lang="en-US" altLang="en-US" sz="2400"/>
              <a:t> </a:t>
            </a:r>
            <a:r>
              <a:rPr lang="en-US" altLang="en-US" sz="1800"/>
              <a:t>Lumping opposition</a:t>
            </a:r>
            <a:br>
              <a:rPr lang="en-US" altLang="en-US" sz="1800"/>
            </a:br>
            <a:r>
              <a:rPr lang="en-US" altLang="en-US" sz="1800"/>
              <a:t>voters in one area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7B83443-EA12-184F-AC68-17100640E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43400"/>
            <a:ext cx="3733800" cy="1524000"/>
          </a:xfrm>
          <a:prstGeom prst="rect">
            <a:avLst/>
          </a:prstGeom>
          <a:solidFill>
            <a:srgbClr val="668FCC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Cracking</a:t>
            </a:r>
            <a:br>
              <a:rPr lang="en-US" altLang="en-US"/>
            </a:br>
            <a:r>
              <a:rPr lang="en-US" altLang="en-US"/>
              <a:t> Splitting up groups of voters so they do not constitute a majority in any district</a:t>
            </a:r>
          </a:p>
        </p:txBody>
      </p:sp>
      <p:pic>
        <p:nvPicPr>
          <p:cNvPr id="14341" name="Picture 5" descr="AAEQIPT0 [Converted]">
            <a:extLst>
              <a:ext uri="{FF2B5EF4-FFF2-40B4-BE49-F238E27FC236}">
                <a16:creationId xmlns:a16="http://schemas.microsoft.com/office/drawing/2014/main" id="{E7C4ADCE-1FCD-2347-BEF9-69EC75EA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7ECDD"/>
              </a:clrFrom>
              <a:clrTo>
                <a:srgbClr val="D7EC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6576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AAEQIPU0 [Converted]">
            <a:extLst>
              <a:ext uri="{FF2B5EF4-FFF2-40B4-BE49-F238E27FC236}">
                <a16:creationId xmlns:a16="http://schemas.microsoft.com/office/drawing/2014/main" id="{18F164CA-0E62-5C4B-9BF5-31A46A46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7ECDD"/>
              </a:clrFrom>
              <a:clrTo>
                <a:srgbClr val="D7EC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3581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r>
              <a:rPr lang="en-US" dirty="0"/>
              <a:t>NC Congressional District Map</a:t>
            </a:r>
          </a:p>
        </p:txBody>
      </p:sp>
      <p:pic>
        <p:nvPicPr>
          <p:cNvPr id="5" name="Picture 4" descr="Cong2010_NorthCaroli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8-10-04 at 10.4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2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The US Senate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563"/>
          </a:xfrm>
        </p:spPr>
        <p:txBody>
          <a:bodyPr/>
          <a:lstStyle/>
          <a:p>
            <a:r>
              <a:rPr lang="en-US" dirty="0"/>
              <a:t>100 members; must be 30 and a 9 year US citizen. Each senator serves a six year term.</a:t>
            </a:r>
          </a:p>
          <a:p>
            <a:r>
              <a:rPr lang="en-US" dirty="0"/>
              <a:t>Each state has 2 senators who represent the entire state.</a:t>
            </a:r>
          </a:p>
          <a:p>
            <a:r>
              <a:rPr lang="en-US" dirty="0"/>
              <a:t>1/3 of senators are up for re-election every two years, so there is more consistency in the Senate.</a:t>
            </a:r>
          </a:p>
        </p:txBody>
      </p:sp>
      <p:pic>
        <p:nvPicPr>
          <p:cNvPr id="17412" name="Picture 2" descr="http://missionwisconsin.org/images/20070322200810!Us_senate_se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Congressional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038600" cy="44354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Each house of Congress has a majority party (&gt;50%) and a minority party (&lt;50%).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 majority party in the House of Representatives elects </a:t>
            </a:r>
            <a:r>
              <a:rPr lang="en-US" b="1" dirty="0"/>
              <a:t>the Speaker of the House</a:t>
            </a:r>
            <a:r>
              <a:rPr lang="en-US" dirty="0"/>
              <a:t>.  This is the most powerful single person in the Congress.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Powers of the Speaker: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1. Choose which bills to address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2. Choose who will speak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3. Choose when to vote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2484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Nancy Pelosi– Speaker of the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D292A-C164-3743-8F0C-9AD1A4B9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27" y="1479245"/>
            <a:ext cx="3815324" cy="47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45606</TotalTime>
  <Words>1925</Words>
  <Application>Microsoft Macintosh PowerPoint</Application>
  <PresentationFormat>On-screen Show (4:3)</PresentationFormat>
  <Paragraphs>193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The Legislative Branch</vt:lpstr>
      <vt:lpstr>Terms of Congress </vt:lpstr>
      <vt:lpstr>The House of Representatives</vt:lpstr>
      <vt:lpstr>Congressional Districts</vt:lpstr>
      <vt:lpstr>Gerrymandering</vt:lpstr>
      <vt:lpstr>NC Congressional District Map</vt:lpstr>
      <vt:lpstr>PowerPoint Presentation</vt:lpstr>
      <vt:lpstr>The US Senate</vt:lpstr>
      <vt:lpstr>Congressional Leaders</vt:lpstr>
      <vt:lpstr>More Leaders</vt:lpstr>
      <vt:lpstr>The Three Jobs of Congress Members</vt:lpstr>
      <vt:lpstr>Powers of Congress</vt:lpstr>
      <vt:lpstr>Other Congressional Powers</vt:lpstr>
      <vt:lpstr>Powers of House vs. Senate</vt:lpstr>
      <vt:lpstr>Limits on Congressional Power</vt:lpstr>
      <vt:lpstr>Congressional Punishments</vt:lpstr>
      <vt:lpstr>Benefits of Congress</vt:lpstr>
      <vt:lpstr>How Congress is Organized to Make Policy</vt:lpstr>
      <vt:lpstr>Congressional Committees</vt:lpstr>
      <vt:lpstr>How Congress is Organized to Make Policy</vt:lpstr>
      <vt:lpstr>How Congress is Organized to Make Policy</vt:lpstr>
      <vt:lpstr>Standing Committee</vt:lpstr>
      <vt:lpstr>Committees cont…</vt:lpstr>
      <vt:lpstr>Conference Committees</vt:lpstr>
      <vt:lpstr>How a Bill Becomes a Law</vt:lpstr>
      <vt:lpstr>Bill to Law Continued</vt:lpstr>
      <vt:lpstr>9) Presidential Action</vt:lpstr>
      <vt:lpstr>NC General Assembly</vt:lpstr>
      <vt:lpstr>Municipalities</vt:lpstr>
      <vt:lpstr>Municipalities continued…</vt:lpstr>
      <vt:lpstr>NC Counties</vt:lpstr>
    </vt:vector>
  </TitlesOfParts>
  <Company>Wake County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 Congress</dc:title>
  <dc:creator>WCPSS</dc:creator>
  <cp:lastModifiedBy>Microsoft Office User</cp:lastModifiedBy>
  <cp:revision>74</cp:revision>
  <cp:lastPrinted>2016-10-31T15:54:58Z</cp:lastPrinted>
  <dcterms:created xsi:type="dcterms:W3CDTF">2011-10-04T00:02:51Z</dcterms:created>
  <dcterms:modified xsi:type="dcterms:W3CDTF">2019-10-29T04:07:14Z</dcterms:modified>
</cp:coreProperties>
</file>