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8" r:id="rId3"/>
    <p:sldId id="257" r:id="rId4"/>
    <p:sldId id="258" r:id="rId5"/>
    <p:sldId id="259" r:id="rId6"/>
    <p:sldId id="277" r:id="rId7"/>
    <p:sldId id="279" r:id="rId8"/>
    <p:sldId id="260" r:id="rId9"/>
    <p:sldId id="280" r:id="rId10"/>
    <p:sldId id="261" r:id="rId11"/>
    <p:sldId id="262" r:id="rId12"/>
    <p:sldId id="263" r:id="rId13"/>
    <p:sldId id="264" r:id="rId14"/>
    <p:sldId id="265" r:id="rId15"/>
    <p:sldId id="266" r:id="rId16"/>
    <p:sldId id="281" r:id="rId17"/>
    <p:sldId id="282" r:id="rId18"/>
    <p:sldId id="283" r:id="rId19"/>
    <p:sldId id="284" r:id="rId20"/>
    <p:sldId id="285" r:id="rId21"/>
    <p:sldId id="270" r:id="rId22"/>
    <p:sldId id="271" r:id="rId23"/>
    <p:sldId id="272" r:id="rId24"/>
    <p:sldId id="274" r:id="rId25"/>
    <p:sldId id="27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04" autoAdjust="0"/>
    <p:restoredTop sz="92944"/>
  </p:normalViewPr>
  <p:slideViewPr>
    <p:cSldViewPr snapToGrid="0" snapToObjects="1">
      <p:cViewPr varScale="1">
        <p:scale>
          <a:sx n="91" d="100"/>
          <a:sy n="91" d="100"/>
        </p:scale>
        <p:origin x="100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337E1-FC38-CE45-8365-968865D6D769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039AB-D5DE-DF42-8E80-8988126E7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7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FE7F3-0D3E-5B41-B58F-E6C5F4E46DA9}" type="datetimeFigureOut">
              <a:rPr lang="en-US" smtClean="0"/>
              <a:t>11/4/18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119D3-1EB6-394B-8956-0967FCE57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31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11/4/18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please.com/biography/us/congress/boehner-john-andrew.html" TargetMode="External"/><Relationship Id="rId4" Type="http://schemas.openxmlformats.org/officeDocument/2006/relationships/hyperlink" Target="http://www.infoplease.com/biography/us/congress/leahy-patrick-joseph.html" TargetMode="External"/><Relationship Id="rId5" Type="http://schemas.openxmlformats.org/officeDocument/2006/relationships/hyperlink" Target="http://www.infoplease.com/ipa/A0921192.html" TargetMode="External"/><Relationship Id="rId6" Type="http://schemas.openxmlformats.org/officeDocument/2006/relationships/hyperlink" Target="http://www.infoplease.com/biography/var/lorettalynch.html" TargetMode="External"/><Relationship Id="rId7" Type="http://schemas.openxmlformats.org/officeDocument/2006/relationships/hyperlink" Target="http://www.infoplease.com/biography/var/tomvilsack.html" TargetMode="External"/><Relationship Id="rId8" Type="http://schemas.openxmlformats.org/officeDocument/2006/relationships/hyperlink" Target="http://www.infoplease.com/biography/var/arneduncan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nfoplease.com/biography/var/josephbid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Executive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National, State and Local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v. Domestic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President carries out laws passed by Congress and his own beliefs through foreign and domestic policy. </a:t>
            </a:r>
          </a:p>
          <a:p>
            <a:r>
              <a:rPr lang="en-US" sz="2800" u="sng" dirty="0"/>
              <a:t>Foreign policy</a:t>
            </a:r>
            <a:r>
              <a:rPr lang="en-US" sz="2800" dirty="0"/>
              <a:t> is a </a:t>
            </a:r>
            <a:r>
              <a:rPr lang="en-US" sz="2800" dirty="0" smtClean="0"/>
              <a:t>nation’s </a:t>
            </a:r>
            <a:r>
              <a:rPr lang="en-US" sz="2800" dirty="0"/>
              <a:t>plan for dealing with other nations</a:t>
            </a:r>
          </a:p>
          <a:p>
            <a:r>
              <a:rPr lang="en-US" sz="2800" u="sng" dirty="0"/>
              <a:t>Domestic policy</a:t>
            </a:r>
            <a:r>
              <a:rPr lang="en-US" sz="2800" dirty="0"/>
              <a:t> includes policies and programs that deal with issues within the country. </a:t>
            </a:r>
          </a:p>
        </p:txBody>
      </p:sp>
    </p:spTree>
    <p:extLst>
      <p:ext uri="{BB962C8B-B14F-4D97-AF65-F5344CB8AC3E}">
        <p14:creationId xmlns:p14="http://schemas.microsoft.com/office/powerpoint/2010/main" val="25770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/>
              <a:t>1) Chief Executive</a:t>
            </a:r>
            <a:endParaRPr lang="it-IT" sz="2800" dirty="0"/>
          </a:p>
          <a:p>
            <a:pPr lvl="1"/>
            <a:r>
              <a:rPr lang="en-US" sz="2400" dirty="0"/>
              <a:t>The president can issue </a:t>
            </a:r>
            <a:r>
              <a:rPr lang="en-US" sz="2400" u="sng" dirty="0"/>
              <a:t>executive orders</a:t>
            </a:r>
            <a:r>
              <a:rPr lang="en-US" sz="2400" dirty="0"/>
              <a:t>, a command that has the force of law.</a:t>
            </a:r>
          </a:p>
          <a:p>
            <a:pPr lvl="1"/>
            <a:r>
              <a:rPr lang="en-US" sz="2400" dirty="0"/>
              <a:t>The president appoints many officials which must be approved by the Senate.</a:t>
            </a:r>
          </a:p>
          <a:p>
            <a:pPr lvl="1"/>
            <a:r>
              <a:rPr lang="en-US" sz="2400" dirty="0"/>
              <a:t>Can issue a </a:t>
            </a:r>
            <a:r>
              <a:rPr lang="en-US" sz="2400" u="sng" dirty="0"/>
              <a:t>pardon</a:t>
            </a:r>
            <a:r>
              <a:rPr lang="en-US" sz="2400" dirty="0"/>
              <a:t> - forgiveness and freedom from a punishment.</a:t>
            </a:r>
          </a:p>
          <a:p>
            <a:pPr lvl="1"/>
            <a:r>
              <a:rPr lang="en-US" sz="2400" dirty="0"/>
              <a:t>Can issue </a:t>
            </a:r>
            <a:r>
              <a:rPr lang="en-US" sz="2400" u="sng" dirty="0"/>
              <a:t>amnesty</a:t>
            </a:r>
            <a:r>
              <a:rPr lang="en-US" sz="2400" dirty="0"/>
              <a:t> - a pardon for a group of people.</a:t>
            </a:r>
          </a:p>
          <a:p>
            <a:pPr lvl="1"/>
            <a:r>
              <a:rPr lang="en-US" sz="2400" dirty="0"/>
              <a:t>Can issue a </a:t>
            </a:r>
            <a:r>
              <a:rPr lang="en-US" sz="2400" u="sng" dirty="0"/>
              <a:t>reprieve</a:t>
            </a:r>
            <a:r>
              <a:rPr lang="en-US" sz="2400" dirty="0"/>
              <a:t> - delay of punishment.</a:t>
            </a:r>
          </a:p>
        </p:txBody>
      </p:sp>
    </p:spTree>
    <p:extLst>
      <p:ext uri="{BB962C8B-B14F-4D97-AF65-F5344CB8AC3E}">
        <p14:creationId xmlns:p14="http://schemas.microsoft.com/office/powerpoint/2010/main" val="20852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2) Chief Diplomat</a:t>
            </a:r>
            <a:endParaRPr lang="it-IT" b="1" dirty="0"/>
          </a:p>
          <a:p>
            <a:pPr lvl="1"/>
            <a:r>
              <a:rPr lang="en-US" sz="2400" dirty="0"/>
              <a:t>Appoints ambassadors and makes treaties.</a:t>
            </a:r>
          </a:p>
          <a:p>
            <a:pPr lvl="1"/>
            <a:r>
              <a:rPr lang="en-US" sz="2400" u="sng" dirty="0"/>
              <a:t>Ambassador</a:t>
            </a:r>
            <a:r>
              <a:rPr lang="en-US" sz="2400" dirty="0"/>
              <a:t>:  Official representative to a country.</a:t>
            </a:r>
          </a:p>
          <a:p>
            <a:pPr lvl="1"/>
            <a:r>
              <a:rPr lang="en-US" sz="2400" u="sng" dirty="0"/>
              <a:t>Treaty</a:t>
            </a:r>
            <a:r>
              <a:rPr lang="en-US" sz="2400" dirty="0"/>
              <a:t>:  Agreement between two or more countries.  Must be approved by the Senate by a 2/3 majority.</a:t>
            </a:r>
          </a:p>
          <a:p>
            <a:pPr lvl="1"/>
            <a:r>
              <a:rPr lang="en-US" sz="2400" u="sng" dirty="0"/>
              <a:t>Executive Agreement</a:t>
            </a:r>
            <a:r>
              <a:rPr lang="en-US" sz="2400" dirty="0"/>
              <a:t>:  Agreement between the president and the leader of another country.  Does not require Senate approval.</a:t>
            </a:r>
          </a:p>
        </p:txBody>
      </p:sp>
    </p:spTree>
    <p:extLst>
      <p:ext uri="{BB962C8B-B14F-4D97-AF65-F5344CB8AC3E}">
        <p14:creationId xmlns:p14="http://schemas.microsoft.com/office/powerpoint/2010/main" val="18482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3) Commander </a:t>
            </a:r>
            <a:r>
              <a:rPr lang="it-IT" b="1" dirty="0"/>
              <a:t>in Chief</a:t>
            </a:r>
          </a:p>
          <a:p>
            <a:pPr lvl="1"/>
            <a:r>
              <a:rPr lang="en-US" sz="2400" dirty="0"/>
              <a:t>Congress is given the power to maintain an army and declare war.  Only the President can order troops into battle.</a:t>
            </a:r>
          </a:p>
          <a:p>
            <a:pPr lvl="1"/>
            <a:r>
              <a:rPr lang="en-US" sz="2400" u="sng" dirty="0"/>
              <a:t>War Powers Act (1973)</a:t>
            </a:r>
            <a:r>
              <a:rPr lang="en-US" sz="2400" dirty="0"/>
              <a:t>:  The president must inform Congress when troops are sent into battle.  Troops must be brought home after 60 days unless Congress grants an extension.</a:t>
            </a:r>
          </a:p>
          <a:p>
            <a:pPr lvl="1"/>
            <a:r>
              <a:rPr lang="en-US" sz="2400" dirty="0"/>
              <a:t>The president can order troops to stop disturbances in the United States during peace time.</a:t>
            </a:r>
          </a:p>
        </p:txBody>
      </p:sp>
    </p:spTree>
    <p:extLst>
      <p:ext uri="{BB962C8B-B14F-4D97-AF65-F5344CB8AC3E}">
        <p14:creationId xmlns:p14="http://schemas.microsoft.com/office/powerpoint/2010/main" val="28909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4) Legislative </a:t>
            </a:r>
            <a:r>
              <a:rPr lang="en-US" b="1" dirty="0"/>
              <a:t>leader</a:t>
            </a:r>
          </a:p>
          <a:p>
            <a:pPr lvl="1"/>
            <a:r>
              <a:rPr lang="en-US" sz="2400" dirty="0"/>
              <a:t>Presidents </a:t>
            </a:r>
            <a:r>
              <a:rPr lang="en-US" sz="2400" dirty="0" smtClean="0"/>
              <a:t>should have </a:t>
            </a:r>
            <a:r>
              <a:rPr lang="en-US" sz="2400" dirty="0"/>
              <a:t>the support of </a:t>
            </a:r>
            <a:r>
              <a:rPr lang="en-US" sz="2400" dirty="0" smtClean="0"/>
              <a:t>Congress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The president can write a bill, but someone from Congress must introduce the legislation.</a:t>
            </a:r>
          </a:p>
          <a:p>
            <a:pPr lvl="1"/>
            <a:r>
              <a:rPr lang="en-US" sz="2400" dirty="0"/>
              <a:t>The </a:t>
            </a:r>
            <a:r>
              <a:rPr lang="en-US" sz="2400" dirty="0" smtClean="0"/>
              <a:t>President </a:t>
            </a:r>
            <a:r>
              <a:rPr lang="en-US" sz="2400" dirty="0"/>
              <a:t>tries to make deals with Congress.</a:t>
            </a:r>
          </a:p>
          <a:p>
            <a:pPr lvl="1"/>
            <a:r>
              <a:rPr lang="en-US" sz="2400" dirty="0"/>
              <a:t>The President tries to gain support from the American people through the use of the mass media.</a:t>
            </a:r>
          </a:p>
        </p:txBody>
      </p:sp>
    </p:spTree>
    <p:extLst>
      <p:ext uri="{BB962C8B-B14F-4D97-AF65-F5344CB8AC3E}">
        <p14:creationId xmlns:p14="http://schemas.microsoft.com/office/powerpoint/2010/main" val="41675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7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dirty="0" smtClean="0"/>
              <a:t>5) Party </a:t>
            </a:r>
            <a:r>
              <a:rPr lang="en-US" sz="2200" b="1" dirty="0"/>
              <a:t>L</a:t>
            </a:r>
            <a:r>
              <a:rPr lang="en-US" sz="2200" b="1" dirty="0" smtClean="0"/>
              <a:t>eader</a:t>
            </a:r>
            <a:endParaRPr lang="en-US" sz="2200" b="1" dirty="0"/>
          </a:p>
          <a:p>
            <a:pPr lvl="1"/>
            <a:r>
              <a:rPr lang="en-US" sz="2200" dirty="0"/>
              <a:t>The president helps other party members get elected (</a:t>
            </a:r>
            <a:r>
              <a:rPr lang="en-US" sz="2200" u="sng" dirty="0"/>
              <a:t>coattail effect</a:t>
            </a:r>
            <a:r>
              <a:rPr lang="en-US" sz="2200" dirty="0"/>
              <a:t>).</a:t>
            </a:r>
          </a:p>
          <a:p>
            <a:pPr lvl="1"/>
            <a:r>
              <a:rPr lang="en-US" sz="2200" dirty="0"/>
              <a:t>Appoints people with his views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6) Economic </a:t>
            </a:r>
            <a:r>
              <a:rPr lang="en-US" sz="2200" b="1" dirty="0"/>
              <a:t>Leader</a:t>
            </a:r>
          </a:p>
          <a:p>
            <a:pPr lvl="1"/>
            <a:r>
              <a:rPr lang="en-US" sz="2200" dirty="0"/>
              <a:t>Deals with problems of the economy like unemployment, rising prices, high taxes.</a:t>
            </a:r>
          </a:p>
          <a:p>
            <a:pPr lvl="1"/>
            <a:r>
              <a:rPr lang="en-US" sz="2200" dirty="0"/>
              <a:t>Plans the federal government’s budget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7) Chief </a:t>
            </a:r>
            <a:r>
              <a:rPr lang="en-US" sz="2200" b="1" dirty="0"/>
              <a:t>of State</a:t>
            </a:r>
          </a:p>
          <a:p>
            <a:pPr lvl="1"/>
            <a:r>
              <a:rPr lang="en-US" sz="2200" dirty="0"/>
              <a:t>The president represents the entire nation.</a:t>
            </a:r>
          </a:p>
          <a:p>
            <a:pPr lvl="1"/>
            <a:r>
              <a:rPr lang="en-US" sz="2200" dirty="0"/>
              <a:t>Acts as the symbolic leader of the United States.</a:t>
            </a:r>
          </a:p>
          <a:p>
            <a:pPr lvl="1"/>
            <a:r>
              <a:rPr lang="en-US" sz="2200" dirty="0"/>
              <a:t>People are very interested in the president and his family.</a:t>
            </a:r>
          </a:p>
        </p:txBody>
      </p:sp>
    </p:spTree>
    <p:extLst>
      <p:ext uri="{BB962C8B-B14F-4D97-AF65-F5344CB8AC3E}">
        <p14:creationId xmlns:p14="http://schemas.microsoft.com/office/powerpoint/2010/main" val="2263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Office of the President (EOP)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0229"/>
          </a:xfrm>
        </p:spPr>
        <p:txBody>
          <a:bodyPr>
            <a:normAutofit/>
          </a:bodyPr>
          <a:lstStyle/>
          <a:p>
            <a:pPr marL="571500" indent="-571500">
              <a:buFont typeface="Wingdings 3" charset="0"/>
              <a:buNone/>
            </a:pPr>
            <a:r>
              <a:rPr lang="en-US" sz="2500" b="1" dirty="0">
                <a:latin typeface="Lucida Sans Unicode" charset="0"/>
              </a:rPr>
              <a:t> Executive Office of the President</a:t>
            </a:r>
            <a:r>
              <a:rPr lang="en-US" sz="2500" dirty="0">
                <a:latin typeface="Lucida Sans Unicode" charset="0"/>
              </a:rPr>
              <a:t>: the </a:t>
            </a:r>
            <a:r>
              <a:rPr lang="en-US" sz="2500" dirty="0" smtClean="0">
                <a:latin typeface="Lucida Sans Unicode" charset="0"/>
              </a:rPr>
              <a:t>Presidents </a:t>
            </a:r>
            <a:r>
              <a:rPr lang="en-US" sz="2500" dirty="0">
                <a:latin typeface="Lucida Sans Unicode" charset="0"/>
              </a:rPr>
              <a:t>administration who carry out a wide range of jobs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White House Office</a:t>
            </a:r>
            <a:r>
              <a:rPr lang="en-US" sz="2100" dirty="0">
                <a:latin typeface="Lucida Sans Unicode" charset="0"/>
              </a:rPr>
              <a:t> (President</a:t>
            </a:r>
            <a:r>
              <a:rPr lang="ja-JP" altLang="en-US" sz="2100" dirty="0">
                <a:latin typeface="Lucida Sans Unicode" charset="0"/>
              </a:rPr>
              <a:t>’</a:t>
            </a:r>
            <a:r>
              <a:rPr lang="en-US" sz="2100" dirty="0">
                <a:latin typeface="Lucida Sans Unicode" charset="0"/>
              </a:rPr>
              <a:t>s closest advisors, the most important is the chief of staff)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Office of Management and Budget</a:t>
            </a:r>
            <a:r>
              <a:rPr lang="en-US" sz="2100" dirty="0">
                <a:latin typeface="Lucida Sans Unicode" charset="0"/>
              </a:rPr>
              <a:t> (OMB, prepares budget and monitors federal spending)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National Security Council</a:t>
            </a:r>
            <a:r>
              <a:rPr lang="en-US" sz="2100" dirty="0">
                <a:latin typeface="Lucida Sans Unicode" charset="0"/>
              </a:rPr>
              <a:t> (NSC, helps President with military issues and foreign policy, supervises the CIA)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Office of Administration</a:t>
            </a:r>
            <a:r>
              <a:rPr lang="en-US" sz="2100" dirty="0">
                <a:latin typeface="Lucida Sans Unicode" charset="0"/>
              </a:rPr>
              <a:t> (administrative services); </a:t>
            </a:r>
          </a:p>
          <a:p>
            <a:pPr marL="827088" lvl="1" indent="-571500"/>
            <a:r>
              <a:rPr lang="en-US" sz="2100" b="1" dirty="0">
                <a:latin typeface="Lucida Sans Unicode" charset="0"/>
              </a:rPr>
              <a:t>Council of Economic Advisors</a:t>
            </a:r>
            <a:r>
              <a:rPr lang="en-US" sz="2100" dirty="0">
                <a:latin typeface="Lucida Sans Unicode" charset="0"/>
              </a:rPr>
              <a:t> (CEA, gives President information on the economy)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/>
              <a:t>Federal</a:t>
            </a:r>
            <a:r>
              <a:rPr lang="fr-FR" b="1" dirty="0"/>
              <a:t> </a:t>
            </a:r>
            <a:r>
              <a:rPr lang="fr-FR" b="1" dirty="0" err="1" smtClean="0"/>
              <a:t>Bureaucracy</a:t>
            </a:r>
            <a:endParaRPr lang="fr-FR" b="1" dirty="0" smtClean="0"/>
          </a:p>
          <a:p>
            <a:pPr lvl="1"/>
            <a:r>
              <a:rPr lang="en-US" sz="2400" dirty="0"/>
              <a:t>The network of agencies and departments of the government.</a:t>
            </a:r>
            <a:endParaRPr lang="fr-FR" sz="2400" b="1" dirty="0"/>
          </a:p>
          <a:p>
            <a:pPr lvl="1"/>
            <a:r>
              <a:rPr lang="en-US" sz="2400" dirty="0" smtClean="0"/>
              <a:t>Lots of “red tape”:  </a:t>
            </a:r>
            <a:r>
              <a:rPr lang="en-US" sz="2400" dirty="0"/>
              <a:t>Inefficiency caused by rules and regulations.</a:t>
            </a:r>
          </a:p>
          <a:p>
            <a:pPr lvl="1"/>
            <a:r>
              <a:rPr lang="en-US" sz="2400" dirty="0"/>
              <a:t>Each person has a designed function and must operate within a chain of command.</a:t>
            </a:r>
          </a:p>
          <a:p>
            <a:pPr lvl="1"/>
            <a:r>
              <a:rPr lang="en-US" sz="2400" dirty="0"/>
              <a:t>People must be well-trained and managed.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28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currently 15 depts.</a:t>
            </a:r>
          </a:p>
          <a:p>
            <a:pPr lvl="1"/>
            <a:r>
              <a:rPr lang="en-US" dirty="0" smtClean="0"/>
              <a:t>The most recent of which is the Dept. of Homeland Security</a:t>
            </a:r>
          </a:p>
          <a:p>
            <a:r>
              <a:rPr lang="en-US" dirty="0" smtClean="0"/>
              <a:t>The head of each is led by a Secretary, appointed by the </a:t>
            </a:r>
            <a:r>
              <a:rPr lang="en-US" dirty="0" err="1" smtClean="0"/>
              <a:t>Pres</a:t>
            </a:r>
            <a:r>
              <a:rPr lang="en-US" dirty="0" smtClean="0"/>
              <a:t> and approved by the Senate</a:t>
            </a:r>
          </a:p>
          <a:p>
            <a:r>
              <a:rPr lang="en-US" dirty="0" smtClean="0"/>
              <a:t>These 15 secretaries make up part of the President’s cabinet.</a:t>
            </a:r>
          </a:p>
          <a:p>
            <a:r>
              <a:rPr lang="en-US" dirty="0" smtClean="0"/>
              <a:t>The cabinet is there to advise the President</a:t>
            </a:r>
          </a:p>
        </p:txBody>
      </p:sp>
    </p:spTree>
    <p:extLst>
      <p:ext uri="{BB962C8B-B14F-4D97-AF65-F5344CB8AC3E}">
        <p14:creationId xmlns:p14="http://schemas.microsoft.com/office/powerpoint/2010/main" val="1486740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 3" charset="0"/>
              <a:buNone/>
            </a:pPr>
            <a:r>
              <a:rPr lang="en-US" dirty="0">
                <a:latin typeface="Lucida Sans Unicode" charset="0"/>
              </a:rPr>
              <a:t>T</a:t>
            </a:r>
            <a:r>
              <a:rPr lang="en-US" dirty="0" smtClean="0">
                <a:latin typeface="Lucida Sans Unicode" charset="0"/>
              </a:rPr>
              <a:t>he </a:t>
            </a:r>
            <a:r>
              <a:rPr lang="en-US" dirty="0">
                <a:latin typeface="Lucida Sans Unicode" charset="0"/>
              </a:rPr>
              <a:t>President appoints the heads of </a:t>
            </a:r>
            <a:r>
              <a:rPr lang="en-US" dirty="0" smtClean="0">
                <a:latin typeface="Lucida Sans Unicode" charset="0"/>
              </a:rPr>
              <a:t>these </a:t>
            </a:r>
            <a:r>
              <a:rPr lang="en-US" dirty="0">
                <a:latin typeface="Lucida Sans Unicode" charset="0"/>
              </a:rPr>
              <a:t>agencies with Senate approval</a:t>
            </a:r>
          </a:p>
          <a:p>
            <a:pPr marL="827088" lvl="1" indent="-571500"/>
            <a:r>
              <a:rPr lang="en-US" sz="2400" b="1" dirty="0">
                <a:latin typeface="Lucida Sans Unicode" charset="0"/>
              </a:rPr>
              <a:t>Executive Agencies</a:t>
            </a:r>
            <a:r>
              <a:rPr lang="en-US" sz="2400" dirty="0">
                <a:latin typeface="Lucida Sans Unicode" charset="0"/>
              </a:rPr>
              <a:t> </a:t>
            </a:r>
            <a:r>
              <a:rPr lang="en-US" sz="2400" dirty="0" smtClean="0">
                <a:latin typeface="Lucida Sans Unicode" charset="0"/>
              </a:rPr>
              <a:t>– deal with specialized areas </a:t>
            </a: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IRS, FBI, FEMA</a:t>
            </a:r>
            <a:endParaRPr lang="en-US" sz="2400" dirty="0">
              <a:latin typeface="Lucida Sans Unicode" charset="0"/>
            </a:endParaRPr>
          </a:p>
          <a:p>
            <a:pPr marL="827088" lvl="1" indent="-571500"/>
            <a:r>
              <a:rPr lang="en-US" sz="2400" b="1" dirty="0" smtClean="0">
                <a:latin typeface="Lucida Sans Unicode" charset="0"/>
              </a:rPr>
              <a:t>Government </a:t>
            </a:r>
            <a:r>
              <a:rPr lang="en-US" sz="2400" b="1" dirty="0">
                <a:latin typeface="Lucida Sans Unicode" charset="0"/>
              </a:rPr>
              <a:t>Corporations</a:t>
            </a:r>
            <a:r>
              <a:rPr lang="en-US" sz="2400" dirty="0">
                <a:latin typeface="Lucida Sans Unicode" charset="0"/>
              </a:rPr>
              <a:t> </a:t>
            </a:r>
            <a:endParaRPr lang="en-US" sz="2400" dirty="0" smtClean="0">
              <a:latin typeface="Lucida Sans Unicode" charset="0"/>
            </a:endParaRP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US Postal Service</a:t>
            </a:r>
          </a:p>
          <a:p>
            <a:pPr marL="827088" lvl="1" indent="-571500"/>
            <a:r>
              <a:rPr lang="en-US" sz="2400" b="1" dirty="0" smtClean="0">
                <a:latin typeface="Lucida Sans Unicode" charset="0"/>
              </a:rPr>
              <a:t>Regulatory </a:t>
            </a:r>
            <a:r>
              <a:rPr lang="en-US" sz="2400" b="1" dirty="0">
                <a:latin typeface="Lucida Sans Unicode" charset="0"/>
              </a:rPr>
              <a:t>Boards/</a:t>
            </a:r>
            <a:r>
              <a:rPr lang="en-US" sz="2400" b="1" dirty="0" smtClean="0">
                <a:latin typeface="Lucida Sans Unicode" charset="0"/>
              </a:rPr>
              <a:t>Commissions - </a:t>
            </a:r>
            <a:r>
              <a:rPr lang="en-US" sz="2400" dirty="0" smtClean="0">
                <a:latin typeface="Lucida Sans Unicode" charset="0"/>
              </a:rPr>
              <a:t> protect </a:t>
            </a:r>
            <a:r>
              <a:rPr lang="en-US" sz="2400" dirty="0">
                <a:latin typeface="Lucida Sans Unicode" charset="0"/>
              </a:rPr>
              <a:t>the public by making rules for certain groups or </a:t>
            </a:r>
            <a:r>
              <a:rPr lang="en-US" sz="2400" dirty="0" smtClean="0">
                <a:latin typeface="Lucida Sans Unicode" charset="0"/>
              </a:rPr>
              <a:t>industries</a:t>
            </a:r>
          </a:p>
          <a:p>
            <a:pPr marL="1227138" lvl="2" indent="-571500"/>
            <a:r>
              <a:rPr lang="en-US" sz="2400" dirty="0" smtClean="0">
                <a:latin typeface="Lucida Sans Unicode" charset="0"/>
              </a:rPr>
              <a:t>FTC, FDA, FCC, EPA</a:t>
            </a:r>
          </a:p>
          <a:p>
            <a:pPr marL="1227138" lvl="2" indent="-571500"/>
            <a:endParaRPr lang="en-US" sz="2000" dirty="0" smtClean="0">
              <a:latin typeface="Lucida Sans Unicode" charset="0"/>
            </a:endParaRPr>
          </a:p>
          <a:p>
            <a:pPr marL="655638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14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hape 1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601911" y="-1951036"/>
            <a:ext cx="14347823" cy="1076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065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Top</a:t>
            </a:r>
            <a:r>
              <a:rPr lang="en-US" b="1" u="sng" dirty="0" smtClean="0"/>
              <a:t> </a:t>
            </a:r>
            <a:r>
              <a:rPr lang="en-US" u="sng" dirty="0" smtClean="0"/>
              <a:t>jobs </a:t>
            </a:r>
            <a:r>
              <a:rPr lang="en-US" dirty="0"/>
              <a:t>like Cabinet Secretaries are appointed by the President with Senate approval and leave their office when a new President is elected; </a:t>
            </a:r>
            <a:endParaRPr lang="en-US" dirty="0" smtClean="0"/>
          </a:p>
          <a:p>
            <a:r>
              <a:rPr lang="en-US" u="sng" dirty="0" smtClean="0"/>
              <a:t>Other jobs </a:t>
            </a:r>
            <a:r>
              <a:rPr lang="en-US" dirty="0" smtClean="0"/>
              <a:t>are </a:t>
            </a:r>
            <a:r>
              <a:rPr lang="en-US" dirty="0"/>
              <a:t>hired through the </a:t>
            </a:r>
            <a:r>
              <a:rPr lang="en-US" b="1" dirty="0"/>
              <a:t>civil service system</a:t>
            </a:r>
            <a:r>
              <a:rPr lang="en-US" dirty="0"/>
              <a:t> which is based on exams, experience or merit and their job is </a:t>
            </a:r>
            <a:r>
              <a:rPr lang="en-US" dirty="0" smtClean="0"/>
              <a:t>permanent, or until they quit. </a:t>
            </a:r>
          </a:p>
          <a:p>
            <a:r>
              <a:rPr lang="en-US" dirty="0"/>
              <a:t>B</a:t>
            </a:r>
            <a:r>
              <a:rPr lang="en-US" dirty="0" smtClean="0"/>
              <a:t>efore </a:t>
            </a:r>
            <a:r>
              <a:rPr lang="en-US" dirty="0"/>
              <a:t>the </a:t>
            </a:r>
            <a:r>
              <a:rPr lang="en-US" b="1" dirty="0"/>
              <a:t>Civil Service Reform Act of 1883</a:t>
            </a:r>
            <a:r>
              <a:rPr lang="en-US" dirty="0"/>
              <a:t> federal jobs were given as a reward to those who had given political support to the elected President which was also called the </a:t>
            </a:r>
            <a:r>
              <a:rPr lang="en-US" b="1" dirty="0"/>
              <a:t>spoils </a:t>
            </a:r>
            <a:r>
              <a:rPr lang="en-US" b="1" dirty="0" smtClean="0"/>
              <a:t>system.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92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Led by a governor.  Our current governor </a:t>
            </a:r>
            <a:r>
              <a:rPr lang="en-US" dirty="0" smtClean="0"/>
              <a:t>is Roy Cooper.</a:t>
            </a:r>
            <a:endParaRPr lang="en-US" dirty="0"/>
          </a:p>
          <a:p>
            <a:r>
              <a:rPr lang="en-US" dirty="0"/>
              <a:t>In most states a person must be 30 years old, a US citizen, and a resident of the state for five years.</a:t>
            </a:r>
          </a:p>
          <a:p>
            <a:r>
              <a:rPr lang="en-US" dirty="0"/>
              <a:t>Serve a </a:t>
            </a:r>
            <a:r>
              <a:rPr lang="en-US" dirty="0" smtClean="0"/>
              <a:t>four year </a:t>
            </a:r>
            <a:r>
              <a:rPr lang="en-US" dirty="0"/>
              <a:t>term.</a:t>
            </a:r>
          </a:p>
          <a:p>
            <a:r>
              <a:rPr lang="en-US" dirty="0"/>
              <a:t>Recall:  An election where voters can remove state </a:t>
            </a:r>
            <a:r>
              <a:rPr lang="en-US" dirty="0" smtClean="0"/>
              <a:t>officials (ex. Scott Walker in Wisconsin).</a:t>
            </a:r>
            <a:endParaRPr lang="en-US" dirty="0"/>
          </a:p>
          <a:p>
            <a:r>
              <a:rPr lang="en-US" dirty="0"/>
              <a:t>Lieutenant Governor:  Takes over for the governor and is head of the state senate. (Is like the Vice Pres. of the state)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Chief Executive, Chief Legislator, Judicial Leader, Commander in Chief, Party </a:t>
            </a:r>
            <a:r>
              <a:rPr lang="en-US" dirty="0" smtClean="0"/>
              <a:t>Leader</a:t>
            </a:r>
            <a:r>
              <a:rPr lang="en-US" dirty="0"/>
              <a:t>, Ceremonial </a:t>
            </a:r>
            <a:r>
              <a:rPr lang="en-US" dirty="0" smtClean="0"/>
              <a:t>Leader</a:t>
            </a:r>
            <a:r>
              <a:rPr lang="en-US" dirty="0"/>
              <a:t>.</a:t>
            </a:r>
          </a:p>
          <a:p>
            <a:r>
              <a:rPr lang="en-US" dirty="0"/>
              <a:t>As judicial leader a governor can:</a:t>
            </a:r>
          </a:p>
          <a:p>
            <a:pPr lvl="1"/>
            <a:r>
              <a:rPr lang="fi-FI" sz="2000" u="sng" dirty="0" err="1"/>
              <a:t>Commute</a:t>
            </a:r>
            <a:r>
              <a:rPr lang="fi-FI" sz="2000" dirty="0"/>
              <a:t>:  </a:t>
            </a:r>
            <a:r>
              <a:rPr lang="fi-FI" sz="2000" dirty="0" err="1"/>
              <a:t>Reduce</a:t>
            </a:r>
            <a:r>
              <a:rPr lang="fi-FI" sz="2000" dirty="0"/>
              <a:t> a </a:t>
            </a:r>
            <a:r>
              <a:rPr lang="fi-FI" sz="2000" dirty="0" err="1"/>
              <a:t>sentence</a:t>
            </a:r>
            <a:r>
              <a:rPr lang="fi-FI" sz="2000" dirty="0"/>
              <a:t>.</a:t>
            </a:r>
          </a:p>
          <a:p>
            <a:pPr lvl="1"/>
            <a:r>
              <a:rPr lang="en-US" sz="2000" u="sng" dirty="0"/>
              <a:t>Parole</a:t>
            </a:r>
            <a:r>
              <a:rPr lang="en-US" sz="2000" dirty="0"/>
              <a:t>:  Early release from prison.</a:t>
            </a:r>
          </a:p>
          <a:p>
            <a:pPr lvl="1"/>
            <a:r>
              <a:rPr lang="en-US" sz="2000" u="sng" dirty="0" smtClean="0"/>
              <a:t>Extradition</a:t>
            </a:r>
            <a:r>
              <a:rPr lang="en-US" sz="2000" dirty="0" smtClean="0"/>
              <a:t>:  </a:t>
            </a:r>
            <a:r>
              <a:rPr lang="en-US" sz="2000" dirty="0"/>
              <a:t>Governor orders a suspect to be returned to the state where the crime was committed.</a:t>
            </a:r>
          </a:p>
          <a:p>
            <a:pPr lvl="1"/>
            <a:r>
              <a:rPr lang="en-US" sz="2000" dirty="0" smtClean="0"/>
              <a:t>Can </a:t>
            </a:r>
            <a:r>
              <a:rPr lang="en-US" sz="2000" dirty="0"/>
              <a:t>offer pardons and reprieves.</a:t>
            </a:r>
          </a:p>
          <a:p>
            <a:r>
              <a:rPr lang="en-US" dirty="0"/>
              <a:t>Calls in the National Guard if problems occur in the state.</a:t>
            </a:r>
          </a:p>
        </p:txBody>
      </p:sp>
    </p:spTree>
    <p:extLst>
      <p:ext uri="{BB962C8B-B14F-4D97-AF65-F5344CB8AC3E}">
        <p14:creationId xmlns:p14="http://schemas.microsoft.com/office/powerpoint/2010/main" val="376258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Executive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officials are elected by voters.  </a:t>
            </a:r>
          </a:p>
          <a:p>
            <a:r>
              <a:rPr lang="en-US" dirty="0"/>
              <a:t>There is a Council of State, which are elected heads of state agencies in North Carolina that are independent of the governor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There is also a NC cabinet, where leaders are appointed by the Governor. </a:t>
            </a:r>
          </a:p>
        </p:txBody>
      </p:sp>
    </p:spTree>
    <p:extLst>
      <p:ext uri="{BB962C8B-B14F-4D97-AF65-F5344CB8AC3E}">
        <p14:creationId xmlns:p14="http://schemas.microsoft.com/office/powerpoint/2010/main" val="33450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Executive Governmen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8633"/>
          </a:xfrm>
        </p:spPr>
        <p:txBody>
          <a:bodyPr>
            <a:noAutofit/>
          </a:bodyPr>
          <a:lstStyle/>
          <a:p>
            <a:r>
              <a:rPr lang="en-US" sz="2000" b="1" dirty="0"/>
              <a:t>Mayor-Council government</a:t>
            </a:r>
          </a:p>
          <a:p>
            <a:pPr lvl="1"/>
            <a:r>
              <a:rPr lang="en-US" sz="2000" dirty="0"/>
              <a:t>Separate legislative (city council) and executive (mayor) branches.</a:t>
            </a:r>
          </a:p>
          <a:p>
            <a:pPr lvl="1"/>
            <a:r>
              <a:rPr lang="en-US" sz="2000" dirty="0"/>
              <a:t>There are strong and weak mayor plans. Use common sense -- Strong mayor has more power than weak.</a:t>
            </a:r>
          </a:p>
          <a:p>
            <a:r>
              <a:rPr lang="en-US" sz="2000" b="1" dirty="0"/>
              <a:t>Council-Manager</a:t>
            </a:r>
          </a:p>
          <a:p>
            <a:pPr lvl="1"/>
            <a:r>
              <a:rPr lang="en-US" sz="2000" dirty="0"/>
              <a:t>Voters elect a city council.</a:t>
            </a:r>
          </a:p>
          <a:p>
            <a:pPr lvl="1"/>
            <a:r>
              <a:rPr lang="en-US" sz="2000" dirty="0"/>
              <a:t>City manager runs the city.  Appointed by the city council.</a:t>
            </a:r>
          </a:p>
          <a:p>
            <a:pPr lvl="1"/>
            <a:r>
              <a:rPr lang="en-US" sz="2000" dirty="0"/>
              <a:t>If the manager does not do a good job, he can fired by the council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/>
              <a:t>Commission government</a:t>
            </a:r>
          </a:p>
          <a:p>
            <a:pPr lvl="1"/>
            <a:r>
              <a:rPr lang="en-US" sz="2000" dirty="0" smtClean="0"/>
              <a:t>Separate </a:t>
            </a:r>
            <a:r>
              <a:rPr lang="en-US" sz="2000" dirty="0"/>
              <a:t>departments led by a commissioner.  The commission has executive and legislative powers.</a:t>
            </a:r>
          </a:p>
        </p:txBody>
      </p:sp>
    </p:spTree>
    <p:extLst>
      <p:ext uri="{BB962C8B-B14F-4D97-AF65-F5344CB8AC3E}">
        <p14:creationId xmlns:p14="http://schemas.microsoft.com/office/powerpoint/2010/main" val="23597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Holly Springs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37198" cy="4144963"/>
          </a:xfrm>
        </p:spPr>
        <p:txBody>
          <a:bodyPr/>
          <a:lstStyle/>
          <a:p>
            <a:r>
              <a:rPr lang="en-US" dirty="0" smtClean="0"/>
              <a:t>Holly Springs has a council-manager form of gov’t</a:t>
            </a:r>
          </a:p>
          <a:p>
            <a:pPr lvl="1"/>
            <a:r>
              <a:rPr lang="en-US" sz="2000" dirty="0" smtClean="0"/>
              <a:t>5 board members on the city council, plus the mayor, plus a city manager that runs the day-to-day operations.</a:t>
            </a:r>
          </a:p>
          <a:p>
            <a:r>
              <a:rPr lang="en-US" dirty="0" smtClean="0"/>
              <a:t>Responsible for passing town ordinances (local laws); Holly Springs has a code of ordinances.</a:t>
            </a:r>
          </a:p>
          <a:p>
            <a:r>
              <a:rPr lang="en-US" dirty="0" smtClean="0"/>
              <a:t>Dick Sears is the Mayor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114800"/>
            <a:ext cx="2066719" cy="256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8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Led by the President of the United States.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All presidents have been white males, except for </a:t>
            </a:r>
            <a:r>
              <a:rPr lang="en-US" sz="2800" dirty="0" smtClean="0">
                <a:solidFill>
                  <a:schemeClr val="tx1"/>
                </a:solidFill>
              </a:rPr>
              <a:t>Barack Obama</a:t>
            </a:r>
            <a:r>
              <a:rPr lang="en-US" sz="2800" dirty="0">
                <a:solidFill>
                  <a:schemeClr val="tx1"/>
                </a:solidFill>
              </a:rPr>
              <a:t>.  All but one has been Protestant.</a:t>
            </a:r>
          </a:p>
          <a:p>
            <a:r>
              <a:rPr lang="en-US" sz="2800" u="sng" dirty="0">
                <a:solidFill>
                  <a:schemeClr val="tx1"/>
                </a:solidFill>
              </a:rPr>
              <a:t>Cabinet</a:t>
            </a:r>
            <a:r>
              <a:rPr lang="en-US" sz="2800" dirty="0">
                <a:solidFill>
                  <a:schemeClr val="tx1"/>
                </a:solidFill>
              </a:rPr>
              <a:t>:  Group of advisors to the president.</a:t>
            </a:r>
          </a:p>
        </p:txBody>
      </p:sp>
    </p:spTree>
    <p:extLst>
      <p:ext uri="{BB962C8B-B14F-4D97-AF65-F5344CB8AC3E}">
        <p14:creationId xmlns:p14="http://schemas.microsoft.com/office/powerpoint/2010/main" val="25027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Literally only three qualifications listed to be President in the US Constitution (Article II)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1. </a:t>
            </a:r>
            <a:r>
              <a:rPr lang="en-US" sz="2800" dirty="0" smtClean="0">
                <a:solidFill>
                  <a:schemeClr val="tx1"/>
                </a:solidFill>
              </a:rPr>
              <a:t>Must </a:t>
            </a:r>
            <a:r>
              <a:rPr lang="en-US" sz="2800" dirty="0">
                <a:solidFill>
                  <a:schemeClr val="tx1"/>
                </a:solidFill>
              </a:rPr>
              <a:t>be a native-born US </a:t>
            </a:r>
            <a:r>
              <a:rPr lang="en-US" sz="2800" dirty="0" smtClean="0">
                <a:solidFill>
                  <a:schemeClr val="tx1"/>
                </a:solidFill>
              </a:rPr>
              <a:t>citizen.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</a:t>
            </a:r>
            <a:r>
              <a:rPr lang="en-US" sz="2800" dirty="0" smtClean="0">
                <a:solidFill>
                  <a:schemeClr val="tx1"/>
                </a:solidFill>
              </a:rPr>
              <a:t>Must </a:t>
            </a:r>
            <a:r>
              <a:rPr lang="en-US" sz="2800" dirty="0">
                <a:solidFill>
                  <a:schemeClr val="tx1"/>
                </a:solidFill>
              </a:rPr>
              <a:t>be 35 years </a:t>
            </a:r>
            <a:r>
              <a:rPr lang="en-US" sz="2800" dirty="0" smtClean="0">
                <a:solidFill>
                  <a:schemeClr val="tx1"/>
                </a:solidFill>
              </a:rPr>
              <a:t>old.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</a:t>
            </a:r>
            <a:r>
              <a:rPr lang="en-US" sz="2800" dirty="0" smtClean="0">
                <a:solidFill>
                  <a:schemeClr val="tx1"/>
                </a:solidFill>
              </a:rPr>
              <a:t>Must </a:t>
            </a:r>
            <a:r>
              <a:rPr lang="en-US" sz="2800" dirty="0">
                <a:solidFill>
                  <a:schemeClr val="tx1"/>
                </a:solidFill>
              </a:rPr>
              <a:t>have lived in the United States for </a:t>
            </a:r>
            <a:r>
              <a:rPr lang="en-US" sz="2800" dirty="0" smtClean="0">
                <a:solidFill>
                  <a:schemeClr val="tx1"/>
                </a:solidFill>
              </a:rPr>
              <a:t>	14 </a:t>
            </a:r>
            <a:r>
              <a:rPr lang="en-US" sz="2800" dirty="0">
                <a:solidFill>
                  <a:schemeClr val="tx1"/>
                </a:solidFill>
              </a:rPr>
              <a:t>years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president is elected every four years by the Electoral College.</a:t>
            </a:r>
          </a:p>
        </p:txBody>
      </p:sp>
    </p:spTree>
    <p:extLst>
      <p:ext uri="{BB962C8B-B14F-4D97-AF65-F5344CB8AC3E}">
        <p14:creationId xmlns:p14="http://schemas.microsoft.com/office/powerpoint/2010/main" val="270809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22</a:t>
            </a:r>
            <a:r>
              <a:rPr lang="en-US" b="1" baseline="30000" dirty="0" smtClean="0">
                <a:solidFill>
                  <a:schemeClr val="tx1"/>
                </a:solidFill>
              </a:rPr>
              <a:t>nd</a:t>
            </a:r>
            <a:r>
              <a:rPr lang="en-US" b="1" dirty="0" smtClean="0">
                <a:solidFill>
                  <a:schemeClr val="tx1"/>
                </a:solidFill>
              </a:rPr>
              <a:t> Amendment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President </a:t>
            </a:r>
            <a:r>
              <a:rPr lang="en-US" sz="2400" dirty="0">
                <a:solidFill>
                  <a:schemeClr val="tx1"/>
                </a:solidFill>
              </a:rPr>
              <a:t>can serve a max of two terms, or ten years.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Amendment </a:t>
            </a:r>
            <a:r>
              <a:rPr lang="en-US" sz="2400" dirty="0">
                <a:solidFill>
                  <a:schemeClr val="tx1"/>
                </a:solidFill>
              </a:rPr>
              <a:t>was put in place when FDR served FOUR terms.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25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amendment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VP takes over if the president can not fulfill his duties for any </a:t>
            </a:r>
            <a:r>
              <a:rPr lang="en-US" sz="2400" dirty="0" smtClean="0">
                <a:solidFill>
                  <a:schemeClr val="tx1"/>
                </a:solidFill>
              </a:rPr>
              <a:t>reason.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>
                <a:solidFill>
                  <a:schemeClr val="tx1"/>
                </a:solidFill>
              </a:rPr>
              <a:t>presidential line of succession provides a lay out of who would be president in many 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Perks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Salary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$400,000/year plus money for expenses and travel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White House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Private movie theater, small gym, heated pool, bowling alley, large staff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Camp David, Air Force One</a:t>
            </a:r>
          </a:p>
        </p:txBody>
      </p:sp>
      <p:pic>
        <p:nvPicPr>
          <p:cNvPr id="6" name="Shape 1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367087" y="4614025"/>
            <a:ext cx="2409825" cy="1466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02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Occurs every 4 years through the </a:t>
            </a:r>
            <a:r>
              <a:rPr lang="en-US" u="sng" dirty="0" smtClean="0">
                <a:solidFill>
                  <a:schemeClr val="tx1"/>
                </a:solidFill>
              </a:rPr>
              <a:t>Electoral College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Constitution does not provide for the direct election of the President, instead we have this indirect </a:t>
            </a:r>
            <a:r>
              <a:rPr lang="en-US" sz="2000" dirty="0" smtClean="0">
                <a:solidFill>
                  <a:schemeClr val="tx1"/>
                </a:solidFill>
              </a:rPr>
              <a:t>method</a:t>
            </a:r>
          </a:p>
          <a:p>
            <a:pPr lvl="1"/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Each state gets as many electoral votes as their total of Congressmen (</a:t>
            </a:r>
            <a:r>
              <a:rPr lang="en-US" dirty="0" err="1" smtClean="0">
                <a:solidFill>
                  <a:schemeClr val="tx1"/>
                </a:solidFill>
              </a:rPr>
              <a:t>HoR</a:t>
            </a:r>
            <a:r>
              <a:rPr lang="en-US" dirty="0" smtClean="0">
                <a:solidFill>
                  <a:schemeClr val="tx1"/>
                </a:solidFill>
              </a:rPr>
              <a:t> + Senators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Winner take all system per </a:t>
            </a:r>
            <a:r>
              <a:rPr lang="en-US" dirty="0" smtClean="0">
                <a:solidFill>
                  <a:schemeClr val="tx1"/>
                </a:solidFill>
              </a:rPr>
              <a:t>state (Except for Nebraska and Maine)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Electoral College has 538 electors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You need at least 270 to win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Vice </a:t>
            </a:r>
            <a:r>
              <a:rPr lang="en-US" sz="2800" b="1" dirty="0" smtClean="0">
                <a:solidFill>
                  <a:schemeClr val="tx1"/>
                </a:solidFill>
              </a:rPr>
              <a:t>President	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Same qualifications as the </a:t>
            </a:r>
            <a:r>
              <a:rPr lang="en-US" sz="2800" dirty="0" smtClean="0">
                <a:solidFill>
                  <a:schemeClr val="tx1"/>
                </a:solidFill>
              </a:rPr>
              <a:t>President.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Leader </a:t>
            </a:r>
            <a:r>
              <a:rPr lang="en-US" sz="2800" dirty="0">
                <a:solidFill>
                  <a:schemeClr val="tx1"/>
                </a:solidFill>
              </a:rPr>
              <a:t>of the Senate, votes only in case of a tie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Becomes President if the President dies. 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William </a:t>
            </a:r>
            <a:r>
              <a:rPr lang="en-US" sz="2800" dirty="0">
                <a:solidFill>
                  <a:schemeClr val="tx1"/>
                </a:solidFill>
              </a:rPr>
              <a:t>Henry </a:t>
            </a:r>
            <a:r>
              <a:rPr lang="en-US" sz="2800" dirty="0" smtClean="0">
                <a:solidFill>
                  <a:schemeClr val="tx1"/>
                </a:solidFill>
              </a:rPr>
              <a:t>Harrison </a:t>
            </a:r>
            <a:r>
              <a:rPr lang="en-US" sz="2800" dirty="0">
                <a:solidFill>
                  <a:schemeClr val="tx1"/>
                </a:solidFill>
              </a:rPr>
              <a:t>was the first President to die in office, and his VP</a:t>
            </a:r>
            <a:r>
              <a:rPr lang="en-US" sz="2800" dirty="0" smtClean="0">
                <a:solidFill>
                  <a:schemeClr val="tx1"/>
                </a:solidFill>
              </a:rPr>
              <a:t>, John </a:t>
            </a:r>
            <a:r>
              <a:rPr lang="en-US" sz="2800" dirty="0">
                <a:solidFill>
                  <a:schemeClr val="tx1"/>
                </a:solidFill>
              </a:rPr>
              <a:t>Tyler finished out his term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“My country has in its wisdom contrived for me the most insignificant office that ever the invention of man contrived or his imagination conceived.” –John Adams (1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 VP)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00902" y="117693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The Vice President </a:t>
            </a:r>
            <a:r>
              <a:rPr lang="en-US" b="1" dirty="0">
                <a:latin typeface="Arial" panose="020B0604020202020204" pitchFamily="34" charset="0"/>
                <a:hlinkClick r:id="rId2"/>
              </a:rPr>
              <a:t>Joseph Biden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Speaker of the House </a:t>
            </a:r>
            <a:r>
              <a:rPr lang="en-US" b="1" dirty="0">
                <a:latin typeface="Arial" panose="020B0604020202020204" pitchFamily="34" charset="0"/>
                <a:hlinkClick r:id="rId3"/>
              </a:rPr>
              <a:t>John Boehner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President pro tempore of the Senate</a:t>
            </a:r>
            <a:r>
              <a:rPr lang="en-US" baseline="30000" dirty="0">
                <a:latin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b="1" dirty="0">
                <a:latin typeface="Arial" panose="020B0604020202020204" pitchFamily="34" charset="0"/>
                <a:hlinkClick r:id="rId4"/>
              </a:rPr>
              <a:t>Patrick Leahy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State </a:t>
            </a:r>
            <a:r>
              <a:rPr lang="en-US" b="1" dirty="0">
                <a:latin typeface="Arial" panose="020B0604020202020204" pitchFamily="34" charset="0"/>
                <a:hlinkClick r:id="rId5"/>
              </a:rPr>
              <a:t>John Kerry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the Treasury </a:t>
            </a:r>
            <a:r>
              <a:rPr lang="en-US" b="1" dirty="0">
                <a:latin typeface="Arial" panose="020B0604020202020204" pitchFamily="34" charset="0"/>
              </a:rPr>
              <a:t>Jacob Lew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Defense </a:t>
            </a:r>
            <a:r>
              <a:rPr lang="en-US" b="1" dirty="0">
                <a:latin typeface="Arial" panose="020B0604020202020204" pitchFamily="34" charset="0"/>
              </a:rPr>
              <a:t>Ashton B. Carter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Attorney General </a:t>
            </a:r>
            <a:r>
              <a:rPr lang="en-US" b="1" dirty="0">
                <a:latin typeface="Arial" panose="020B0604020202020204" pitchFamily="34" charset="0"/>
                <a:hlinkClick r:id="rId6"/>
              </a:rPr>
              <a:t>Loretta Lynch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the Interior </a:t>
            </a:r>
            <a:r>
              <a:rPr lang="en-US" b="1" dirty="0">
                <a:latin typeface="Arial" panose="020B0604020202020204" pitchFamily="34" charset="0"/>
              </a:rPr>
              <a:t>Sally Jewel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Agriculture </a:t>
            </a:r>
            <a:r>
              <a:rPr lang="en-US" b="1" dirty="0">
                <a:latin typeface="Arial" panose="020B0604020202020204" pitchFamily="34" charset="0"/>
                <a:hlinkClick r:id="rId7"/>
              </a:rPr>
              <a:t>Tom Vilsack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Commerce </a:t>
            </a:r>
            <a:r>
              <a:rPr lang="en-US" b="1" dirty="0">
                <a:latin typeface="Arial" panose="020B0604020202020204" pitchFamily="34" charset="0"/>
              </a:rPr>
              <a:t>Penny Pritzker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Labor </a:t>
            </a:r>
            <a:r>
              <a:rPr lang="en-US" b="1" dirty="0">
                <a:latin typeface="Arial" panose="020B0604020202020204" pitchFamily="34" charset="0"/>
              </a:rPr>
              <a:t>Thomas E. Perez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Health and Human Services </a:t>
            </a:r>
            <a:r>
              <a:rPr lang="en-US" b="1" dirty="0">
                <a:latin typeface="Arial" panose="020B0604020202020204" pitchFamily="34" charset="0"/>
              </a:rPr>
              <a:t>Sylvia Mathews Burwell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Housing and Urban Development </a:t>
            </a:r>
            <a:r>
              <a:rPr lang="en-US" b="1" dirty="0">
                <a:latin typeface="Arial" panose="020B0604020202020204" pitchFamily="34" charset="0"/>
              </a:rPr>
              <a:t>Julián Castro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Transportation </a:t>
            </a:r>
            <a:r>
              <a:rPr lang="en-US" b="1" dirty="0">
                <a:latin typeface="Arial" panose="020B0604020202020204" pitchFamily="34" charset="0"/>
              </a:rPr>
              <a:t>Anthony Foxx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Energy </a:t>
            </a:r>
            <a:r>
              <a:rPr lang="en-US" b="1" dirty="0">
                <a:latin typeface="Arial" panose="020B0604020202020204" pitchFamily="34" charset="0"/>
              </a:rPr>
              <a:t>Ernest Moniz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Education </a:t>
            </a:r>
            <a:r>
              <a:rPr lang="en-US" b="1" dirty="0">
                <a:latin typeface="Arial" panose="020B0604020202020204" pitchFamily="34" charset="0"/>
                <a:hlinkClick r:id="rId8"/>
              </a:rPr>
              <a:t>Arne Duncan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Veterans Affairs </a:t>
            </a:r>
            <a:r>
              <a:rPr lang="en-US" b="1" dirty="0">
                <a:latin typeface="Arial" panose="020B0604020202020204" pitchFamily="34" charset="0"/>
              </a:rPr>
              <a:t>Robert McDonald</a:t>
            </a:r>
            <a:endParaRPr lang="en-US" dirty="0"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</a:rPr>
              <a:t>Secretary of Homeland Security </a:t>
            </a:r>
            <a:r>
              <a:rPr lang="en-US" b="1" dirty="0" err="1">
                <a:latin typeface="Arial" panose="020B0604020202020204" pitchFamily="34" charset="0"/>
              </a:rPr>
              <a:t>Jeh</a:t>
            </a:r>
            <a:r>
              <a:rPr lang="en-US" b="1" dirty="0">
                <a:latin typeface="Arial" panose="020B0604020202020204" pitchFamily="34" charset="0"/>
              </a:rPr>
              <a:t> Johnson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899" y="1528549"/>
            <a:ext cx="3275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-Order determined by when the office was established (Homeland Security established in 2002 is last in line)</a:t>
            </a:r>
          </a:p>
          <a:p>
            <a:endParaRPr lang="en-US" dirty="0"/>
          </a:p>
          <a:p>
            <a:r>
              <a:rPr lang="en-US" dirty="0" smtClean="0"/>
              <a:t>-One of these people must be absent from the President’s State of the Union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0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45850</TotalTime>
  <Words>1380</Words>
  <Application>Microsoft Macintosh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Calibri</vt:lpstr>
      <vt:lpstr>Century Gothic</vt:lpstr>
      <vt:lpstr>Courier New</vt:lpstr>
      <vt:lpstr>HGS明朝E</vt:lpstr>
      <vt:lpstr>Lucida Sans Unicode</vt:lpstr>
      <vt:lpstr>Palatino Linotype</vt:lpstr>
      <vt:lpstr>Wingdings 3</vt:lpstr>
      <vt:lpstr>Arial</vt:lpstr>
      <vt:lpstr>Executive</vt:lpstr>
      <vt:lpstr>The Executive Branch</vt:lpstr>
      <vt:lpstr>PowerPoint Presentation</vt:lpstr>
      <vt:lpstr>US Executive Branch</vt:lpstr>
      <vt:lpstr>Qualifications</vt:lpstr>
      <vt:lpstr>Presidential Amendments</vt:lpstr>
      <vt:lpstr>Presidential Perks</vt:lpstr>
      <vt:lpstr>Presidential Elections</vt:lpstr>
      <vt:lpstr>The Vice President</vt:lpstr>
      <vt:lpstr>PowerPoint Presentation</vt:lpstr>
      <vt:lpstr>Foreign v. Domestic Policy</vt:lpstr>
      <vt:lpstr>Presidential Roles</vt:lpstr>
      <vt:lpstr>Presidential Roles</vt:lpstr>
      <vt:lpstr>Presidential Roles</vt:lpstr>
      <vt:lpstr>Presidential Roles</vt:lpstr>
      <vt:lpstr>Presidential Roles</vt:lpstr>
      <vt:lpstr>Executive Office of the President (EOP)</vt:lpstr>
      <vt:lpstr>Federal Bureaucracy</vt:lpstr>
      <vt:lpstr>Executive Departments</vt:lpstr>
      <vt:lpstr>Independent Agencies</vt:lpstr>
      <vt:lpstr>Government Workers</vt:lpstr>
      <vt:lpstr>NC Executive Branch</vt:lpstr>
      <vt:lpstr>Powers of the Governor</vt:lpstr>
      <vt:lpstr>NC Executive Officials</vt:lpstr>
      <vt:lpstr>Local Executive Government</vt:lpstr>
      <vt:lpstr>Holly Springs</vt:lpstr>
    </vt:vector>
  </TitlesOfParts>
  <Company>Mooresville High School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Executive Branch</dc:title>
  <dc:creator>Guy McConnell</dc:creator>
  <cp:lastModifiedBy>Microsoft Office User</cp:lastModifiedBy>
  <cp:revision>21</cp:revision>
  <cp:lastPrinted>2017-04-05T15:48:36Z</cp:lastPrinted>
  <dcterms:created xsi:type="dcterms:W3CDTF">2015-06-08T16:03:42Z</dcterms:created>
  <dcterms:modified xsi:type="dcterms:W3CDTF">2018-11-05T13:31:09Z</dcterms:modified>
</cp:coreProperties>
</file>