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6" r:id="rId2"/>
    <p:sldId id="270" r:id="rId3"/>
    <p:sldId id="271" r:id="rId4"/>
    <p:sldId id="272" r:id="rId5"/>
    <p:sldId id="257" r:id="rId6"/>
    <p:sldId id="258" r:id="rId7"/>
    <p:sldId id="259" r:id="rId8"/>
    <p:sldId id="275" r:id="rId9"/>
    <p:sldId id="260" r:id="rId10"/>
    <p:sldId id="261" r:id="rId11"/>
    <p:sldId id="273" r:id="rId12"/>
    <p:sldId id="269" r:id="rId13"/>
    <p:sldId id="268" r:id="rId14"/>
    <p:sldId id="262" r:id="rId15"/>
    <p:sldId id="263" r:id="rId16"/>
    <p:sldId id="264" r:id="rId17"/>
    <p:sldId id="265" r:id="rId18"/>
    <p:sldId id="266" r:id="rId19"/>
    <p:sldId id="267" r:id="rId20"/>
    <p:sldId id="284" r:id="rId21"/>
    <p:sldId id="276" r:id="rId22"/>
    <p:sldId id="277" r:id="rId23"/>
    <p:sldId id="278" r:id="rId24"/>
    <p:sldId id="274"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997" autoAdjust="0"/>
    <p:restoredTop sz="86306" autoAdjust="0"/>
  </p:normalViewPr>
  <p:slideViewPr>
    <p:cSldViewPr>
      <p:cViewPr varScale="1">
        <p:scale>
          <a:sx n="81" d="100"/>
          <a:sy n="81" d="100"/>
        </p:scale>
        <p:origin x="248" y="176"/>
      </p:cViewPr>
      <p:guideLst>
        <p:guide orient="horz" pos="2160"/>
        <p:guide pos="2880"/>
      </p:guideLst>
    </p:cSldViewPr>
  </p:slideViewPr>
  <p:outlineViewPr>
    <p:cViewPr>
      <p:scale>
        <a:sx n="33" d="100"/>
        <a:sy n="33" d="100"/>
      </p:scale>
      <p:origin x="54" y="85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94FF8-17C6-472A-BA36-AE5CA93C9217}" type="doc">
      <dgm:prSet loTypeId="urn:microsoft.com/office/officeart/2005/8/layout/pyramid1" loCatId="pyramid" qsTypeId="urn:microsoft.com/office/officeart/2005/8/quickstyle/simple1" qsCatId="simple" csTypeId="urn:microsoft.com/office/officeart/2005/8/colors/accent1_2" csCatId="accent1" phldr="1"/>
      <dgm:spPr/>
    </dgm:pt>
    <dgm:pt modelId="{B5B7EFE0-811C-414E-856E-0436029A429A}">
      <dgm:prSet phldrT="[Text]"/>
      <dgm:spPr/>
      <dgm:t>
        <a:bodyPr/>
        <a:lstStyle/>
        <a:p>
          <a:r>
            <a:rPr lang="en-US" dirty="0"/>
            <a:t>US Supreme Court</a:t>
          </a:r>
        </a:p>
      </dgm:t>
    </dgm:pt>
    <dgm:pt modelId="{40EEB94B-00E6-426C-A870-EE693044E1C5}" type="parTrans" cxnId="{972703BB-3EDB-4008-8A22-9890655E73FF}">
      <dgm:prSet/>
      <dgm:spPr/>
    </dgm:pt>
    <dgm:pt modelId="{46B520AE-C026-4790-A02B-56F73AE1ADBE}" type="sibTrans" cxnId="{972703BB-3EDB-4008-8A22-9890655E73FF}">
      <dgm:prSet/>
      <dgm:spPr/>
    </dgm:pt>
    <dgm:pt modelId="{E00E21DB-AFF0-46F7-803A-1CC7764549CB}">
      <dgm:prSet phldrT="[Text]"/>
      <dgm:spPr/>
      <dgm:t>
        <a:bodyPr/>
        <a:lstStyle/>
        <a:p>
          <a:r>
            <a:rPr lang="en-US" dirty="0"/>
            <a:t>US Court of Appeals</a:t>
          </a:r>
        </a:p>
      </dgm:t>
    </dgm:pt>
    <dgm:pt modelId="{663F6379-B1B4-4D6F-8147-C363AC86F2EC}" type="parTrans" cxnId="{AC24C1C6-E7CB-4CCC-B242-3528D8BBD813}">
      <dgm:prSet/>
      <dgm:spPr/>
    </dgm:pt>
    <dgm:pt modelId="{66DFF776-448E-42D5-95F7-9B4855EC9294}" type="sibTrans" cxnId="{AC24C1C6-E7CB-4CCC-B242-3528D8BBD813}">
      <dgm:prSet/>
      <dgm:spPr/>
    </dgm:pt>
    <dgm:pt modelId="{EB9A4B51-AD31-4D14-9EF6-20B1E91F9BAF}">
      <dgm:prSet phldrT="[Text]"/>
      <dgm:spPr/>
      <dgm:t>
        <a:bodyPr/>
        <a:lstStyle/>
        <a:p>
          <a:r>
            <a:rPr lang="en-US" dirty="0"/>
            <a:t>US District Court</a:t>
          </a:r>
        </a:p>
      </dgm:t>
    </dgm:pt>
    <dgm:pt modelId="{D81F9151-56D4-495F-8BB3-FC0515CD5893}" type="parTrans" cxnId="{5F2195DA-4B4F-4D33-B497-2DAC5E020C94}">
      <dgm:prSet/>
      <dgm:spPr/>
    </dgm:pt>
    <dgm:pt modelId="{DCA42727-6312-41EB-8EA1-C2795C669D67}" type="sibTrans" cxnId="{5F2195DA-4B4F-4D33-B497-2DAC5E020C94}">
      <dgm:prSet/>
      <dgm:spPr/>
    </dgm:pt>
    <dgm:pt modelId="{FF1B098E-5E3C-456B-8B36-A144D509F125}" type="pres">
      <dgm:prSet presAssocID="{FA894FF8-17C6-472A-BA36-AE5CA93C9217}" presName="Name0" presStyleCnt="0">
        <dgm:presLayoutVars>
          <dgm:dir/>
          <dgm:animLvl val="lvl"/>
          <dgm:resizeHandles val="exact"/>
        </dgm:presLayoutVars>
      </dgm:prSet>
      <dgm:spPr/>
    </dgm:pt>
    <dgm:pt modelId="{0E2D6F1C-239D-485E-A1BF-85E993B58DE9}" type="pres">
      <dgm:prSet presAssocID="{B5B7EFE0-811C-414E-856E-0436029A429A}" presName="Name8" presStyleCnt="0"/>
      <dgm:spPr/>
    </dgm:pt>
    <dgm:pt modelId="{83E22505-9B46-4ACF-8E24-A6C089DC2D7F}" type="pres">
      <dgm:prSet presAssocID="{B5B7EFE0-811C-414E-856E-0436029A429A}" presName="level" presStyleLbl="node1" presStyleIdx="0" presStyleCnt="3">
        <dgm:presLayoutVars>
          <dgm:chMax val="1"/>
          <dgm:bulletEnabled val="1"/>
        </dgm:presLayoutVars>
      </dgm:prSet>
      <dgm:spPr/>
    </dgm:pt>
    <dgm:pt modelId="{D502582E-D044-43B4-B91E-4206E0BC5C18}" type="pres">
      <dgm:prSet presAssocID="{B5B7EFE0-811C-414E-856E-0436029A429A}" presName="levelTx" presStyleLbl="revTx" presStyleIdx="0" presStyleCnt="0">
        <dgm:presLayoutVars>
          <dgm:chMax val="1"/>
          <dgm:bulletEnabled val="1"/>
        </dgm:presLayoutVars>
      </dgm:prSet>
      <dgm:spPr/>
    </dgm:pt>
    <dgm:pt modelId="{C1FF10D1-CAC2-452A-81A6-B93CFB36F070}" type="pres">
      <dgm:prSet presAssocID="{E00E21DB-AFF0-46F7-803A-1CC7764549CB}" presName="Name8" presStyleCnt="0"/>
      <dgm:spPr/>
    </dgm:pt>
    <dgm:pt modelId="{80D8D88D-DD7E-49D1-96AF-AA96B0A8AB6B}" type="pres">
      <dgm:prSet presAssocID="{E00E21DB-AFF0-46F7-803A-1CC7764549CB}" presName="level" presStyleLbl="node1" presStyleIdx="1" presStyleCnt="3">
        <dgm:presLayoutVars>
          <dgm:chMax val="1"/>
          <dgm:bulletEnabled val="1"/>
        </dgm:presLayoutVars>
      </dgm:prSet>
      <dgm:spPr/>
    </dgm:pt>
    <dgm:pt modelId="{826C555B-B01E-4EE1-B65A-E179BF72E2D9}" type="pres">
      <dgm:prSet presAssocID="{E00E21DB-AFF0-46F7-803A-1CC7764549CB}" presName="levelTx" presStyleLbl="revTx" presStyleIdx="0" presStyleCnt="0">
        <dgm:presLayoutVars>
          <dgm:chMax val="1"/>
          <dgm:bulletEnabled val="1"/>
        </dgm:presLayoutVars>
      </dgm:prSet>
      <dgm:spPr/>
    </dgm:pt>
    <dgm:pt modelId="{579C987E-71D9-480A-B219-53C2AD288469}" type="pres">
      <dgm:prSet presAssocID="{EB9A4B51-AD31-4D14-9EF6-20B1E91F9BAF}" presName="Name8" presStyleCnt="0"/>
      <dgm:spPr/>
    </dgm:pt>
    <dgm:pt modelId="{92D811EE-E380-47A2-AF14-63AFDAEE0FDE}" type="pres">
      <dgm:prSet presAssocID="{EB9A4B51-AD31-4D14-9EF6-20B1E91F9BAF}" presName="level" presStyleLbl="node1" presStyleIdx="2" presStyleCnt="3">
        <dgm:presLayoutVars>
          <dgm:chMax val="1"/>
          <dgm:bulletEnabled val="1"/>
        </dgm:presLayoutVars>
      </dgm:prSet>
      <dgm:spPr/>
    </dgm:pt>
    <dgm:pt modelId="{CA7D8A44-F647-45CC-8DAD-53D96BD1A00F}" type="pres">
      <dgm:prSet presAssocID="{EB9A4B51-AD31-4D14-9EF6-20B1E91F9BAF}" presName="levelTx" presStyleLbl="revTx" presStyleIdx="0" presStyleCnt="0">
        <dgm:presLayoutVars>
          <dgm:chMax val="1"/>
          <dgm:bulletEnabled val="1"/>
        </dgm:presLayoutVars>
      </dgm:prSet>
      <dgm:spPr/>
    </dgm:pt>
  </dgm:ptLst>
  <dgm:cxnLst>
    <dgm:cxn modelId="{F480441F-E79E-4DEE-A10E-AFE7B770A3F0}" type="presOf" srcId="{EB9A4B51-AD31-4D14-9EF6-20B1E91F9BAF}" destId="{92D811EE-E380-47A2-AF14-63AFDAEE0FDE}" srcOrd="0" destOrd="0" presId="urn:microsoft.com/office/officeart/2005/8/layout/pyramid1"/>
    <dgm:cxn modelId="{5404E144-8B42-4296-BF6E-0C4F91482B02}" type="presOf" srcId="{E00E21DB-AFF0-46F7-803A-1CC7764549CB}" destId="{80D8D88D-DD7E-49D1-96AF-AA96B0A8AB6B}" srcOrd="0" destOrd="0" presId="urn:microsoft.com/office/officeart/2005/8/layout/pyramid1"/>
    <dgm:cxn modelId="{258C8164-0F10-4850-A010-2FDE64309078}" type="presOf" srcId="{B5B7EFE0-811C-414E-856E-0436029A429A}" destId="{D502582E-D044-43B4-B91E-4206E0BC5C18}" srcOrd="1" destOrd="0" presId="urn:microsoft.com/office/officeart/2005/8/layout/pyramid1"/>
    <dgm:cxn modelId="{E2308686-793F-4D2F-9D46-B990308AE530}" type="presOf" srcId="{FA894FF8-17C6-472A-BA36-AE5CA93C9217}" destId="{FF1B098E-5E3C-456B-8B36-A144D509F125}" srcOrd="0" destOrd="0" presId="urn:microsoft.com/office/officeart/2005/8/layout/pyramid1"/>
    <dgm:cxn modelId="{340ACF9F-895D-42A2-A4AA-3E6396131DCF}" type="presOf" srcId="{E00E21DB-AFF0-46F7-803A-1CC7764549CB}" destId="{826C555B-B01E-4EE1-B65A-E179BF72E2D9}" srcOrd="1" destOrd="0" presId="urn:microsoft.com/office/officeart/2005/8/layout/pyramid1"/>
    <dgm:cxn modelId="{38E649B3-03BB-45D9-8DCD-6382A6ECF9F2}" type="presOf" srcId="{EB9A4B51-AD31-4D14-9EF6-20B1E91F9BAF}" destId="{CA7D8A44-F647-45CC-8DAD-53D96BD1A00F}" srcOrd="1" destOrd="0" presId="urn:microsoft.com/office/officeart/2005/8/layout/pyramid1"/>
    <dgm:cxn modelId="{972703BB-3EDB-4008-8A22-9890655E73FF}" srcId="{FA894FF8-17C6-472A-BA36-AE5CA93C9217}" destId="{B5B7EFE0-811C-414E-856E-0436029A429A}" srcOrd="0" destOrd="0" parTransId="{40EEB94B-00E6-426C-A870-EE693044E1C5}" sibTransId="{46B520AE-C026-4790-A02B-56F73AE1ADBE}"/>
    <dgm:cxn modelId="{AC24C1C6-E7CB-4CCC-B242-3528D8BBD813}" srcId="{FA894FF8-17C6-472A-BA36-AE5CA93C9217}" destId="{E00E21DB-AFF0-46F7-803A-1CC7764549CB}" srcOrd="1" destOrd="0" parTransId="{663F6379-B1B4-4D6F-8147-C363AC86F2EC}" sibTransId="{66DFF776-448E-42D5-95F7-9B4855EC9294}"/>
    <dgm:cxn modelId="{5F2195DA-4B4F-4D33-B497-2DAC5E020C94}" srcId="{FA894FF8-17C6-472A-BA36-AE5CA93C9217}" destId="{EB9A4B51-AD31-4D14-9EF6-20B1E91F9BAF}" srcOrd="2" destOrd="0" parTransId="{D81F9151-56D4-495F-8BB3-FC0515CD5893}" sibTransId="{DCA42727-6312-41EB-8EA1-C2795C669D67}"/>
    <dgm:cxn modelId="{95312EFF-3606-44F3-A1BE-38E74F957EB5}" type="presOf" srcId="{B5B7EFE0-811C-414E-856E-0436029A429A}" destId="{83E22505-9B46-4ACF-8E24-A6C089DC2D7F}" srcOrd="0" destOrd="0" presId="urn:microsoft.com/office/officeart/2005/8/layout/pyramid1"/>
    <dgm:cxn modelId="{F18E894E-E4D8-4247-A5C5-E2C0F0B85E96}" type="presParOf" srcId="{FF1B098E-5E3C-456B-8B36-A144D509F125}" destId="{0E2D6F1C-239D-485E-A1BF-85E993B58DE9}" srcOrd="0" destOrd="0" presId="urn:microsoft.com/office/officeart/2005/8/layout/pyramid1"/>
    <dgm:cxn modelId="{5FB33F9A-96E2-4ABC-92A9-7B0E18DFF780}" type="presParOf" srcId="{0E2D6F1C-239D-485E-A1BF-85E993B58DE9}" destId="{83E22505-9B46-4ACF-8E24-A6C089DC2D7F}" srcOrd="0" destOrd="0" presId="urn:microsoft.com/office/officeart/2005/8/layout/pyramid1"/>
    <dgm:cxn modelId="{77F52991-6518-4AA1-B3D3-29395C8066F1}" type="presParOf" srcId="{0E2D6F1C-239D-485E-A1BF-85E993B58DE9}" destId="{D502582E-D044-43B4-B91E-4206E0BC5C18}" srcOrd="1" destOrd="0" presId="urn:microsoft.com/office/officeart/2005/8/layout/pyramid1"/>
    <dgm:cxn modelId="{B3422608-C8C3-4E68-A326-57B3F13885CE}" type="presParOf" srcId="{FF1B098E-5E3C-456B-8B36-A144D509F125}" destId="{C1FF10D1-CAC2-452A-81A6-B93CFB36F070}" srcOrd="1" destOrd="0" presId="urn:microsoft.com/office/officeart/2005/8/layout/pyramid1"/>
    <dgm:cxn modelId="{E14801C6-E8AD-46C6-8F1D-3726B0EAAA2A}" type="presParOf" srcId="{C1FF10D1-CAC2-452A-81A6-B93CFB36F070}" destId="{80D8D88D-DD7E-49D1-96AF-AA96B0A8AB6B}" srcOrd="0" destOrd="0" presId="urn:microsoft.com/office/officeart/2005/8/layout/pyramid1"/>
    <dgm:cxn modelId="{A1883C30-832A-4E5E-8AA1-464C1F30BC3E}" type="presParOf" srcId="{C1FF10D1-CAC2-452A-81A6-B93CFB36F070}" destId="{826C555B-B01E-4EE1-B65A-E179BF72E2D9}" srcOrd="1" destOrd="0" presId="urn:microsoft.com/office/officeart/2005/8/layout/pyramid1"/>
    <dgm:cxn modelId="{1FC9094E-9C33-4D74-B307-54AEF1694A5B}" type="presParOf" srcId="{FF1B098E-5E3C-456B-8B36-A144D509F125}" destId="{579C987E-71D9-480A-B219-53C2AD288469}" srcOrd="2" destOrd="0" presId="urn:microsoft.com/office/officeart/2005/8/layout/pyramid1"/>
    <dgm:cxn modelId="{D5F02445-6ABC-482E-9DD5-6F311DFB1E19}" type="presParOf" srcId="{579C987E-71D9-480A-B219-53C2AD288469}" destId="{92D811EE-E380-47A2-AF14-63AFDAEE0FDE}" srcOrd="0" destOrd="0" presId="urn:microsoft.com/office/officeart/2005/8/layout/pyramid1"/>
    <dgm:cxn modelId="{B044B4F7-6EE7-487A-B780-4CCEF9D4DC46}" type="presParOf" srcId="{579C987E-71D9-480A-B219-53C2AD288469}" destId="{CA7D8A44-F647-45CC-8DAD-53D96BD1A00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2F508B-B36D-4334-B0A6-330BDD36B41E}" type="doc">
      <dgm:prSet loTypeId="urn:microsoft.com/office/officeart/2005/8/layout/pyramid1" loCatId="pyramid" qsTypeId="urn:microsoft.com/office/officeart/2005/8/quickstyle/simple1" qsCatId="simple" csTypeId="urn:microsoft.com/office/officeart/2005/8/colors/accent1_2" csCatId="accent1" phldr="1"/>
      <dgm:spPr/>
    </dgm:pt>
    <dgm:pt modelId="{9C2102A9-465D-46C5-838E-CA1866B9B885}">
      <dgm:prSet phldrT="[Text]"/>
      <dgm:spPr/>
      <dgm:t>
        <a:bodyPr/>
        <a:lstStyle/>
        <a:p>
          <a:r>
            <a:rPr lang="en-US" dirty="0"/>
            <a:t>NC Supreme Court</a:t>
          </a:r>
        </a:p>
      </dgm:t>
    </dgm:pt>
    <dgm:pt modelId="{6C3302FB-3DD8-4C2E-BC77-E493F018F06E}" type="parTrans" cxnId="{78B48C5A-08C8-40D0-AE88-247A6F631C7B}">
      <dgm:prSet/>
      <dgm:spPr/>
    </dgm:pt>
    <dgm:pt modelId="{A02931F9-C348-4D66-B640-0C72AD54081E}" type="sibTrans" cxnId="{78B48C5A-08C8-40D0-AE88-247A6F631C7B}">
      <dgm:prSet/>
      <dgm:spPr/>
    </dgm:pt>
    <dgm:pt modelId="{63914511-16A6-46CF-A3BE-90634FB8CB3F}">
      <dgm:prSet phldrT="[Text]"/>
      <dgm:spPr/>
      <dgm:t>
        <a:bodyPr/>
        <a:lstStyle/>
        <a:p>
          <a:r>
            <a:rPr lang="en-US" dirty="0"/>
            <a:t>NC Court of Appeals</a:t>
          </a:r>
        </a:p>
      </dgm:t>
    </dgm:pt>
    <dgm:pt modelId="{AFC2A6E8-4A9A-41F3-A5C1-880D31DF7E1F}" type="parTrans" cxnId="{4C4B892D-F67F-4E40-83E1-36A2DCFC5B80}">
      <dgm:prSet/>
      <dgm:spPr/>
    </dgm:pt>
    <dgm:pt modelId="{4994C73C-DA31-4C1F-ABD0-CAE8348D823A}" type="sibTrans" cxnId="{4C4B892D-F67F-4E40-83E1-36A2DCFC5B80}">
      <dgm:prSet/>
      <dgm:spPr/>
    </dgm:pt>
    <dgm:pt modelId="{8EE064E3-C339-4DAA-BFB5-DF9C137B2178}">
      <dgm:prSet phldrT="[Text]"/>
      <dgm:spPr/>
      <dgm:t>
        <a:bodyPr/>
        <a:lstStyle/>
        <a:p>
          <a:r>
            <a:rPr lang="en-US" dirty="0"/>
            <a:t>NC Superior Court</a:t>
          </a:r>
        </a:p>
      </dgm:t>
    </dgm:pt>
    <dgm:pt modelId="{0E47ABD5-3AC1-42A4-BDD3-AA91C638FC7A}" type="parTrans" cxnId="{C58C5BA7-A1EE-4D96-8FFF-00D1D8883DFF}">
      <dgm:prSet/>
      <dgm:spPr/>
    </dgm:pt>
    <dgm:pt modelId="{35E6D1D6-F087-47EE-8DB9-7AC4153125E4}" type="sibTrans" cxnId="{C58C5BA7-A1EE-4D96-8FFF-00D1D8883DFF}">
      <dgm:prSet/>
      <dgm:spPr/>
    </dgm:pt>
    <dgm:pt modelId="{C06D7DF5-FA59-445F-943C-DACA19056044}">
      <dgm:prSet phldrT="[Text]"/>
      <dgm:spPr/>
      <dgm:t>
        <a:bodyPr/>
        <a:lstStyle/>
        <a:p>
          <a:r>
            <a:rPr lang="en-US" dirty="0"/>
            <a:t>NC District Court</a:t>
          </a:r>
        </a:p>
      </dgm:t>
    </dgm:pt>
    <dgm:pt modelId="{1B304E32-C012-416D-9000-22DDE623249B}" type="parTrans" cxnId="{D434DED8-3442-4C92-8870-116EE6696E7F}">
      <dgm:prSet/>
      <dgm:spPr/>
    </dgm:pt>
    <dgm:pt modelId="{29527CC5-FC42-45F9-968D-B775BE188AB1}" type="sibTrans" cxnId="{D434DED8-3442-4C92-8870-116EE6696E7F}">
      <dgm:prSet/>
      <dgm:spPr/>
    </dgm:pt>
    <dgm:pt modelId="{13660E57-622E-48BE-829B-B5ACC57C175A}" type="pres">
      <dgm:prSet presAssocID="{BE2F508B-B36D-4334-B0A6-330BDD36B41E}" presName="Name0" presStyleCnt="0">
        <dgm:presLayoutVars>
          <dgm:dir/>
          <dgm:animLvl val="lvl"/>
          <dgm:resizeHandles val="exact"/>
        </dgm:presLayoutVars>
      </dgm:prSet>
      <dgm:spPr/>
    </dgm:pt>
    <dgm:pt modelId="{165EC96D-5D53-4D8C-9131-6AB77D0A1952}" type="pres">
      <dgm:prSet presAssocID="{9C2102A9-465D-46C5-838E-CA1866B9B885}" presName="Name8" presStyleCnt="0"/>
      <dgm:spPr/>
    </dgm:pt>
    <dgm:pt modelId="{B18B6FD4-1CF3-4E12-BFFE-C6898AEDB574}" type="pres">
      <dgm:prSet presAssocID="{9C2102A9-465D-46C5-838E-CA1866B9B885}" presName="level" presStyleLbl="node1" presStyleIdx="0" presStyleCnt="4">
        <dgm:presLayoutVars>
          <dgm:chMax val="1"/>
          <dgm:bulletEnabled val="1"/>
        </dgm:presLayoutVars>
      </dgm:prSet>
      <dgm:spPr/>
    </dgm:pt>
    <dgm:pt modelId="{A20D8063-8163-41E1-9C25-8E2C44D47F17}" type="pres">
      <dgm:prSet presAssocID="{9C2102A9-465D-46C5-838E-CA1866B9B885}" presName="levelTx" presStyleLbl="revTx" presStyleIdx="0" presStyleCnt="0">
        <dgm:presLayoutVars>
          <dgm:chMax val="1"/>
          <dgm:bulletEnabled val="1"/>
        </dgm:presLayoutVars>
      </dgm:prSet>
      <dgm:spPr/>
    </dgm:pt>
    <dgm:pt modelId="{AEB96BA5-3A6D-445A-B750-68FEA54294B4}" type="pres">
      <dgm:prSet presAssocID="{63914511-16A6-46CF-A3BE-90634FB8CB3F}" presName="Name8" presStyleCnt="0"/>
      <dgm:spPr/>
    </dgm:pt>
    <dgm:pt modelId="{640B9B0E-27F9-44FD-8F1D-FE1E6EAB9F5B}" type="pres">
      <dgm:prSet presAssocID="{63914511-16A6-46CF-A3BE-90634FB8CB3F}" presName="level" presStyleLbl="node1" presStyleIdx="1" presStyleCnt="4">
        <dgm:presLayoutVars>
          <dgm:chMax val="1"/>
          <dgm:bulletEnabled val="1"/>
        </dgm:presLayoutVars>
      </dgm:prSet>
      <dgm:spPr/>
    </dgm:pt>
    <dgm:pt modelId="{5D6C0860-044E-4F38-8E62-9DF8B762E019}" type="pres">
      <dgm:prSet presAssocID="{63914511-16A6-46CF-A3BE-90634FB8CB3F}" presName="levelTx" presStyleLbl="revTx" presStyleIdx="0" presStyleCnt="0">
        <dgm:presLayoutVars>
          <dgm:chMax val="1"/>
          <dgm:bulletEnabled val="1"/>
        </dgm:presLayoutVars>
      </dgm:prSet>
      <dgm:spPr/>
    </dgm:pt>
    <dgm:pt modelId="{E18C735A-41B4-449E-B680-973393AA25D2}" type="pres">
      <dgm:prSet presAssocID="{8EE064E3-C339-4DAA-BFB5-DF9C137B2178}" presName="Name8" presStyleCnt="0"/>
      <dgm:spPr/>
    </dgm:pt>
    <dgm:pt modelId="{36D0E41C-3DA3-4DB9-85EB-6B265321A27F}" type="pres">
      <dgm:prSet presAssocID="{8EE064E3-C339-4DAA-BFB5-DF9C137B2178}" presName="level" presStyleLbl="node1" presStyleIdx="2" presStyleCnt="4">
        <dgm:presLayoutVars>
          <dgm:chMax val="1"/>
          <dgm:bulletEnabled val="1"/>
        </dgm:presLayoutVars>
      </dgm:prSet>
      <dgm:spPr/>
    </dgm:pt>
    <dgm:pt modelId="{2945F16D-3F39-4570-9DB4-4D0D7E195311}" type="pres">
      <dgm:prSet presAssocID="{8EE064E3-C339-4DAA-BFB5-DF9C137B2178}" presName="levelTx" presStyleLbl="revTx" presStyleIdx="0" presStyleCnt="0">
        <dgm:presLayoutVars>
          <dgm:chMax val="1"/>
          <dgm:bulletEnabled val="1"/>
        </dgm:presLayoutVars>
      </dgm:prSet>
      <dgm:spPr/>
    </dgm:pt>
    <dgm:pt modelId="{197F4AAC-76BA-491D-82C3-C46C236C9A48}" type="pres">
      <dgm:prSet presAssocID="{C06D7DF5-FA59-445F-943C-DACA19056044}" presName="Name8" presStyleCnt="0"/>
      <dgm:spPr/>
    </dgm:pt>
    <dgm:pt modelId="{63E95257-77BD-492F-94AC-66901E046FFC}" type="pres">
      <dgm:prSet presAssocID="{C06D7DF5-FA59-445F-943C-DACA19056044}" presName="level" presStyleLbl="node1" presStyleIdx="3" presStyleCnt="4">
        <dgm:presLayoutVars>
          <dgm:chMax val="1"/>
          <dgm:bulletEnabled val="1"/>
        </dgm:presLayoutVars>
      </dgm:prSet>
      <dgm:spPr/>
    </dgm:pt>
    <dgm:pt modelId="{1576CCA8-4CB9-429F-A532-88B816BB2300}" type="pres">
      <dgm:prSet presAssocID="{C06D7DF5-FA59-445F-943C-DACA19056044}" presName="levelTx" presStyleLbl="revTx" presStyleIdx="0" presStyleCnt="0">
        <dgm:presLayoutVars>
          <dgm:chMax val="1"/>
          <dgm:bulletEnabled val="1"/>
        </dgm:presLayoutVars>
      </dgm:prSet>
      <dgm:spPr/>
    </dgm:pt>
  </dgm:ptLst>
  <dgm:cxnLst>
    <dgm:cxn modelId="{50284C06-0398-438C-9819-E7A843C33185}" type="presOf" srcId="{63914511-16A6-46CF-A3BE-90634FB8CB3F}" destId="{640B9B0E-27F9-44FD-8F1D-FE1E6EAB9F5B}" srcOrd="0" destOrd="0" presId="urn:microsoft.com/office/officeart/2005/8/layout/pyramid1"/>
    <dgm:cxn modelId="{5A879807-2F55-4DC2-8F54-458511153656}" type="presOf" srcId="{9C2102A9-465D-46C5-838E-CA1866B9B885}" destId="{B18B6FD4-1CF3-4E12-BFFE-C6898AEDB574}" srcOrd="0" destOrd="0" presId="urn:microsoft.com/office/officeart/2005/8/layout/pyramid1"/>
    <dgm:cxn modelId="{813D661D-FE3D-4A12-8C47-476BAF7116C6}" type="presOf" srcId="{C06D7DF5-FA59-445F-943C-DACA19056044}" destId="{63E95257-77BD-492F-94AC-66901E046FFC}" srcOrd="0" destOrd="0" presId="urn:microsoft.com/office/officeart/2005/8/layout/pyramid1"/>
    <dgm:cxn modelId="{4C4B892D-F67F-4E40-83E1-36A2DCFC5B80}" srcId="{BE2F508B-B36D-4334-B0A6-330BDD36B41E}" destId="{63914511-16A6-46CF-A3BE-90634FB8CB3F}" srcOrd="1" destOrd="0" parTransId="{AFC2A6E8-4A9A-41F3-A5C1-880D31DF7E1F}" sibTransId="{4994C73C-DA31-4C1F-ABD0-CAE8348D823A}"/>
    <dgm:cxn modelId="{DFE34D3C-0DD5-4F5D-9491-026F8E30A374}" type="presOf" srcId="{8EE064E3-C339-4DAA-BFB5-DF9C137B2178}" destId="{2945F16D-3F39-4570-9DB4-4D0D7E195311}" srcOrd="1" destOrd="0" presId="urn:microsoft.com/office/officeart/2005/8/layout/pyramid1"/>
    <dgm:cxn modelId="{6963B541-50CF-437C-9C85-77DB1232057B}" type="presOf" srcId="{9C2102A9-465D-46C5-838E-CA1866B9B885}" destId="{A20D8063-8163-41E1-9C25-8E2C44D47F17}" srcOrd="1" destOrd="0" presId="urn:microsoft.com/office/officeart/2005/8/layout/pyramid1"/>
    <dgm:cxn modelId="{78B48C5A-08C8-40D0-AE88-247A6F631C7B}" srcId="{BE2F508B-B36D-4334-B0A6-330BDD36B41E}" destId="{9C2102A9-465D-46C5-838E-CA1866B9B885}" srcOrd="0" destOrd="0" parTransId="{6C3302FB-3DD8-4C2E-BC77-E493F018F06E}" sibTransId="{A02931F9-C348-4D66-B640-0C72AD54081E}"/>
    <dgm:cxn modelId="{05E98660-5273-4F5B-AB45-92576AA5E82C}" type="presOf" srcId="{8EE064E3-C339-4DAA-BFB5-DF9C137B2178}" destId="{36D0E41C-3DA3-4DB9-85EB-6B265321A27F}" srcOrd="0" destOrd="0" presId="urn:microsoft.com/office/officeart/2005/8/layout/pyramid1"/>
    <dgm:cxn modelId="{39DA048F-6329-4490-AF64-E77F081B4530}" type="presOf" srcId="{BE2F508B-B36D-4334-B0A6-330BDD36B41E}" destId="{13660E57-622E-48BE-829B-B5ACC57C175A}" srcOrd="0" destOrd="0" presId="urn:microsoft.com/office/officeart/2005/8/layout/pyramid1"/>
    <dgm:cxn modelId="{C58C5BA7-A1EE-4D96-8FFF-00D1D8883DFF}" srcId="{BE2F508B-B36D-4334-B0A6-330BDD36B41E}" destId="{8EE064E3-C339-4DAA-BFB5-DF9C137B2178}" srcOrd="2" destOrd="0" parTransId="{0E47ABD5-3AC1-42A4-BDD3-AA91C638FC7A}" sibTransId="{35E6D1D6-F087-47EE-8DB9-7AC4153125E4}"/>
    <dgm:cxn modelId="{E8914AB7-53DA-491D-B223-AE740ABF8D1E}" type="presOf" srcId="{C06D7DF5-FA59-445F-943C-DACA19056044}" destId="{1576CCA8-4CB9-429F-A532-88B816BB2300}" srcOrd="1" destOrd="0" presId="urn:microsoft.com/office/officeart/2005/8/layout/pyramid1"/>
    <dgm:cxn modelId="{D434DED8-3442-4C92-8870-116EE6696E7F}" srcId="{BE2F508B-B36D-4334-B0A6-330BDD36B41E}" destId="{C06D7DF5-FA59-445F-943C-DACA19056044}" srcOrd="3" destOrd="0" parTransId="{1B304E32-C012-416D-9000-22DDE623249B}" sibTransId="{29527CC5-FC42-45F9-968D-B775BE188AB1}"/>
    <dgm:cxn modelId="{7881CCD9-B2BE-49D4-80AA-20206AC779F0}" type="presOf" srcId="{63914511-16A6-46CF-A3BE-90634FB8CB3F}" destId="{5D6C0860-044E-4F38-8E62-9DF8B762E019}" srcOrd="1" destOrd="0" presId="urn:microsoft.com/office/officeart/2005/8/layout/pyramid1"/>
    <dgm:cxn modelId="{831AB64E-689C-40F7-A581-2CF4DEF1E339}" type="presParOf" srcId="{13660E57-622E-48BE-829B-B5ACC57C175A}" destId="{165EC96D-5D53-4D8C-9131-6AB77D0A1952}" srcOrd="0" destOrd="0" presId="urn:microsoft.com/office/officeart/2005/8/layout/pyramid1"/>
    <dgm:cxn modelId="{ED85D14B-F144-42FE-809A-5B0998AB83D3}" type="presParOf" srcId="{165EC96D-5D53-4D8C-9131-6AB77D0A1952}" destId="{B18B6FD4-1CF3-4E12-BFFE-C6898AEDB574}" srcOrd="0" destOrd="0" presId="urn:microsoft.com/office/officeart/2005/8/layout/pyramid1"/>
    <dgm:cxn modelId="{4D6933C8-34FC-41F9-B81C-2A01982180AA}" type="presParOf" srcId="{165EC96D-5D53-4D8C-9131-6AB77D0A1952}" destId="{A20D8063-8163-41E1-9C25-8E2C44D47F17}" srcOrd="1" destOrd="0" presId="urn:microsoft.com/office/officeart/2005/8/layout/pyramid1"/>
    <dgm:cxn modelId="{B4628822-F805-4682-BD4A-609C73CBC3DB}" type="presParOf" srcId="{13660E57-622E-48BE-829B-B5ACC57C175A}" destId="{AEB96BA5-3A6D-445A-B750-68FEA54294B4}" srcOrd="1" destOrd="0" presId="urn:microsoft.com/office/officeart/2005/8/layout/pyramid1"/>
    <dgm:cxn modelId="{B23F323E-6BCB-4C06-AF74-8A7086B6F3FD}" type="presParOf" srcId="{AEB96BA5-3A6D-445A-B750-68FEA54294B4}" destId="{640B9B0E-27F9-44FD-8F1D-FE1E6EAB9F5B}" srcOrd="0" destOrd="0" presId="urn:microsoft.com/office/officeart/2005/8/layout/pyramid1"/>
    <dgm:cxn modelId="{DC662726-C0C4-4857-B0BA-184222B1E685}" type="presParOf" srcId="{AEB96BA5-3A6D-445A-B750-68FEA54294B4}" destId="{5D6C0860-044E-4F38-8E62-9DF8B762E019}" srcOrd="1" destOrd="0" presId="urn:microsoft.com/office/officeart/2005/8/layout/pyramid1"/>
    <dgm:cxn modelId="{246B8A0C-E29D-47F6-A725-4BC4BAF4F489}" type="presParOf" srcId="{13660E57-622E-48BE-829B-B5ACC57C175A}" destId="{E18C735A-41B4-449E-B680-973393AA25D2}" srcOrd="2" destOrd="0" presId="urn:microsoft.com/office/officeart/2005/8/layout/pyramid1"/>
    <dgm:cxn modelId="{6D6BDC7F-A011-4E39-B9AD-6CC19393B82A}" type="presParOf" srcId="{E18C735A-41B4-449E-B680-973393AA25D2}" destId="{36D0E41C-3DA3-4DB9-85EB-6B265321A27F}" srcOrd="0" destOrd="0" presId="urn:microsoft.com/office/officeart/2005/8/layout/pyramid1"/>
    <dgm:cxn modelId="{9C5847A1-A495-45B8-B232-A017E685AEF3}" type="presParOf" srcId="{E18C735A-41B4-449E-B680-973393AA25D2}" destId="{2945F16D-3F39-4570-9DB4-4D0D7E195311}" srcOrd="1" destOrd="0" presId="urn:microsoft.com/office/officeart/2005/8/layout/pyramid1"/>
    <dgm:cxn modelId="{6AF0A946-D7E3-4420-8A5F-D104FE787E27}" type="presParOf" srcId="{13660E57-622E-48BE-829B-B5ACC57C175A}" destId="{197F4AAC-76BA-491D-82C3-C46C236C9A48}" srcOrd="3" destOrd="0" presId="urn:microsoft.com/office/officeart/2005/8/layout/pyramid1"/>
    <dgm:cxn modelId="{6AF54D23-7706-49B3-B5E2-D7B7AD05FE2E}" type="presParOf" srcId="{197F4AAC-76BA-491D-82C3-C46C236C9A48}" destId="{63E95257-77BD-492F-94AC-66901E046FFC}" srcOrd="0" destOrd="0" presId="urn:microsoft.com/office/officeart/2005/8/layout/pyramid1"/>
    <dgm:cxn modelId="{76F68AE5-B3D3-4AC2-99EA-F373BE0A4169}" type="presParOf" srcId="{197F4AAC-76BA-491D-82C3-C46C236C9A48}" destId="{1576CCA8-4CB9-429F-A532-88B816BB230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22505-9B46-4ACF-8E24-A6C089DC2D7F}">
      <dsp:nvSpPr>
        <dsp:cNvPr id="0" name=""/>
        <dsp:cNvSpPr/>
      </dsp:nvSpPr>
      <dsp:spPr>
        <a:xfrm>
          <a:off x="1173691" y="0"/>
          <a:ext cx="1173691" cy="1508654"/>
        </a:xfrm>
        <a:prstGeom prst="trapezoid">
          <a:avLst>
            <a:gd name="adj" fmla="val 5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Supreme Court</a:t>
          </a:r>
        </a:p>
      </dsp:txBody>
      <dsp:txXfrm>
        <a:off x="1173691" y="0"/>
        <a:ext cx="1173691" cy="1508654"/>
      </dsp:txXfrm>
    </dsp:sp>
    <dsp:sp modelId="{80D8D88D-DD7E-49D1-96AF-AA96B0A8AB6B}">
      <dsp:nvSpPr>
        <dsp:cNvPr id="0" name=""/>
        <dsp:cNvSpPr/>
      </dsp:nvSpPr>
      <dsp:spPr>
        <a:xfrm>
          <a:off x="586845" y="1508654"/>
          <a:ext cx="2347383"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Court of Appeals</a:t>
          </a:r>
        </a:p>
      </dsp:txBody>
      <dsp:txXfrm>
        <a:off x="997637" y="1508654"/>
        <a:ext cx="1525799" cy="1508654"/>
      </dsp:txXfrm>
    </dsp:sp>
    <dsp:sp modelId="{92D811EE-E380-47A2-AF14-63AFDAEE0FDE}">
      <dsp:nvSpPr>
        <dsp:cNvPr id="0" name=""/>
        <dsp:cNvSpPr/>
      </dsp:nvSpPr>
      <dsp:spPr>
        <a:xfrm>
          <a:off x="0" y="3017308"/>
          <a:ext cx="3521075"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US District Court</a:t>
          </a:r>
        </a:p>
      </dsp:txBody>
      <dsp:txXfrm>
        <a:off x="616188" y="3017308"/>
        <a:ext cx="2288698" cy="150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B6FD4-1CF3-4E12-BFFE-C6898AEDB574}">
      <dsp:nvSpPr>
        <dsp:cNvPr id="0" name=""/>
        <dsp:cNvSpPr/>
      </dsp:nvSpPr>
      <dsp:spPr>
        <a:xfrm>
          <a:off x="1320403" y="0"/>
          <a:ext cx="880268" cy="1131490"/>
        </a:xfrm>
        <a:prstGeom prst="trapezoid">
          <a:avLst>
            <a:gd name="adj" fmla="val 5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Supreme Court</a:t>
          </a:r>
        </a:p>
      </dsp:txBody>
      <dsp:txXfrm>
        <a:off x="1320403" y="0"/>
        <a:ext cx="880268" cy="1131490"/>
      </dsp:txXfrm>
    </dsp:sp>
    <dsp:sp modelId="{640B9B0E-27F9-44FD-8F1D-FE1E6EAB9F5B}">
      <dsp:nvSpPr>
        <dsp:cNvPr id="0" name=""/>
        <dsp:cNvSpPr/>
      </dsp:nvSpPr>
      <dsp:spPr>
        <a:xfrm>
          <a:off x="880268" y="1131490"/>
          <a:ext cx="1760537"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Court of Appeals</a:t>
          </a:r>
        </a:p>
      </dsp:txBody>
      <dsp:txXfrm>
        <a:off x="1188362" y="1131490"/>
        <a:ext cx="1144349" cy="1131490"/>
      </dsp:txXfrm>
    </dsp:sp>
    <dsp:sp modelId="{36D0E41C-3DA3-4DB9-85EB-6B265321A27F}">
      <dsp:nvSpPr>
        <dsp:cNvPr id="0" name=""/>
        <dsp:cNvSpPr/>
      </dsp:nvSpPr>
      <dsp:spPr>
        <a:xfrm>
          <a:off x="440134" y="2262981"/>
          <a:ext cx="2640806"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Superior Court</a:t>
          </a:r>
        </a:p>
      </dsp:txBody>
      <dsp:txXfrm>
        <a:off x="902275" y="2262981"/>
        <a:ext cx="1716524" cy="1131490"/>
      </dsp:txXfrm>
    </dsp:sp>
    <dsp:sp modelId="{63E95257-77BD-492F-94AC-66901E046FFC}">
      <dsp:nvSpPr>
        <dsp:cNvPr id="0" name=""/>
        <dsp:cNvSpPr/>
      </dsp:nvSpPr>
      <dsp:spPr>
        <a:xfrm>
          <a:off x="0" y="3394472"/>
          <a:ext cx="3521075" cy="1131490"/>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NC District Court</a:t>
          </a:r>
        </a:p>
      </dsp:txBody>
      <dsp:txXfrm>
        <a:off x="616188" y="3394472"/>
        <a:ext cx="2288698"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ABC5E1C-CD03-D64A-A1A7-1F5E63041C1A}" type="datetimeFigureOut">
              <a:rPr lang="en-US" smtClean="0"/>
              <a:t>11/15/18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E2896D-361A-544B-B2DB-B7031B6524B7}" type="slidenum">
              <a:rPr lang="en-US" smtClean="0"/>
              <a:t>‹#›</a:t>
            </a:fld>
            <a:endParaRPr lang="en-US"/>
          </a:p>
        </p:txBody>
      </p:sp>
    </p:spTree>
    <p:extLst>
      <p:ext uri="{BB962C8B-B14F-4D97-AF65-F5344CB8AC3E}">
        <p14:creationId xmlns:p14="http://schemas.microsoft.com/office/powerpoint/2010/main" val="115314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ECB7E-6251-D14B-9A9C-147A35DF312B}" type="datetimeFigureOut">
              <a:rPr lang="en-US" smtClean="0"/>
              <a:t>11/19/18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A6E578-3D73-4F43-BFAB-00A613F4268D}" type="slidenum">
              <a:rPr lang="en-US" smtClean="0"/>
              <a:t>‹#›</a:t>
            </a:fld>
            <a:endParaRPr lang="en-US"/>
          </a:p>
        </p:txBody>
      </p:sp>
    </p:spTree>
    <p:extLst>
      <p:ext uri="{BB962C8B-B14F-4D97-AF65-F5344CB8AC3E}">
        <p14:creationId xmlns:p14="http://schemas.microsoft.com/office/powerpoint/2010/main" val="421908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94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7888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64665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6403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15D54C-08EF-48D4-94EB-55653E42F56E}" type="datetimeFigureOut">
              <a:rPr lang="en-US" smtClean="0"/>
              <a:pPr/>
              <a:t>11/15/18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15D54C-08EF-48D4-94EB-55653E42F56E}" type="datetimeFigureOut">
              <a:rPr lang="en-US" smtClean="0"/>
              <a:pPr/>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615D54C-08EF-48D4-94EB-55653E42F56E}" type="datetimeFigureOut">
              <a:rPr lang="en-US" smtClean="0"/>
              <a:pPr/>
              <a:t>11/15/18</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38B610-54AE-421E-83A1-41E8F8EECD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15D54C-08EF-48D4-94EB-55653E42F56E}" type="datetimeFigureOut">
              <a:rPr lang="en-US" smtClean="0"/>
              <a:pPr/>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15D54C-08EF-48D4-94EB-55653E42F56E}" type="datetimeFigureOut">
              <a:rPr lang="en-US" smtClean="0"/>
              <a:pPr/>
              <a:t>11/15/18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615D54C-08EF-48D4-94EB-55653E42F56E}" type="datetimeFigureOut">
              <a:rPr lang="en-US" smtClean="0"/>
              <a:pPr/>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615D54C-08EF-48D4-94EB-55653E42F56E}" type="datetimeFigureOut">
              <a:rPr lang="en-US" smtClean="0"/>
              <a:pPr/>
              <a:t>11/15/18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615D54C-08EF-48D4-94EB-55653E42F56E}" type="datetimeFigureOut">
              <a:rPr lang="en-US" smtClean="0"/>
              <a:pPr/>
              <a:t>11/15/18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15D54C-08EF-48D4-94EB-55653E42F56E}" type="datetimeFigureOut">
              <a:rPr lang="en-US" smtClean="0"/>
              <a:pPr/>
              <a:t>11/15/18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615D54C-08EF-48D4-94EB-55653E42F56E}" type="datetimeFigureOut">
              <a:rPr lang="en-US" smtClean="0"/>
              <a:pPr/>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615D54C-08EF-48D4-94EB-55653E42F56E}" type="datetimeFigureOut">
              <a:rPr lang="en-US" smtClean="0"/>
              <a:pPr/>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B610-54AE-421E-83A1-41E8F8EECD4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15D54C-08EF-48D4-94EB-55653E42F56E}" type="datetimeFigureOut">
              <a:rPr lang="en-US" smtClean="0"/>
              <a:pPr/>
              <a:t>11/15/18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38B610-54AE-421E-83A1-41E8F8EECD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5"/>
            <a:ext cx="8077200" cy="1470025"/>
          </a:xfrm>
        </p:spPr>
        <p:txBody>
          <a:bodyPr/>
          <a:lstStyle/>
          <a:p>
            <a:r>
              <a:rPr lang="en-US" dirty="0">
                <a:latin typeface="Georgia" pitchFamily="18" charset="0"/>
              </a:rPr>
              <a:t>The United States Court System</a:t>
            </a:r>
          </a:p>
        </p:txBody>
      </p:sp>
      <p:sp>
        <p:nvSpPr>
          <p:cNvPr id="3" name="Subtitle 2"/>
          <p:cNvSpPr>
            <a:spLocks noGrp="1"/>
          </p:cNvSpPr>
          <p:nvPr>
            <p:ph type="subTitle" idx="1"/>
          </p:nvPr>
        </p:nvSpPr>
        <p:spPr>
          <a:xfrm>
            <a:off x="2667000" y="3886200"/>
            <a:ext cx="6105378" cy="1101248"/>
          </a:xfrm>
        </p:spPr>
        <p:txBody>
          <a:bodyPr>
            <a:normAutofit fontScale="25000" lnSpcReduction="20000"/>
          </a:bodyPr>
          <a:lstStyle/>
          <a:p>
            <a:pPr algn="ctr"/>
            <a:r>
              <a:rPr lang="en-US" sz="7200" dirty="0">
                <a:latin typeface="Georgia" pitchFamily="18" charset="0"/>
              </a:rPr>
              <a:t>Essential Questions: What are the similarities and differences between the US and NC courts in terms of structure, power, and organization? What relationship exists between citizens and the government?  What relationship exists between the federal, state, and local governments? </a:t>
            </a:r>
          </a:p>
          <a:p>
            <a:br>
              <a:rPr lang="en-US" sz="7200" dirty="0">
                <a:latin typeface="Georgia" pitchFamily="18" charset="0"/>
              </a:rPr>
            </a:br>
            <a:br>
              <a:rPr lang="en-US" sz="7200" dirty="0">
                <a:latin typeface="Georgia" pitchFamily="18" charset="0"/>
              </a:rPr>
            </a:br>
            <a:br>
              <a:rPr lang="en-US" sz="3700" dirty="0">
                <a:latin typeface="Georgia" pitchFamily="18" charset="0"/>
              </a:rPr>
            </a:br>
            <a:endParaRPr lang="en-US" sz="3700" dirty="0">
              <a:latin typeface="Georgia" pitchFamily="18" charset="0"/>
            </a:endParaRPr>
          </a:p>
          <a:p>
            <a:br>
              <a:rPr lang="en-US" dirty="0"/>
            </a:br>
            <a:br>
              <a:rPr lang="en-US" dirty="0"/>
            </a:b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 Supreme Court</a:t>
            </a:r>
          </a:p>
        </p:txBody>
      </p:sp>
      <p:sp>
        <p:nvSpPr>
          <p:cNvPr id="3" name="Text Placeholder 2"/>
          <p:cNvSpPr>
            <a:spLocks noGrp="1"/>
          </p:cNvSpPr>
          <p:nvPr>
            <p:ph type="body" idx="1"/>
          </p:nvPr>
        </p:nvSpPr>
        <p:spPr>
          <a:xfrm>
            <a:off x="4191000" y="1600200"/>
            <a:ext cx="3520440" cy="457200"/>
          </a:xfrm>
        </p:spPr>
        <p:txBody>
          <a:bodyPr/>
          <a:lstStyle/>
          <a:p>
            <a:r>
              <a:rPr lang="en-US" dirty="0"/>
              <a:t>Structure of the SC</a:t>
            </a:r>
          </a:p>
        </p:txBody>
      </p:sp>
      <p:sp>
        <p:nvSpPr>
          <p:cNvPr id="5" name="Content Placeholder 4"/>
          <p:cNvSpPr>
            <a:spLocks noGrp="1"/>
          </p:cNvSpPr>
          <p:nvPr>
            <p:ph sz="quarter" idx="2"/>
          </p:nvPr>
        </p:nvSpPr>
        <p:spPr>
          <a:xfrm>
            <a:off x="4191000" y="2057400"/>
            <a:ext cx="3520440" cy="4419600"/>
          </a:xfrm>
        </p:spPr>
        <p:txBody>
          <a:bodyPr>
            <a:normAutofit fontScale="92500" lnSpcReduction="10000"/>
          </a:bodyPr>
          <a:lstStyle/>
          <a:p>
            <a:r>
              <a:rPr lang="en-US" dirty="0">
                <a:latin typeface="Georgia" pitchFamily="18" charset="0"/>
              </a:rPr>
              <a:t>There are 9 SC Justices – 1 Chief Justice and 8 Associate Justices</a:t>
            </a:r>
          </a:p>
          <a:p>
            <a:r>
              <a:rPr lang="en-US" dirty="0">
                <a:latin typeface="Georgia" pitchFamily="18" charset="0"/>
              </a:rPr>
              <a:t>Judges are appointed by the President and approved by the Senate</a:t>
            </a:r>
          </a:p>
          <a:p>
            <a:r>
              <a:rPr lang="en-US" dirty="0">
                <a:latin typeface="Georgia" pitchFamily="18" charset="0"/>
              </a:rPr>
              <a:t>No listed qualifications for judges</a:t>
            </a:r>
          </a:p>
          <a:p>
            <a:r>
              <a:rPr lang="en-US" dirty="0">
                <a:latin typeface="Georgia" pitchFamily="18" charset="0"/>
              </a:rPr>
              <a:t>Appointed for life – only way to “quit” is to be impeached, die, or resign</a:t>
            </a:r>
          </a:p>
          <a:p>
            <a:r>
              <a:rPr lang="en-US" dirty="0">
                <a:latin typeface="Georgia" pitchFamily="18" charset="0"/>
              </a:rPr>
              <a:t>Should not be “partisan”</a:t>
            </a:r>
          </a:p>
        </p:txBody>
      </p:sp>
      <p:pic>
        <p:nvPicPr>
          <p:cNvPr id="18434" name="Picture 2" descr="http://upload.wikimedia.org/wikipedia/commons/thumb/4/43/Supreme_Court_US_2010.jpg/350px-Supreme_Court_US_2010.jpg"/>
          <p:cNvPicPr>
            <a:picLocks noChangeAspect="1" noChangeArrowheads="1"/>
          </p:cNvPicPr>
          <p:nvPr/>
        </p:nvPicPr>
        <p:blipFill>
          <a:blip r:embed="rId2" cstate="print"/>
          <a:srcRect/>
          <a:stretch>
            <a:fillRect/>
          </a:stretch>
        </p:blipFill>
        <p:spPr bwMode="auto">
          <a:xfrm>
            <a:off x="304800" y="2590800"/>
            <a:ext cx="3891758" cy="2590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Supreme Court Schedule</a:t>
            </a:r>
          </a:p>
        </p:txBody>
      </p:sp>
      <p:sp>
        <p:nvSpPr>
          <p:cNvPr id="7" name="Content Placeholder 6"/>
          <p:cNvSpPr>
            <a:spLocks noGrp="1"/>
          </p:cNvSpPr>
          <p:nvPr>
            <p:ph idx="1"/>
          </p:nvPr>
        </p:nvSpPr>
        <p:spPr/>
        <p:txBody>
          <a:bodyPr/>
          <a:lstStyle/>
          <a:p>
            <a:r>
              <a:rPr lang="en-US" dirty="0"/>
              <a:t>First two weeks of the month, they hear arguments, discuss cases, and vote.  They have a two week recess where they decide what cases to hear and write opinions on other cases.  They read </a:t>
            </a:r>
            <a:r>
              <a:rPr lang="en-US" b="1" dirty="0"/>
              <a:t>briefs</a:t>
            </a:r>
            <a:r>
              <a:rPr lang="en-US" dirty="0"/>
              <a:t>, or arguments written by attorneys.</a:t>
            </a:r>
          </a:p>
          <a:p>
            <a:r>
              <a:rPr lang="en-US" dirty="0"/>
              <a:t>Four out of nine justices must vote to hear a case.  It is then placed on the </a:t>
            </a:r>
            <a:r>
              <a:rPr lang="en-US" b="1" dirty="0"/>
              <a:t>docket</a:t>
            </a:r>
            <a:r>
              <a:rPr lang="en-US" dirty="0"/>
              <a:t>, calendar.</a:t>
            </a:r>
          </a:p>
          <a:p>
            <a:r>
              <a:rPr lang="en-US" dirty="0"/>
              <a:t>The case must have two </a:t>
            </a:r>
            <a:r>
              <a:rPr lang="en-US" b="1" dirty="0"/>
              <a:t>adversaries</a:t>
            </a:r>
            <a:r>
              <a:rPr lang="en-US" dirty="0"/>
              <a:t>, opposing sides.</a:t>
            </a:r>
          </a:p>
        </p:txBody>
      </p:sp>
    </p:spTree>
    <p:extLst>
      <p:ext uri="{BB962C8B-B14F-4D97-AF65-F5344CB8AC3E}">
        <p14:creationId xmlns:p14="http://schemas.microsoft.com/office/powerpoint/2010/main" val="155254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When making a decision…</a:t>
            </a:r>
          </a:p>
        </p:txBody>
      </p:sp>
      <p:sp>
        <p:nvSpPr>
          <p:cNvPr id="3" name="Content Placeholder 2"/>
          <p:cNvSpPr>
            <a:spLocks noGrp="1"/>
          </p:cNvSpPr>
          <p:nvPr>
            <p:ph idx="1"/>
          </p:nvPr>
        </p:nvSpPr>
        <p:spPr/>
        <p:txBody>
          <a:bodyPr>
            <a:normAutofit fontScale="92500" lnSpcReduction="10000"/>
          </a:bodyPr>
          <a:lstStyle/>
          <a:p>
            <a:r>
              <a:rPr lang="en-US" dirty="0">
                <a:latin typeface="Georgia" pitchFamily="18" charset="0"/>
              </a:rPr>
              <a:t>When the US Supreme Court rules in a case, we call it the court’s “opinion”.</a:t>
            </a:r>
          </a:p>
          <a:p>
            <a:r>
              <a:rPr lang="en-US" dirty="0">
                <a:latin typeface="Georgia" pitchFamily="18" charset="0"/>
              </a:rPr>
              <a:t>The “winning” decision comes from the “majority” of justices agreeing, so it is called the </a:t>
            </a:r>
            <a:r>
              <a:rPr lang="en-US" b="1" dirty="0">
                <a:latin typeface="Georgia" pitchFamily="18" charset="0"/>
              </a:rPr>
              <a:t>majority opinion</a:t>
            </a:r>
            <a:r>
              <a:rPr lang="en-US" dirty="0">
                <a:latin typeface="Georgia" pitchFamily="18" charset="0"/>
              </a:rPr>
              <a:t>.</a:t>
            </a:r>
          </a:p>
          <a:p>
            <a:r>
              <a:rPr lang="en-US" dirty="0">
                <a:latin typeface="Georgia" pitchFamily="18" charset="0"/>
              </a:rPr>
              <a:t>If a justice does NOT agree with the majority of the court, then they would write a different opinion called a </a:t>
            </a:r>
            <a:r>
              <a:rPr lang="en-US" b="1" dirty="0">
                <a:latin typeface="Georgia" pitchFamily="18" charset="0"/>
              </a:rPr>
              <a:t>dissenting opinion</a:t>
            </a:r>
            <a:r>
              <a:rPr lang="en-US" dirty="0">
                <a:latin typeface="Georgia" pitchFamily="18" charset="0"/>
              </a:rPr>
              <a:t>.</a:t>
            </a:r>
          </a:p>
          <a:p>
            <a:r>
              <a:rPr lang="en-US" dirty="0">
                <a:latin typeface="Georgia" pitchFamily="18" charset="0"/>
              </a:rPr>
              <a:t>If a justice agrees with the majority, but for different reasons, they would write </a:t>
            </a:r>
            <a:r>
              <a:rPr lang="en-US" b="1" dirty="0">
                <a:latin typeface="Georgia" pitchFamily="18" charset="0"/>
              </a:rPr>
              <a:t>a concurring opinion</a:t>
            </a:r>
            <a:r>
              <a:rPr lang="en-US" dirty="0">
                <a:latin typeface="Georgia" pitchFamily="18" charset="0"/>
              </a:rPr>
              <a:t> explaining their reasoning.</a:t>
            </a:r>
          </a:p>
          <a:p>
            <a:r>
              <a:rPr lang="en-US" dirty="0">
                <a:latin typeface="Georgia" pitchFamily="18" charset="0"/>
              </a:rPr>
              <a:t>If all of the justices agree – it’s called a </a:t>
            </a:r>
            <a:r>
              <a:rPr lang="en-US" b="1" dirty="0">
                <a:latin typeface="Georgia" pitchFamily="18" charset="0"/>
              </a:rPr>
              <a:t>“unanimous” decision</a:t>
            </a:r>
            <a:r>
              <a:rPr lang="en-US" dirty="0">
                <a:latin typeface="Georgia"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jurisdiction</a:t>
            </a:r>
          </a:p>
        </p:txBody>
      </p:sp>
      <p:sp>
        <p:nvSpPr>
          <p:cNvPr id="3" name="Content Placeholder 2"/>
          <p:cNvSpPr>
            <a:spLocks noGrp="1"/>
          </p:cNvSpPr>
          <p:nvPr>
            <p:ph idx="1"/>
          </p:nvPr>
        </p:nvSpPr>
        <p:spPr/>
        <p:txBody>
          <a:bodyPr/>
          <a:lstStyle/>
          <a:p>
            <a:r>
              <a:rPr lang="en-US" b="1" dirty="0">
                <a:latin typeface="Georgia" pitchFamily="18" charset="0"/>
              </a:rPr>
              <a:t>Jurisdiction - </a:t>
            </a:r>
            <a:r>
              <a:rPr lang="en-US" dirty="0">
                <a:latin typeface="Georgia" pitchFamily="18" charset="0"/>
              </a:rPr>
              <a:t> the ability to hear a case</a:t>
            </a:r>
            <a:endParaRPr lang="en-US" b="1" dirty="0">
              <a:latin typeface="Georgia" pitchFamily="18" charset="0"/>
            </a:endParaRPr>
          </a:p>
          <a:p>
            <a:r>
              <a:rPr lang="en-US" b="1" dirty="0">
                <a:latin typeface="Georgia" pitchFamily="18" charset="0"/>
              </a:rPr>
              <a:t>Original jurisdiction </a:t>
            </a:r>
            <a:r>
              <a:rPr lang="en-US" dirty="0">
                <a:latin typeface="Georgia" pitchFamily="18" charset="0"/>
              </a:rPr>
              <a:t>– the first court to hear a case</a:t>
            </a:r>
          </a:p>
          <a:p>
            <a:r>
              <a:rPr lang="en-US" b="1" dirty="0">
                <a:latin typeface="Georgia" pitchFamily="18" charset="0"/>
              </a:rPr>
              <a:t>Appellate jurisdiction </a:t>
            </a:r>
            <a:r>
              <a:rPr lang="en-US" dirty="0">
                <a:latin typeface="Georgia" pitchFamily="18" charset="0"/>
              </a:rPr>
              <a:t>– the court can review a case heard at a lower court to check for errors</a:t>
            </a:r>
          </a:p>
          <a:p>
            <a:r>
              <a:rPr lang="en-US" b="1" dirty="0">
                <a:latin typeface="Georgia" pitchFamily="18" charset="0"/>
              </a:rPr>
              <a:t>Concurring jurisdiction </a:t>
            </a:r>
            <a:r>
              <a:rPr lang="en-US" dirty="0">
                <a:latin typeface="Georgia" pitchFamily="18" charset="0"/>
              </a:rPr>
              <a:t>– when more than one court has the authority to hear a case</a:t>
            </a:r>
          </a:p>
          <a:p>
            <a:r>
              <a:rPr lang="en-US" b="1" dirty="0">
                <a:latin typeface="Georgia" pitchFamily="18" charset="0"/>
              </a:rPr>
              <a:t>Exclusive jurisdiction </a:t>
            </a:r>
            <a:r>
              <a:rPr lang="en-US" dirty="0">
                <a:latin typeface="Georgia" pitchFamily="18" charset="0"/>
              </a:rPr>
              <a:t>– when only one court can hear a case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096000" cy="2868168"/>
          </a:xfrm>
        </p:spPr>
        <p:txBody>
          <a:bodyPr/>
          <a:lstStyle/>
          <a:p>
            <a:r>
              <a:rPr lang="en-US" dirty="0"/>
              <a:t>The nc court system</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court hierarchy</a:t>
            </a:r>
          </a:p>
        </p:txBody>
      </p:sp>
      <p:sp>
        <p:nvSpPr>
          <p:cNvPr id="3" name="Content Placeholder 2"/>
          <p:cNvSpPr>
            <a:spLocks noGrp="1"/>
          </p:cNvSpPr>
          <p:nvPr>
            <p:ph sz="half" idx="1"/>
          </p:nvPr>
        </p:nvSpPr>
        <p:spPr>
          <a:xfrm>
            <a:off x="457200" y="1600200"/>
            <a:ext cx="3520440" cy="4800600"/>
          </a:xfrm>
        </p:spPr>
        <p:txBody>
          <a:bodyPr>
            <a:normAutofit fontScale="92500" lnSpcReduction="20000"/>
          </a:bodyPr>
          <a:lstStyle/>
          <a:p>
            <a:r>
              <a:rPr lang="en-US" dirty="0">
                <a:latin typeface="Georgia" pitchFamily="18" charset="0"/>
              </a:rPr>
              <a:t>The lowest court in NC is the NC District Court.</a:t>
            </a:r>
          </a:p>
          <a:p>
            <a:r>
              <a:rPr lang="en-US" dirty="0">
                <a:latin typeface="Georgia" pitchFamily="18" charset="0"/>
              </a:rPr>
              <a:t>NC has a second trial court called the NC Superior Court.</a:t>
            </a:r>
          </a:p>
          <a:p>
            <a:r>
              <a:rPr lang="en-US" dirty="0">
                <a:latin typeface="Georgia" pitchFamily="18" charset="0"/>
              </a:rPr>
              <a:t>Appeals cases from the trial courts are heard at the NC Court of Appeals.</a:t>
            </a:r>
          </a:p>
          <a:p>
            <a:r>
              <a:rPr lang="en-US" dirty="0">
                <a:latin typeface="Georgia" pitchFamily="18" charset="0"/>
              </a:rPr>
              <a:t>The highest court in the state is the NC Supreme Court.</a:t>
            </a:r>
          </a:p>
        </p:txBody>
      </p:sp>
      <p:graphicFrame>
        <p:nvGraphicFramePr>
          <p:cNvPr id="5" name="Content Placeholder 4"/>
          <p:cNvGraphicFramePr>
            <a:graphicFrameLocks noGrp="1"/>
          </p:cNvGraphicFramePr>
          <p:nvPr>
            <p:ph sz="half" idx="2"/>
          </p:nvPr>
        </p:nvGraphicFramePr>
        <p:xfrm>
          <a:off x="4178300" y="1600200"/>
          <a:ext cx="35210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district court</a:t>
            </a:r>
          </a:p>
        </p:txBody>
      </p:sp>
      <p:sp>
        <p:nvSpPr>
          <p:cNvPr id="4" name="Content Placeholder 3"/>
          <p:cNvSpPr>
            <a:spLocks noGrp="1"/>
          </p:cNvSpPr>
          <p:nvPr>
            <p:ph sz="half" idx="2"/>
          </p:nvPr>
        </p:nvSpPr>
        <p:spPr>
          <a:xfrm>
            <a:off x="457200" y="1600200"/>
            <a:ext cx="7242048" cy="4525963"/>
          </a:xfrm>
        </p:spPr>
        <p:txBody>
          <a:bodyPr>
            <a:normAutofit/>
          </a:bodyPr>
          <a:lstStyle/>
          <a:p>
            <a:r>
              <a:rPr lang="en-US" dirty="0">
                <a:latin typeface="Georgia" pitchFamily="18" charset="0"/>
              </a:rPr>
              <a:t>NC’s District Court has original jurisdiction in cases involving misdemeanors, juveniles, and civil cases dealing with less than $10,000.</a:t>
            </a:r>
          </a:p>
          <a:p>
            <a:r>
              <a:rPr lang="en-US" dirty="0">
                <a:latin typeface="Georgia" pitchFamily="18" charset="0"/>
              </a:rPr>
              <a:t>Cases appealed from the NC District Court go to the NC Court of Appeals.</a:t>
            </a:r>
          </a:p>
          <a:p>
            <a:r>
              <a:rPr lang="en-US" dirty="0">
                <a:latin typeface="Georgia" pitchFamily="18" charset="0"/>
              </a:rPr>
              <a:t>All judges in NC are elected by the people to 8 year terms.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superior court</a:t>
            </a:r>
          </a:p>
        </p:txBody>
      </p:sp>
      <p:sp>
        <p:nvSpPr>
          <p:cNvPr id="3" name="Content Placeholder 2"/>
          <p:cNvSpPr>
            <a:spLocks noGrp="1"/>
          </p:cNvSpPr>
          <p:nvPr>
            <p:ph idx="1"/>
          </p:nvPr>
        </p:nvSpPr>
        <p:spPr/>
        <p:txBody>
          <a:bodyPr/>
          <a:lstStyle/>
          <a:p>
            <a:r>
              <a:rPr lang="en-US" dirty="0">
                <a:latin typeface="Georgia" pitchFamily="18" charset="0"/>
              </a:rPr>
              <a:t>NC’s Superior Court has original jurisdiction in felony cases and civil cases dealing with more than $10,000.</a:t>
            </a:r>
          </a:p>
          <a:p>
            <a:r>
              <a:rPr lang="en-US" dirty="0">
                <a:latin typeface="Georgia" pitchFamily="18" charset="0"/>
              </a:rPr>
              <a:t>Cases appealed from the NC District Court go to the NC Court of Appeals, except for First Degree Murder cases resulting in the Death Penalty – they go straight to the NC Supreme Court.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court of Appeals</a:t>
            </a:r>
          </a:p>
        </p:txBody>
      </p:sp>
      <p:sp>
        <p:nvSpPr>
          <p:cNvPr id="3" name="Content Placeholder 2"/>
          <p:cNvSpPr>
            <a:spLocks noGrp="1"/>
          </p:cNvSpPr>
          <p:nvPr>
            <p:ph idx="1"/>
          </p:nvPr>
        </p:nvSpPr>
        <p:spPr>
          <a:xfrm>
            <a:off x="457200" y="1609416"/>
            <a:ext cx="3505200" cy="4846320"/>
          </a:xfrm>
        </p:spPr>
        <p:txBody>
          <a:bodyPr>
            <a:normAutofit lnSpcReduction="10000"/>
          </a:bodyPr>
          <a:lstStyle/>
          <a:p>
            <a:r>
              <a:rPr lang="en-US" dirty="0">
                <a:latin typeface="Georgia" pitchFamily="18" charset="0"/>
              </a:rPr>
              <a:t>NC’s Court of Appeals hears all reviews of cases from the District and Superior Courts. (Appellate jurisdiction)</a:t>
            </a:r>
          </a:p>
          <a:p>
            <a:r>
              <a:rPr lang="en-US" dirty="0">
                <a:latin typeface="Georgia" pitchFamily="18" charset="0"/>
              </a:rPr>
              <a:t>Made up of a panel of 15 judges state wide.</a:t>
            </a:r>
          </a:p>
          <a:p>
            <a:r>
              <a:rPr lang="en-US" dirty="0">
                <a:latin typeface="Georgia" pitchFamily="18" charset="0"/>
              </a:rPr>
              <a:t>Only 3 judges sit in on each case.</a:t>
            </a:r>
          </a:p>
        </p:txBody>
      </p:sp>
      <p:pic>
        <p:nvPicPr>
          <p:cNvPr id="19458" name="Picture 2" descr="http://www.vaccinerights.com/images/NC%20Court%20of%20Appeals%20Bldg%20in%20Raleigh.JPG"/>
          <p:cNvPicPr>
            <a:picLocks noChangeAspect="1" noChangeArrowheads="1"/>
          </p:cNvPicPr>
          <p:nvPr/>
        </p:nvPicPr>
        <p:blipFill>
          <a:blip r:embed="rId2" cstate="print"/>
          <a:srcRect/>
          <a:stretch>
            <a:fillRect/>
          </a:stretch>
        </p:blipFill>
        <p:spPr bwMode="auto">
          <a:xfrm>
            <a:off x="4267200" y="2209800"/>
            <a:ext cx="3619500" cy="29051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NC supreme Court</a:t>
            </a:r>
          </a:p>
        </p:txBody>
      </p:sp>
      <p:sp>
        <p:nvSpPr>
          <p:cNvPr id="4" name="Content Placeholder 3"/>
          <p:cNvSpPr>
            <a:spLocks noGrp="1"/>
          </p:cNvSpPr>
          <p:nvPr>
            <p:ph sz="half" idx="2"/>
          </p:nvPr>
        </p:nvSpPr>
        <p:spPr/>
        <p:txBody>
          <a:bodyPr/>
          <a:lstStyle/>
          <a:p>
            <a:endParaRPr lang="en-US" dirty="0">
              <a:latin typeface="Georgia" pitchFamily="18" charset="0"/>
            </a:endParaRPr>
          </a:p>
          <a:p>
            <a:r>
              <a:rPr lang="en-US" dirty="0">
                <a:latin typeface="Georgia" pitchFamily="18" charset="0"/>
              </a:rPr>
              <a:t>Highest court in the state </a:t>
            </a:r>
          </a:p>
          <a:p>
            <a:r>
              <a:rPr lang="en-US" dirty="0">
                <a:latin typeface="Georgia" pitchFamily="18" charset="0"/>
              </a:rPr>
              <a:t>Made up of 7 SC Justices</a:t>
            </a:r>
          </a:p>
          <a:p>
            <a:r>
              <a:rPr lang="en-US" dirty="0">
                <a:latin typeface="Georgia" pitchFamily="18" charset="0"/>
              </a:rPr>
              <a:t>Hear all cases appealed from the lower courts in NC</a:t>
            </a:r>
          </a:p>
        </p:txBody>
      </p:sp>
      <p:pic>
        <p:nvPicPr>
          <p:cNvPr id="24578" name="Picture 2" descr="http://t1.gstatic.com/images?q=tbn:ANd9GcQKeOsWeWSnHOXlRSQ7rL_vR67ERS1orjCT-OcvV6BlA0CnJxVjZJRNsP0nqQ"/>
          <p:cNvPicPr>
            <a:picLocks noChangeAspect="1" noChangeArrowheads="1"/>
          </p:cNvPicPr>
          <p:nvPr/>
        </p:nvPicPr>
        <p:blipFill>
          <a:blip r:embed="rId2" cstate="print"/>
          <a:srcRect/>
          <a:stretch>
            <a:fillRect/>
          </a:stretch>
        </p:blipFill>
        <p:spPr bwMode="auto">
          <a:xfrm>
            <a:off x="228600" y="2362200"/>
            <a:ext cx="3967504"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Courts </a:t>
            </a:r>
          </a:p>
        </p:txBody>
      </p:sp>
      <p:sp>
        <p:nvSpPr>
          <p:cNvPr id="3" name="Content Placeholder 2"/>
          <p:cNvSpPr>
            <a:spLocks noGrp="1"/>
          </p:cNvSpPr>
          <p:nvPr>
            <p:ph idx="1"/>
          </p:nvPr>
        </p:nvSpPr>
        <p:spPr/>
        <p:txBody>
          <a:bodyPr/>
          <a:lstStyle/>
          <a:p>
            <a:r>
              <a:rPr lang="en-US" dirty="0"/>
              <a:t>Most directly influenced by English common law.</a:t>
            </a:r>
          </a:p>
          <a:p>
            <a:pPr lvl="1"/>
            <a:r>
              <a:rPr lang="en-US" dirty="0"/>
              <a:t>Common law is a system of of unwritten rules or laws based on customs and traditions.</a:t>
            </a:r>
          </a:p>
          <a:p>
            <a:r>
              <a:rPr lang="en-US" dirty="0"/>
              <a:t>Many decisions are based on precedents.</a:t>
            </a:r>
          </a:p>
          <a:p>
            <a:pPr lvl="1"/>
            <a:r>
              <a:rPr lang="en-US" dirty="0"/>
              <a:t>Precedents are decisions made from a previous ruling.</a:t>
            </a:r>
          </a:p>
          <a:p>
            <a:r>
              <a:rPr lang="en-US" dirty="0"/>
              <a:t>Courts use the idea of judicial review</a:t>
            </a:r>
          </a:p>
          <a:p>
            <a:pPr lvl="1"/>
            <a:r>
              <a:rPr lang="en-US" dirty="0"/>
              <a:t>Reviewing decisions or actions made by the other 2 branches</a:t>
            </a:r>
          </a:p>
        </p:txBody>
      </p:sp>
    </p:spTree>
    <p:extLst>
      <p:ext uri="{BB962C8B-B14F-4D97-AF65-F5344CB8AC3E}">
        <p14:creationId xmlns:p14="http://schemas.microsoft.com/office/powerpoint/2010/main" val="3931633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E19B-53F7-F645-A848-4C6CCB048C52}"/>
              </a:ext>
            </a:extLst>
          </p:cNvPr>
          <p:cNvSpPr>
            <a:spLocks noGrp="1"/>
          </p:cNvSpPr>
          <p:nvPr>
            <p:ph type="title"/>
          </p:nvPr>
        </p:nvSpPr>
        <p:spPr/>
        <p:txBody>
          <a:bodyPr/>
          <a:lstStyle/>
          <a:p>
            <a:pPr algn="ctr"/>
            <a:r>
              <a:rPr lang="en-US" dirty="0"/>
              <a:t>Warm Up #14</a:t>
            </a:r>
          </a:p>
        </p:txBody>
      </p:sp>
      <p:sp>
        <p:nvSpPr>
          <p:cNvPr id="3" name="Content Placeholder 2">
            <a:extLst>
              <a:ext uri="{FF2B5EF4-FFF2-40B4-BE49-F238E27FC236}">
                <a16:creationId xmlns:a16="http://schemas.microsoft.com/office/drawing/2014/main" id="{1BFF31F7-E692-AC4D-8FB6-A4456E87DC0D}"/>
              </a:ext>
            </a:extLst>
          </p:cNvPr>
          <p:cNvSpPr>
            <a:spLocks noGrp="1"/>
          </p:cNvSpPr>
          <p:nvPr>
            <p:ph idx="1"/>
          </p:nvPr>
        </p:nvSpPr>
        <p:spPr>
          <a:xfrm>
            <a:off x="457200" y="1463040"/>
            <a:ext cx="7239000" cy="5242560"/>
          </a:xfrm>
        </p:spPr>
        <p:txBody>
          <a:bodyPr>
            <a:normAutofit lnSpcReduction="10000"/>
          </a:bodyPr>
          <a:lstStyle/>
          <a:p>
            <a:pPr marL="514350" indent="-514350">
              <a:buAutoNum type="arabicParenR"/>
            </a:pPr>
            <a:r>
              <a:rPr lang="en-US" dirty="0"/>
              <a:t>What are you thankful for?</a:t>
            </a:r>
          </a:p>
          <a:p>
            <a:pPr marL="514350" indent="-514350">
              <a:buAutoNum type="arabicParenR"/>
            </a:pPr>
            <a:r>
              <a:rPr lang="en-US" dirty="0"/>
              <a:t>What is your favorite Thanksgiving food?</a:t>
            </a:r>
          </a:p>
          <a:p>
            <a:pPr marL="514350" indent="-514350">
              <a:buAutoNum type="arabicParenR"/>
            </a:pPr>
            <a:r>
              <a:rPr lang="en-US" dirty="0"/>
              <a:t>What are three differences between the US and NC Supreme Courts?</a:t>
            </a:r>
          </a:p>
          <a:p>
            <a:pPr marL="514350" indent="-514350">
              <a:buAutoNum type="arabicParenR"/>
            </a:pPr>
            <a:r>
              <a:rPr lang="en-US" dirty="0"/>
              <a:t>What are the two specific types of cases that go directly to the US Supreme Court?</a:t>
            </a:r>
          </a:p>
          <a:p>
            <a:pPr marL="514350" indent="-514350">
              <a:buAutoNum type="arabicParenR"/>
            </a:pPr>
            <a:r>
              <a:rPr lang="en-US" dirty="0"/>
              <a:t>What is the difference between NC District and Superior Courts?</a:t>
            </a:r>
          </a:p>
          <a:p>
            <a:pPr marL="514350" indent="-514350">
              <a:buAutoNum type="arabicParenR"/>
            </a:pPr>
            <a:r>
              <a:rPr lang="en-US" dirty="0"/>
              <a:t>What is the importance of Marbury v. Madison?</a:t>
            </a:r>
          </a:p>
          <a:p>
            <a:pPr marL="514350" indent="-514350">
              <a:buAutoNum type="arabicParenR"/>
            </a:pPr>
            <a:r>
              <a:rPr lang="en-US" dirty="0"/>
              <a:t>What is the written version of the “winning” decision in a Supreme Court case called?</a:t>
            </a:r>
          </a:p>
          <a:p>
            <a:pPr marL="514350" indent="-514350">
              <a:buAutoNum type="arabicParenR"/>
            </a:pPr>
            <a:endParaRPr lang="en-US" dirty="0"/>
          </a:p>
        </p:txBody>
      </p:sp>
    </p:spTree>
    <p:extLst>
      <p:ext uri="{BB962C8B-B14F-4D97-AF65-F5344CB8AC3E}">
        <p14:creationId xmlns:p14="http://schemas.microsoft.com/office/powerpoint/2010/main" val="215517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 Executive Branch</a:t>
            </a:r>
          </a:p>
        </p:txBody>
      </p:sp>
      <p:sp>
        <p:nvSpPr>
          <p:cNvPr id="3" name="Content Placeholder 2"/>
          <p:cNvSpPr>
            <a:spLocks noGrp="1"/>
          </p:cNvSpPr>
          <p:nvPr>
            <p:ph idx="1"/>
          </p:nvPr>
        </p:nvSpPr>
        <p:spPr/>
        <p:txBody>
          <a:bodyPr>
            <a:normAutofit lnSpcReduction="10000"/>
          </a:bodyPr>
          <a:lstStyle/>
          <a:p>
            <a:r>
              <a:rPr lang="en-US" dirty="0"/>
              <a:t>Led by a governor.  Our current governor is Roy Cooper.</a:t>
            </a:r>
          </a:p>
          <a:p>
            <a:r>
              <a:rPr lang="en-US" dirty="0"/>
              <a:t>In most states a person must be 30 years old, a US citizen, and a resident of the state for five years.</a:t>
            </a:r>
          </a:p>
          <a:p>
            <a:r>
              <a:rPr lang="en-US" dirty="0"/>
              <a:t>Serve a four year term.</a:t>
            </a:r>
          </a:p>
          <a:p>
            <a:r>
              <a:rPr lang="en-US" dirty="0"/>
              <a:t>Recall:  An election where voters can remove state officials (ex. Scott Walker in Wisconsin).</a:t>
            </a:r>
          </a:p>
          <a:p>
            <a:r>
              <a:rPr lang="en-US" dirty="0"/>
              <a:t>Lieutenant Governor:  Takes over for the governor and is head of the state senate. (Is like the Vice Pres. of the state)</a:t>
            </a:r>
          </a:p>
          <a:p>
            <a:endParaRPr lang="en-US" dirty="0"/>
          </a:p>
        </p:txBody>
      </p:sp>
    </p:spTree>
    <p:extLst>
      <p:ext uri="{BB962C8B-B14F-4D97-AF65-F5344CB8AC3E}">
        <p14:creationId xmlns:p14="http://schemas.microsoft.com/office/powerpoint/2010/main" val="2457448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Powers of the Governor</a:t>
            </a:r>
          </a:p>
        </p:txBody>
      </p:sp>
      <p:sp>
        <p:nvSpPr>
          <p:cNvPr id="3" name="Content Placeholder 2"/>
          <p:cNvSpPr>
            <a:spLocks noGrp="1"/>
          </p:cNvSpPr>
          <p:nvPr>
            <p:ph idx="1"/>
          </p:nvPr>
        </p:nvSpPr>
        <p:spPr/>
        <p:txBody>
          <a:bodyPr>
            <a:normAutofit/>
          </a:bodyPr>
          <a:lstStyle/>
          <a:p>
            <a:r>
              <a:rPr lang="en-US" dirty="0"/>
              <a:t>Chief Executive, Chief Legislator, Judicial Leader, Commander in Chief, Party Leader, Ceremonial Leader.</a:t>
            </a:r>
          </a:p>
          <a:p>
            <a:r>
              <a:rPr lang="en-US" dirty="0"/>
              <a:t>As judicial leader a governor can:</a:t>
            </a:r>
          </a:p>
          <a:p>
            <a:pPr lvl="1"/>
            <a:r>
              <a:rPr lang="fi-FI" sz="2000" u="sng" dirty="0" err="1"/>
              <a:t>Commute</a:t>
            </a:r>
            <a:r>
              <a:rPr lang="fi-FI" sz="2000" dirty="0"/>
              <a:t>:  </a:t>
            </a:r>
            <a:r>
              <a:rPr lang="fi-FI" sz="2000" dirty="0" err="1"/>
              <a:t>Reduce</a:t>
            </a:r>
            <a:r>
              <a:rPr lang="fi-FI" sz="2000" dirty="0"/>
              <a:t> a </a:t>
            </a:r>
            <a:r>
              <a:rPr lang="fi-FI" sz="2000" dirty="0" err="1"/>
              <a:t>sentence</a:t>
            </a:r>
            <a:r>
              <a:rPr lang="fi-FI" sz="2000" dirty="0"/>
              <a:t>.</a:t>
            </a:r>
          </a:p>
          <a:p>
            <a:pPr lvl="1"/>
            <a:r>
              <a:rPr lang="en-US" sz="2000" u="sng" dirty="0"/>
              <a:t>Parole</a:t>
            </a:r>
            <a:r>
              <a:rPr lang="en-US" sz="2000" dirty="0"/>
              <a:t>:  Early release from prison.</a:t>
            </a:r>
          </a:p>
          <a:p>
            <a:pPr lvl="1"/>
            <a:r>
              <a:rPr lang="en-US" sz="2000" u="sng" dirty="0"/>
              <a:t>Extradition</a:t>
            </a:r>
            <a:r>
              <a:rPr lang="en-US" sz="2000" dirty="0"/>
              <a:t>:  Governor orders a suspect to be returned to the state where the crime was committed.</a:t>
            </a:r>
          </a:p>
          <a:p>
            <a:pPr lvl="1"/>
            <a:r>
              <a:rPr lang="en-US" sz="2000" dirty="0"/>
              <a:t>Can offer pardons and reprieves.</a:t>
            </a:r>
          </a:p>
          <a:p>
            <a:r>
              <a:rPr lang="en-US" dirty="0"/>
              <a:t>Calls in the National Guard if problems occur in the state.</a:t>
            </a:r>
          </a:p>
        </p:txBody>
      </p:sp>
    </p:spTree>
    <p:extLst>
      <p:ext uri="{BB962C8B-B14F-4D97-AF65-F5344CB8AC3E}">
        <p14:creationId xmlns:p14="http://schemas.microsoft.com/office/powerpoint/2010/main" val="737236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 Executive Officials</a:t>
            </a:r>
          </a:p>
        </p:txBody>
      </p:sp>
      <p:sp>
        <p:nvSpPr>
          <p:cNvPr id="3" name="Content Placeholder 2"/>
          <p:cNvSpPr>
            <a:spLocks noGrp="1"/>
          </p:cNvSpPr>
          <p:nvPr>
            <p:ph idx="1"/>
          </p:nvPr>
        </p:nvSpPr>
        <p:spPr/>
        <p:txBody>
          <a:bodyPr/>
          <a:lstStyle/>
          <a:p>
            <a:r>
              <a:rPr lang="en-US" dirty="0"/>
              <a:t>Most officials are elected by voters.  </a:t>
            </a:r>
          </a:p>
          <a:p>
            <a:r>
              <a:rPr lang="en-US" dirty="0"/>
              <a:t>There is a Council of State, which are elected heads of state agencies in North Carolina that are independent of the governor.</a:t>
            </a:r>
          </a:p>
          <a:p>
            <a:r>
              <a:rPr lang="en-US" dirty="0"/>
              <a:t>There is also a NC cabinet, where leaders are appointed by the Governor. </a:t>
            </a:r>
          </a:p>
        </p:txBody>
      </p:sp>
    </p:spTree>
    <p:extLst>
      <p:ext uri="{BB962C8B-B14F-4D97-AF65-F5344CB8AC3E}">
        <p14:creationId xmlns:p14="http://schemas.microsoft.com/office/powerpoint/2010/main" val="2127195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Executive Government</a:t>
            </a:r>
          </a:p>
        </p:txBody>
      </p:sp>
      <p:sp>
        <p:nvSpPr>
          <p:cNvPr id="3" name="Content Placeholder 2"/>
          <p:cNvSpPr>
            <a:spLocks noGrp="1"/>
          </p:cNvSpPr>
          <p:nvPr>
            <p:ph idx="1"/>
          </p:nvPr>
        </p:nvSpPr>
        <p:spPr>
          <a:xfrm>
            <a:off x="457200" y="1600200"/>
            <a:ext cx="8229600" cy="4988633"/>
          </a:xfrm>
        </p:spPr>
        <p:txBody>
          <a:bodyPr>
            <a:noAutofit/>
          </a:bodyPr>
          <a:lstStyle/>
          <a:p>
            <a:r>
              <a:rPr lang="en-US" sz="2000" b="1" dirty="0"/>
              <a:t>Mayor-Council government</a:t>
            </a:r>
          </a:p>
          <a:p>
            <a:pPr lvl="1"/>
            <a:r>
              <a:rPr lang="en-US" sz="2000" dirty="0"/>
              <a:t>Separate legislative (city council) and executive (mayor) branches.</a:t>
            </a:r>
          </a:p>
          <a:p>
            <a:pPr lvl="1"/>
            <a:r>
              <a:rPr lang="en-US" sz="2000" dirty="0"/>
              <a:t>There are strong and weak mayor plans. Use common sense -- Strong mayor has more power than weak.</a:t>
            </a:r>
          </a:p>
          <a:p>
            <a:r>
              <a:rPr lang="en-US" sz="2000" b="1" dirty="0"/>
              <a:t>Council-Manager</a:t>
            </a:r>
          </a:p>
          <a:p>
            <a:pPr lvl="1"/>
            <a:r>
              <a:rPr lang="en-US" sz="2000" dirty="0"/>
              <a:t>Voters elect a city council.</a:t>
            </a:r>
          </a:p>
          <a:p>
            <a:pPr lvl="1"/>
            <a:r>
              <a:rPr lang="en-US" sz="2000" dirty="0"/>
              <a:t>City manager runs the city.  Appointed by the city council.</a:t>
            </a:r>
          </a:p>
          <a:p>
            <a:pPr lvl="1"/>
            <a:r>
              <a:rPr lang="en-US" sz="2000" dirty="0"/>
              <a:t>If the manager does not do a good job, he can fired by the council.</a:t>
            </a:r>
          </a:p>
          <a:p>
            <a:r>
              <a:rPr lang="en-US" sz="2000" b="1" dirty="0"/>
              <a:t>Commission government</a:t>
            </a:r>
          </a:p>
          <a:p>
            <a:pPr lvl="1"/>
            <a:r>
              <a:rPr lang="en-US" sz="2000" dirty="0"/>
              <a:t>Separate departments led by a commissioner.  The commission has executive and legislative powers.</a:t>
            </a:r>
          </a:p>
        </p:txBody>
      </p:sp>
    </p:spTree>
    <p:extLst>
      <p:ext uri="{BB962C8B-B14F-4D97-AF65-F5344CB8AC3E}">
        <p14:creationId xmlns:p14="http://schemas.microsoft.com/office/powerpoint/2010/main" val="2508752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Holly Springs</a:t>
            </a:r>
          </a:p>
        </p:txBody>
      </p:sp>
      <p:sp>
        <p:nvSpPr>
          <p:cNvPr id="3" name="Content Placeholder 2"/>
          <p:cNvSpPr>
            <a:spLocks noGrp="1"/>
          </p:cNvSpPr>
          <p:nvPr>
            <p:ph idx="1"/>
          </p:nvPr>
        </p:nvSpPr>
        <p:spPr>
          <a:xfrm>
            <a:off x="533400" y="1752600"/>
            <a:ext cx="8337198" cy="4144963"/>
          </a:xfrm>
        </p:spPr>
        <p:txBody>
          <a:bodyPr/>
          <a:lstStyle/>
          <a:p>
            <a:r>
              <a:rPr lang="en-US" dirty="0"/>
              <a:t>Holly Springs has a council-manager form of gov’t</a:t>
            </a:r>
          </a:p>
          <a:p>
            <a:pPr lvl="1"/>
            <a:r>
              <a:rPr lang="en-US" sz="2000" dirty="0"/>
              <a:t>5 board members on the city council, plus the mayor, plus a city manager that runs the day-to-day operations.</a:t>
            </a:r>
          </a:p>
          <a:p>
            <a:r>
              <a:rPr lang="en-US" dirty="0"/>
              <a:t>Responsible for passing town ordinances (local laws); Holly Springs has a code of ordinances.</a:t>
            </a:r>
          </a:p>
          <a:p>
            <a:r>
              <a:rPr lang="en-US" dirty="0"/>
              <a:t>Dick Sears is the Mayor</a:t>
            </a:r>
          </a:p>
          <a:p>
            <a:pPr marL="0" indent="0">
              <a:buNone/>
            </a:pPr>
            <a:endParaRPr lang="en-US" dirty="0"/>
          </a:p>
        </p:txBody>
      </p:sp>
      <p:pic>
        <p:nvPicPr>
          <p:cNvPr id="4" name="Picture 3"/>
          <p:cNvPicPr>
            <a:picLocks noChangeAspect="1"/>
          </p:cNvPicPr>
          <p:nvPr/>
        </p:nvPicPr>
        <p:blipFill>
          <a:blip r:embed="rId2"/>
          <a:stretch>
            <a:fillRect/>
          </a:stretch>
        </p:blipFill>
        <p:spPr>
          <a:xfrm>
            <a:off x="4800600" y="4114800"/>
            <a:ext cx="2066719" cy="2565400"/>
          </a:xfrm>
          <a:prstGeom prst="rect">
            <a:avLst/>
          </a:prstGeom>
        </p:spPr>
      </p:pic>
    </p:spTree>
    <p:extLst>
      <p:ext uri="{BB962C8B-B14F-4D97-AF65-F5344CB8AC3E}">
        <p14:creationId xmlns:p14="http://schemas.microsoft.com/office/powerpoint/2010/main" val="1092647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457200" y="152400"/>
            <a:ext cx="8229600" cy="1143000"/>
          </a:xfrm>
        </p:spPr>
        <p:txBody>
          <a:bodyPr/>
          <a:lstStyle/>
          <a:p>
            <a:r>
              <a:rPr lang="en-US"/>
              <a:t>NC General Assembly</a:t>
            </a:r>
          </a:p>
        </p:txBody>
      </p:sp>
      <p:sp>
        <p:nvSpPr>
          <p:cNvPr id="3" name="Content Placeholder 2"/>
          <p:cNvSpPr>
            <a:spLocks noGrp="1"/>
          </p:cNvSpPr>
          <p:nvPr>
            <p:ph idx="4294967295"/>
          </p:nvPr>
        </p:nvSpPr>
        <p:spPr>
          <a:xfrm>
            <a:off x="457200" y="1295400"/>
            <a:ext cx="8229600" cy="5029200"/>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a:t>Passes laws (called </a:t>
            </a:r>
            <a:r>
              <a:rPr lang="en-US" u="sng" dirty="0"/>
              <a:t>statutes</a:t>
            </a:r>
            <a:r>
              <a:rPr lang="en-US" dirty="0"/>
              <a:t>) for the state. Also performs oversight, and can impeach elected officials.</a:t>
            </a:r>
          </a:p>
          <a:p>
            <a:pPr marL="274320" indent="-274320" fontAlgn="auto">
              <a:spcAft>
                <a:spcPts val="0"/>
              </a:spcAft>
              <a:buClr>
                <a:schemeClr val="accent3"/>
              </a:buClr>
              <a:buFont typeface="Wingdings 2"/>
              <a:buChar char=""/>
              <a:defRPr/>
            </a:pPr>
            <a:r>
              <a:rPr lang="en-US" dirty="0"/>
              <a:t>NC Senate: 50 members</a:t>
            </a:r>
          </a:p>
          <a:p>
            <a:pPr marL="274320" indent="-274320" fontAlgn="auto">
              <a:spcAft>
                <a:spcPts val="0"/>
              </a:spcAft>
              <a:buClr>
                <a:schemeClr val="accent3"/>
              </a:buClr>
              <a:buFont typeface="Wingdings 2"/>
              <a:buNone/>
              <a:defRPr/>
            </a:pPr>
            <a:r>
              <a:rPr lang="en-US" dirty="0"/>
              <a:t>    - Must be 25 and 2 year citizen of NC</a:t>
            </a:r>
          </a:p>
          <a:p>
            <a:pPr marL="274320" indent="-274320" fontAlgn="auto">
              <a:spcAft>
                <a:spcPts val="0"/>
              </a:spcAft>
              <a:buClr>
                <a:schemeClr val="accent3"/>
              </a:buClr>
              <a:buFont typeface="Wingdings 2"/>
              <a:buChar char=""/>
              <a:defRPr/>
            </a:pPr>
            <a:r>
              <a:rPr lang="en-US" dirty="0"/>
              <a:t>NC House of Representatives: 120 members</a:t>
            </a:r>
          </a:p>
          <a:p>
            <a:pPr marL="274320" indent="-274320" fontAlgn="auto">
              <a:spcAft>
                <a:spcPts val="0"/>
              </a:spcAft>
              <a:buClr>
                <a:schemeClr val="accent3"/>
              </a:buClr>
              <a:buFont typeface="Wingdings 2"/>
              <a:buNone/>
              <a:defRPr/>
            </a:pPr>
            <a:r>
              <a:rPr lang="en-US" dirty="0"/>
              <a:t>    - Must be 21 and 1 year NC resident</a:t>
            </a:r>
          </a:p>
          <a:p>
            <a:pPr marL="274320" indent="-274320" fontAlgn="auto">
              <a:spcAft>
                <a:spcPts val="0"/>
              </a:spcAft>
              <a:buClr>
                <a:schemeClr val="accent3"/>
              </a:buClr>
              <a:buFont typeface="Wingdings 2"/>
              <a:buChar char=""/>
              <a:defRPr/>
            </a:pPr>
            <a:r>
              <a:rPr lang="en-US" dirty="0"/>
              <a:t>The state is divided into 120 House districts and 50 Senate districts.</a:t>
            </a:r>
          </a:p>
          <a:p>
            <a:pPr marL="274320" indent="-274320" fontAlgn="auto">
              <a:spcAft>
                <a:spcPts val="0"/>
              </a:spcAft>
              <a:buClr>
                <a:schemeClr val="accent3"/>
              </a:buClr>
              <a:buFont typeface="Wingdings 2"/>
              <a:buChar char=""/>
              <a:defRPr/>
            </a:pPr>
            <a:r>
              <a:rPr lang="en-US" dirty="0"/>
              <a:t>Sessions: when legislators are working in Raleigh</a:t>
            </a:r>
          </a:p>
          <a:p>
            <a:pPr marL="274320" indent="-274320" fontAlgn="auto">
              <a:spcAft>
                <a:spcPts val="0"/>
              </a:spcAft>
              <a:buClr>
                <a:schemeClr val="accent3"/>
              </a:buClr>
              <a:buFont typeface="Wingdings 2"/>
              <a:buNone/>
              <a:defRPr/>
            </a:pPr>
            <a:r>
              <a:rPr lang="en-US" dirty="0"/>
              <a:t>    - “Long Session”: in odd years, members meet from Jan-July</a:t>
            </a:r>
          </a:p>
          <a:p>
            <a:pPr marL="274320" indent="-274320" fontAlgn="auto">
              <a:spcAft>
                <a:spcPts val="0"/>
              </a:spcAft>
              <a:buClr>
                <a:schemeClr val="accent3"/>
              </a:buClr>
              <a:buFont typeface="Wingdings 2"/>
              <a:buNone/>
              <a:defRPr/>
            </a:pPr>
            <a:r>
              <a:rPr lang="en-US" dirty="0"/>
              <a:t>    - “Short Session”: in even years, members meet from May-Aug</a:t>
            </a:r>
          </a:p>
          <a:p>
            <a:pPr marL="274320" indent="-274320" fontAlgn="auto">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val="398122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457200" y="152400"/>
            <a:ext cx="8229600" cy="1143000"/>
          </a:xfrm>
        </p:spPr>
        <p:txBody>
          <a:bodyPr/>
          <a:lstStyle/>
          <a:p>
            <a:r>
              <a:rPr lang="en-US"/>
              <a:t>Municipalities</a:t>
            </a:r>
          </a:p>
        </p:txBody>
      </p:sp>
      <p:sp>
        <p:nvSpPr>
          <p:cNvPr id="4" name="Content Placeholder 3"/>
          <p:cNvSpPr>
            <a:spLocks noGrp="1"/>
          </p:cNvSpPr>
          <p:nvPr>
            <p:ph sz="half" idx="4294967295"/>
          </p:nvPr>
        </p:nvSpPr>
        <p:spPr>
          <a:xfrm>
            <a:off x="4953000" y="685800"/>
            <a:ext cx="4038600" cy="6019800"/>
          </a:xfrm>
        </p:spPr>
        <p:txBody>
          <a:bodyPr>
            <a:normAutofit fontScale="92500" lnSpcReduction="20000"/>
          </a:bodyPr>
          <a:lstStyle/>
          <a:p>
            <a:pPr marL="274320" indent="-274320" fontAlgn="auto">
              <a:spcAft>
                <a:spcPts val="0"/>
              </a:spcAft>
              <a:buClr>
                <a:schemeClr val="accent3"/>
              </a:buClr>
              <a:buFont typeface="Wingdings 2"/>
              <a:buChar char=""/>
              <a:defRPr/>
            </a:pPr>
            <a:r>
              <a:rPr lang="en-US" u="sng" dirty="0"/>
              <a:t>Municipalities</a:t>
            </a:r>
            <a:r>
              <a:rPr lang="en-US" dirty="0"/>
              <a:t>: cities, towns, and villages</a:t>
            </a:r>
          </a:p>
          <a:p>
            <a:pPr marL="274320" indent="-274320" fontAlgn="auto">
              <a:spcAft>
                <a:spcPts val="0"/>
              </a:spcAft>
              <a:buClr>
                <a:schemeClr val="accent3"/>
              </a:buClr>
              <a:buFont typeface="Wingdings 2"/>
              <a:buChar char=""/>
              <a:defRPr/>
            </a:pPr>
            <a:r>
              <a:rPr lang="en-US" dirty="0"/>
              <a:t>Provide services that are necessary for people living close together. Ex: street lights, water and sewer service, trash pick up.</a:t>
            </a:r>
          </a:p>
          <a:p>
            <a:pPr marL="274320" indent="-274320" fontAlgn="auto">
              <a:spcAft>
                <a:spcPts val="0"/>
              </a:spcAft>
              <a:buClr>
                <a:schemeClr val="accent3"/>
              </a:buClr>
              <a:buFont typeface="Wingdings 2"/>
              <a:buChar char=""/>
              <a:defRPr/>
            </a:pPr>
            <a:r>
              <a:rPr lang="en-US" dirty="0"/>
              <a:t>Incorporated by the General Assembly: the General Assembly approves the geographic boundaries and charter of the city. A </a:t>
            </a:r>
            <a:r>
              <a:rPr lang="en-US" u="sng" dirty="0"/>
              <a:t>charter</a:t>
            </a:r>
            <a:r>
              <a:rPr lang="en-US" dirty="0"/>
              <a:t> is a written document outlining the government of a municipality. It is like a city’s constitution.</a:t>
            </a:r>
          </a:p>
        </p:txBody>
      </p:sp>
      <p:pic>
        <p:nvPicPr>
          <p:cNvPr id="63493" name="Picture 2" descr="http://www.hotelsbycity.net/blog/usa_north-carolina_raleigh/files/2007/03/skyline_daypsp490-75but.jpg"/>
          <p:cNvPicPr>
            <a:picLocks noChangeAspect="1" noChangeArrowheads="1"/>
          </p:cNvPicPr>
          <p:nvPr/>
        </p:nvPicPr>
        <p:blipFill>
          <a:blip r:embed="rId3"/>
          <a:srcRect/>
          <a:stretch>
            <a:fillRect/>
          </a:stretch>
        </p:blipFill>
        <p:spPr bwMode="auto">
          <a:xfrm>
            <a:off x="152400" y="1981200"/>
            <a:ext cx="4676775" cy="3133725"/>
          </a:xfrm>
          <a:prstGeom prst="rect">
            <a:avLst/>
          </a:prstGeom>
          <a:noFill/>
          <a:ln w="9525">
            <a:noFill/>
            <a:miter lim="800000"/>
            <a:headEnd/>
            <a:tailEnd/>
          </a:ln>
        </p:spPr>
      </p:pic>
    </p:spTree>
    <p:extLst>
      <p:ext uri="{BB962C8B-B14F-4D97-AF65-F5344CB8AC3E}">
        <p14:creationId xmlns:p14="http://schemas.microsoft.com/office/powerpoint/2010/main" val="181180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457200" y="152400"/>
            <a:ext cx="8229600" cy="1143000"/>
          </a:xfrm>
        </p:spPr>
        <p:txBody>
          <a:bodyPr/>
          <a:lstStyle/>
          <a:p>
            <a:r>
              <a:rPr lang="en-US"/>
              <a:t>Municipalities continued…</a:t>
            </a:r>
          </a:p>
        </p:txBody>
      </p:sp>
      <p:sp>
        <p:nvSpPr>
          <p:cNvPr id="3" name="Content Placeholder 2"/>
          <p:cNvSpPr>
            <a:spLocks noGrp="1"/>
          </p:cNvSpPr>
          <p:nvPr>
            <p:ph sz="half" idx="4294967295"/>
          </p:nvPr>
        </p:nvSpPr>
        <p:spPr>
          <a:xfrm>
            <a:off x="457200" y="1371600"/>
            <a:ext cx="4038600" cy="5257800"/>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a:t>Government in Municipalities:</a:t>
            </a:r>
          </a:p>
          <a:p>
            <a:pPr marL="274320" indent="-274320" fontAlgn="auto">
              <a:spcAft>
                <a:spcPts val="0"/>
              </a:spcAft>
              <a:buClr>
                <a:schemeClr val="accent3"/>
              </a:buClr>
              <a:buFont typeface="Wingdings 2"/>
              <a:buNone/>
              <a:defRPr/>
            </a:pPr>
            <a:r>
              <a:rPr lang="en-US" dirty="0"/>
              <a:t>    - Municipalities are governed by an elected council called either the city/town council, board of commissioners, or board of aldermen.</a:t>
            </a:r>
          </a:p>
          <a:p>
            <a:pPr marL="274320" indent="-274320" fontAlgn="auto">
              <a:spcAft>
                <a:spcPts val="0"/>
              </a:spcAft>
              <a:buClr>
                <a:schemeClr val="accent3"/>
              </a:buClr>
              <a:buFont typeface="Wingdings 2"/>
              <a:buNone/>
              <a:defRPr/>
            </a:pPr>
            <a:r>
              <a:rPr lang="en-US" dirty="0"/>
              <a:t>    - This council makes laws for the municipality. These laws are called </a:t>
            </a:r>
            <a:r>
              <a:rPr lang="en-US" u="sng" dirty="0"/>
              <a:t>ordinances</a:t>
            </a:r>
            <a:r>
              <a:rPr lang="en-US" dirty="0"/>
              <a:t>.</a:t>
            </a:r>
          </a:p>
          <a:p>
            <a:pPr marL="274320" indent="-274320" fontAlgn="auto">
              <a:spcAft>
                <a:spcPts val="0"/>
              </a:spcAft>
              <a:buClr>
                <a:schemeClr val="accent3"/>
              </a:buClr>
              <a:buFont typeface="Wingdings 2"/>
              <a:buNone/>
              <a:defRPr/>
            </a:pPr>
            <a:r>
              <a:rPr lang="en-US" dirty="0"/>
              <a:t>    - The council is led by a mayor who may be appointed by the council itself or elected by the citizens.</a:t>
            </a:r>
          </a:p>
          <a:p>
            <a:pPr marL="274320" indent="-274320" fontAlgn="auto">
              <a:spcAft>
                <a:spcPts val="0"/>
              </a:spcAft>
              <a:buClr>
                <a:schemeClr val="accent3"/>
              </a:buClr>
              <a:buFont typeface="Wingdings 2"/>
              <a:buNone/>
              <a:defRPr/>
            </a:pPr>
            <a:r>
              <a:rPr lang="en-US" dirty="0"/>
              <a:t>    - The board hires a city manager to run the day to day activities of the municipality and enforce the ordinances. The city manager is the Chief Executive of the municipality</a:t>
            </a:r>
          </a:p>
        </p:txBody>
      </p:sp>
      <p:pic>
        <p:nvPicPr>
          <p:cNvPr id="65541" name="Picture 2" descr="http://raleigh-consult.limehouse.com/events/620/images/highresRGB/47896_0_1.jpg"/>
          <p:cNvPicPr>
            <a:picLocks noChangeAspect="1" noChangeArrowheads="1"/>
          </p:cNvPicPr>
          <p:nvPr/>
        </p:nvPicPr>
        <p:blipFill>
          <a:blip r:embed="rId3"/>
          <a:srcRect/>
          <a:stretch>
            <a:fillRect/>
          </a:stretch>
        </p:blipFill>
        <p:spPr bwMode="auto">
          <a:xfrm>
            <a:off x="5711825" y="3352800"/>
            <a:ext cx="3432175" cy="3336925"/>
          </a:xfrm>
          <a:prstGeom prst="rect">
            <a:avLst/>
          </a:prstGeom>
          <a:noFill/>
          <a:ln w="9525">
            <a:noFill/>
            <a:miter lim="800000"/>
            <a:headEnd/>
            <a:tailEnd/>
          </a:ln>
        </p:spPr>
      </p:pic>
      <p:pic>
        <p:nvPicPr>
          <p:cNvPr id="65542" name="Picture 4" descr="http://www.raleigh4u.com/files/images/charles-meeker/testimonial_meeker.jpg"/>
          <p:cNvPicPr>
            <a:picLocks noChangeAspect="1" noChangeArrowheads="1"/>
          </p:cNvPicPr>
          <p:nvPr/>
        </p:nvPicPr>
        <p:blipFill>
          <a:blip r:embed="rId4"/>
          <a:srcRect/>
          <a:stretch>
            <a:fillRect/>
          </a:stretch>
        </p:blipFill>
        <p:spPr bwMode="auto">
          <a:xfrm>
            <a:off x="4648200" y="1295400"/>
            <a:ext cx="1676400" cy="2514600"/>
          </a:xfrm>
          <a:prstGeom prst="rect">
            <a:avLst/>
          </a:prstGeom>
          <a:noFill/>
          <a:ln w="9525">
            <a:noFill/>
            <a:miter lim="800000"/>
            <a:headEnd/>
            <a:tailEnd/>
          </a:ln>
        </p:spPr>
      </p:pic>
    </p:spTree>
    <p:extLst>
      <p:ext uri="{BB962C8B-B14F-4D97-AF65-F5344CB8AC3E}">
        <p14:creationId xmlns:p14="http://schemas.microsoft.com/office/powerpoint/2010/main" val="133389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a:xfrm>
            <a:off x="457200" y="152400"/>
            <a:ext cx="8229600" cy="1143000"/>
          </a:xfrm>
        </p:spPr>
        <p:txBody>
          <a:bodyPr/>
          <a:lstStyle/>
          <a:p>
            <a:r>
              <a:rPr lang="en-US"/>
              <a:t>NC Counties</a:t>
            </a:r>
          </a:p>
        </p:txBody>
      </p:sp>
      <p:sp>
        <p:nvSpPr>
          <p:cNvPr id="3" name="Content Placeholder 2"/>
          <p:cNvSpPr>
            <a:spLocks noGrp="1"/>
          </p:cNvSpPr>
          <p:nvPr>
            <p:ph idx="4294967295"/>
          </p:nvPr>
        </p:nvSpPr>
        <p:spPr>
          <a:xfrm>
            <a:off x="457200" y="1295400"/>
            <a:ext cx="8229600" cy="5410200"/>
          </a:xfrm>
        </p:spPr>
        <p:txBody>
          <a:bodyPr>
            <a:normAutofit lnSpcReduction="10000"/>
          </a:bodyPr>
          <a:lstStyle/>
          <a:p>
            <a:pPr marL="274320" indent="-274320" fontAlgn="auto">
              <a:spcAft>
                <a:spcPts val="0"/>
              </a:spcAft>
              <a:buClr>
                <a:schemeClr val="accent3"/>
              </a:buClr>
              <a:buFont typeface="Wingdings 2"/>
              <a:buChar char=""/>
              <a:defRPr/>
            </a:pPr>
            <a:r>
              <a:rPr lang="en-US" dirty="0"/>
              <a:t>There are exactly 100 counties in NC.</a:t>
            </a:r>
          </a:p>
          <a:p>
            <a:pPr marL="274320" indent="-274320" fontAlgn="auto">
              <a:spcAft>
                <a:spcPts val="0"/>
              </a:spcAft>
              <a:buClr>
                <a:schemeClr val="accent3"/>
              </a:buClr>
              <a:buFont typeface="Wingdings 2"/>
              <a:buChar char=""/>
              <a:defRPr/>
            </a:pPr>
            <a:r>
              <a:rPr lang="en-US" dirty="0"/>
              <a:t>Counties carry out the statutes passed by the General Assembly.</a:t>
            </a:r>
          </a:p>
          <a:p>
            <a:pPr marL="274320" indent="-274320" fontAlgn="auto">
              <a:spcAft>
                <a:spcPts val="0"/>
              </a:spcAft>
              <a:buClr>
                <a:schemeClr val="accent3"/>
              </a:buClr>
              <a:buFont typeface="Wingdings 2"/>
              <a:buChar char=""/>
              <a:defRPr/>
            </a:pPr>
            <a:r>
              <a:rPr lang="en-US" dirty="0"/>
              <a:t>They also provide services like public libraries.</a:t>
            </a:r>
          </a:p>
          <a:p>
            <a:pPr marL="274320" indent="-274320" fontAlgn="auto">
              <a:spcAft>
                <a:spcPts val="0"/>
              </a:spcAft>
              <a:buClr>
                <a:schemeClr val="accent3"/>
              </a:buClr>
              <a:buFont typeface="Wingdings 2"/>
              <a:buChar char=""/>
              <a:defRPr/>
            </a:pPr>
            <a:r>
              <a:rPr lang="en-US" dirty="0"/>
              <a:t>Government in counties:</a:t>
            </a:r>
          </a:p>
          <a:p>
            <a:pPr marL="274320" indent="-274320" fontAlgn="auto">
              <a:spcAft>
                <a:spcPts val="0"/>
              </a:spcAft>
              <a:buClr>
                <a:schemeClr val="accent3"/>
              </a:buClr>
              <a:buFont typeface="Wingdings 2"/>
              <a:buNone/>
              <a:defRPr/>
            </a:pPr>
            <a:r>
              <a:rPr lang="en-US" dirty="0"/>
              <a:t>    - Run by an elected board of county commissioners.  They oversee elections, alcohol distribution, and schools in the county.</a:t>
            </a:r>
          </a:p>
          <a:p>
            <a:pPr marL="274320" indent="-274320" fontAlgn="auto">
              <a:spcAft>
                <a:spcPts val="0"/>
              </a:spcAft>
              <a:buClr>
                <a:schemeClr val="accent3"/>
              </a:buClr>
              <a:buFont typeface="Wingdings 2"/>
              <a:buNone/>
              <a:defRPr/>
            </a:pPr>
            <a:r>
              <a:rPr lang="en-US" dirty="0"/>
              <a:t>    - Each county has a Local Education Authority (LEA), aka School Board</a:t>
            </a:r>
            <a:r>
              <a:rPr lang="en-US"/>
              <a:t>. The </a:t>
            </a:r>
            <a:r>
              <a:rPr lang="en-US" dirty="0"/>
              <a:t>school board operates the public schools in a county.</a:t>
            </a:r>
          </a:p>
          <a:p>
            <a:pPr marL="274320" indent="-274320" fontAlgn="auto">
              <a:spcAft>
                <a:spcPts val="0"/>
              </a:spcAft>
              <a:buClr>
                <a:schemeClr val="accent3"/>
              </a:buClr>
              <a:buFont typeface="Wingdings 2"/>
              <a:buNone/>
              <a:defRPr/>
            </a:pPr>
            <a:r>
              <a:rPr lang="en-US" dirty="0"/>
              <a:t>    - The citizens of the county also elect a sheriff who is in charge of law enforcement in the county.</a:t>
            </a:r>
          </a:p>
          <a:p>
            <a:pPr marL="274320" indent="-274320" fontAlgn="auto">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val="375131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Marbury v. Madison</a:t>
            </a:r>
          </a:p>
        </p:txBody>
      </p:sp>
      <p:sp>
        <p:nvSpPr>
          <p:cNvPr id="3" name="Content Placeholder 2"/>
          <p:cNvSpPr>
            <a:spLocks noGrp="1"/>
          </p:cNvSpPr>
          <p:nvPr>
            <p:ph idx="1"/>
          </p:nvPr>
        </p:nvSpPr>
        <p:spPr/>
        <p:txBody>
          <a:bodyPr/>
          <a:lstStyle/>
          <a:p>
            <a:r>
              <a:rPr lang="en-US" dirty="0"/>
              <a:t>Midnight judges:  John Adams appointed several judges on his last night as President.</a:t>
            </a:r>
          </a:p>
          <a:p>
            <a:r>
              <a:rPr lang="en-US" dirty="0"/>
              <a:t>James Madison became Jefferson’s Secretary of State and was instructed to withhold the commissions.</a:t>
            </a:r>
          </a:p>
          <a:p>
            <a:r>
              <a:rPr lang="en-US" dirty="0"/>
              <a:t>William Marbury took the case to the Supreme Court as a provision of the Judiciary Act of 1789.</a:t>
            </a:r>
          </a:p>
        </p:txBody>
      </p:sp>
    </p:spTree>
    <p:extLst>
      <p:ext uri="{BB962C8B-B14F-4D97-AF65-F5344CB8AC3E}">
        <p14:creationId xmlns:p14="http://schemas.microsoft.com/office/powerpoint/2010/main" val="309247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Marbury v. Madison Principles</a:t>
            </a:r>
          </a:p>
        </p:txBody>
      </p:sp>
      <p:sp>
        <p:nvSpPr>
          <p:cNvPr id="3" name="Content Placeholder 2"/>
          <p:cNvSpPr>
            <a:spLocks noGrp="1"/>
          </p:cNvSpPr>
          <p:nvPr>
            <p:ph idx="1"/>
          </p:nvPr>
        </p:nvSpPr>
        <p:spPr/>
        <p:txBody>
          <a:bodyPr/>
          <a:lstStyle/>
          <a:p>
            <a:r>
              <a:rPr lang="en-US" dirty="0"/>
              <a:t>1. Constitution is the Supreme law of the land.</a:t>
            </a:r>
          </a:p>
          <a:p>
            <a:r>
              <a:rPr lang="en-US" dirty="0"/>
              <a:t>2. In cases of conflict between the Constitution and any other document, the Constitution must be followed.</a:t>
            </a:r>
          </a:p>
          <a:p>
            <a:r>
              <a:rPr lang="en-US" dirty="0"/>
              <a:t>3. Judicial branch must uphold the Constitution and nullify all unconstitutional laws.</a:t>
            </a:r>
          </a:p>
          <a:p>
            <a:r>
              <a:rPr lang="en-US" dirty="0"/>
              <a:t>4. This case established judicial review.</a:t>
            </a:r>
          </a:p>
          <a:p>
            <a:endParaRPr lang="en-US" dirty="0"/>
          </a:p>
        </p:txBody>
      </p:sp>
    </p:spTree>
    <p:extLst>
      <p:ext uri="{BB962C8B-B14F-4D97-AF65-F5344CB8AC3E}">
        <p14:creationId xmlns:p14="http://schemas.microsoft.com/office/powerpoint/2010/main" val="401504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18160"/>
          </a:xfrm>
        </p:spPr>
        <p:txBody>
          <a:bodyPr>
            <a:normAutofit fontScale="90000"/>
          </a:bodyPr>
          <a:lstStyle/>
          <a:p>
            <a:pPr algn="ctr"/>
            <a:r>
              <a:rPr lang="en-US" dirty="0">
                <a:latin typeface="Georgia" pitchFamily="18" charset="0"/>
              </a:rPr>
              <a:t>US Court hierarchy</a:t>
            </a:r>
          </a:p>
        </p:txBody>
      </p:sp>
      <p:sp>
        <p:nvSpPr>
          <p:cNvPr id="3" name="Content Placeholder 2"/>
          <p:cNvSpPr>
            <a:spLocks noGrp="1"/>
          </p:cNvSpPr>
          <p:nvPr>
            <p:ph sz="half" idx="1"/>
          </p:nvPr>
        </p:nvSpPr>
        <p:spPr/>
        <p:txBody>
          <a:bodyPr>
            <a:normAutofit/>
          </a:bodyPr>
          <a:lstStyle/>
          <a:p>
            <a:r>
              <a:rPr lang="en-US" dirty="0">
                <a:latin typeface="Georgia" pitchFamily="18" charset="0"/>
              </a:rPr>
              <a:t>The lowest court in the Unites States District Court.</a:t>
            </a:r>
          </a:p>
          <a:p>
            <a:r>
              <a:rPr lang="en-US" dirty="0">
                <a:latin typeface="Georgia" pitchFamily="18" charset="0"/>
              </a:rPr>
              <a:t>Above the District Courts are the US Court of Appeals</a:t>
            </a:r>
          </a:p>
          <a:p>
            <a:r>
              <a:rPr lang="en-US" dirty="0">
                <a:latin typeface="Georgia" pitchFamily="18" charset="0"/>
              </a:rPr>
              <a:t>The highest court in the United States is the US Supreme Court.</a:t>
            </a:r>
          </a:p>
          <a:p>
            <a:pPr>
              <a:buNone/>
            </a:pPr>
            <a:endParaRPr lang="en-US" dirty="0"/>
          </a:p>
          <a:p>
            <a:endParaRPr lang="en-US" dirty="0"/>
          </a:p>
        </p:txBody>
      </p:sp>
      <p:graphicFrame>
        <p:nvGraphicFramePr>
          <p:cNvPr id="5" name="Content Placeholder 4"/>
          <p:cNvGraphicFramePr>
            <a:graphicFrameLocks noGrp="1"/>
          </p:cNvGraphicFramePr>
          <p:nvPr>
            <p:ph sz="half" idx="2"/>
          </p:nvPr>
        </p:nvGraphicFramePr>
        <p:xfrm>
          <a:off x="4178300" y="1600200"/>
          <a:ext cx="35210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 District Courts</a:t>
            </a:r>
          </a:p>
        </p:txBody>
      </p:sp>
      <p:sp>
        <p:nvSpPr>
          <p:cNvPr id="3" name="Content Placeholder 2"/>
          <p:cNvSpPr>
            <a:spLocks noGrp="1"/>
          </p:cNvSpPr>
          <p:nvPr>
            <p:ph sz="half" idx="1"/>
          </p:nvPr>
        </p:nvSpPr>
        <p:spPr/>
        <p:txBody>
          <a:bodyPr>
            <a:normAutofit fontScale="77500" lnSpcReduction="20000"/>
          </a:bodyPr>
          <a:lstStyle/>
          <a:p>
            <a:endParaRPr lang="en-US" dirty="0"/>
          </a:p>
        </p:txBody>
      </p:sp>
      <p:sp>
        <p:nvSpPr>
          <p:cNvPr id="4" name="Content Placeholder 3"/>
          <p:cNvSpPr>
            <a:spLocks noGrp="1"/>
          </p:cNvSpPr>
          <p:nvPr>
            <p:ph sz="half" idx="2"/>
          </p:nvPr>
        </p:nvSpPr>
        <p:spPr>
          <a:xfrm>
            <a:off x="4178808" y="1600200"/>
            <a:ext cx="3520440" cy="4724400"/>
          </a:xfrm>
        </p:spPr>
        <p:txBody>
          <a:bodyPr>
            <a:normAutofit fontScale="77500" lnSpcReduction="20000"/>
          </a:bodyPr>
          <a:lstStyle/>
          <a:p>
            <a:r>
              <a:rPr lang="en-US" dirty="0">
                <a:latin typeface="Georgia" pitchFamily="18" charset="0"/>
              </a:rPr>
              <a:t>There are 94 US District Courts across the US.</a:t>
            </a:r>
          </a:p>
          <a:p>
            <a:r>
              <a:rPr lang="en-US" dirty="0">
                <a:latin typeface="Georgia" pitchFamily="18" charset="0"/>
              </a:rPr>
              <a:t>Each District Court hears cases from that happen in their district. </a:t>
            </a:r>
          </a:p>
          <a:p>
            <a:r>
              <a:rPr lang="en-US" dirty="0">
                <a:latin typeface="Georgia" pitchFamily="18" charset="0"/>
              </a:rPr>
              <a:t>DCs have </a:t>
            </a:r>
            <a:r>
              <a:rPr lang="en-US" i="1" dirty="0">
                <a:latin typeface="Georgia" pitchFamily="18" charset="0"/>
              </a:rPr>
              <a:t>Original Jurisdiction </a:t>
            </a:r>
            <a:r>
              <a:rPr lang="en-US" dirty="0">
                <a:latin typeface="Georgia" pitchFamily="18" charset="0"/>
              </a:rPr>
              <a:t>in most cases – meaning, most cases start here.</a:t>
            </a:r>
          </a:p>
          <a:p>
            <a:r>
              <a:rPr lang="en-US" dirty="0">
                <a:latin typeface="Georgia" pitchFamily="18" charset="0"/>
              </a:rPr>
              <a:t>Only US court where actual “trials” are held.</a:t>
            </a:r>
          </a:p>
          <a:p>
            <a:r>
              <a:rPr lang="en-US" dirty="0">
                <a:latin typeface="Georgia" pitchFamily="18" charset="0"/>
              </a:rPr>
              <a:t>Created by the Judiciary Act of 1789</a:t>
            </a:r>
            <a:r>
              <a:rPr lang="en-US" dirty="0"/>
              <a:t>.</a:t>
            </a:r>
          </a:p>
        </p:txBody>
      </p:sp>
      <p:pic>
        <p:nvPicPr>
          <p:cNvPr id="1026" name="Picture 2" descr="Raleigh Federal Courthouse"/>
          <p:cNvPicPr>
            <a:picLocks noChangeAspect="1" noChangeArrowheads="1"/>
          </p:cNvPicPr>
          <p:nvPr/>
        </p:nvPicPr>
        <p:blipFill>
          <a:blip r:embed="rId2" cstate="print"/>
          <a:srcRect/>
          <a:stretch>
            <a:fillRect/>
          </a:stretch>
        </p:blipFill>
        <p:spPr bwMode="auto">
          <a:xfrm>
            <a:off x="533400" y="2438400"/>
            <a:ext cx="3342188" cy="2514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ANd9GcRXOB5h8KiWV7D2DzdwRXqvjGna-7QQw37u_SgpXRfFHt1VAaaEW_xpWy0z"/>
          <p:cNvPicPr>
            <a:picLocks noChangeAspect="1" noChangeArrowheads="1"/>
          </p:cNvPicPr>
          <p:nvPr/>
        </p:nvPicPr>
        <p:blipFill>
          <a:blip r:embed="rId2" cstate="print"/>
          <a:srcRect/>
          <a:stretch>
            <a:fillRect/>
          </a:stretch>
        </p:blipFill>
        <p:spPr bwMode="auto">
          <a:xfrm>
            <a:off x="2895600" y="2590799"/>
            <a:ext cx="4996783" cy="3241641"/>
          </a:xfrm>
          <a:prstGeom prst="rect">
            <a:avLst/>
          </a:prstGeom>
          <a:noFill/>
        </p:spPr>
      </p:pic>
      <p:sp>
        <p:nvSpPr>
          <p:cNvPr id="2" name="Title 1"/>
          <p:cNvSpPr>
            <a:spLocks noGrp="1"/>
          </p:cNvSpPr>
          <p:nvPr>
            <p:ph type="title"/>
          </p:nvPr>
        </p:nvSpPr>
        <p:spPr/>
        <p:txBody>
          <a:bodyPr/>
          <a:lstStyle/>
          <a:p>
            <a:pPr algn="ctr"/>
            <a:r>
              <a:rPr lang="en-US" dirty="0"/>
              <a:t>US Court of Appeals</a:t>
            </a:r>
          </a:p>
        </p:txBody>
      </p:sp>
      <p:sp>
        <p:nvSpPr>
          <p:cNvPr id="3" name="Content Placeholder 2"/>
          <p:cNvSpPr>
            <a:spLocks noGrp="1"/>
          </p:cNvSpPr>
          <p:nvPr>
            <p:ph sz="half" idx="1"/>
          </p:nvPr>
        </p:nvSpPr>
        <p:spPr>
          <a:xfrm>
            <a:off x="457200" y="1600200"/>
            <a:ext cx="3520440" cy="5105400"/>
          </a:xfrm>
        </p:spPr>
        <p:txBody>
          <a:bodyPr>
            <a:normAutofit fontScale="85000" lnSpcReduction="20000"/>
          </a:bodyPr>
          <a:lstStyle/>
          <a:p>
            <a:r>
              <a:rPr lang="en-US" dirty="0">
                <a:latin typeface="Georgia" pitchFamily="18" charset="0"/>
              </a:rPr>
              <a:t>If a case is appealed – or if one of the parties ask for the case to be reviewed, it will be heard at the US Court of Appeals.</a:t>
            </a:r>
          </a:p>
          <a:p>
            <a:r>
              <a:rPr lang="en-US" dirty="0">
                <a:latin typeface="Georgia" pitchFamily="18" charset="0"/>
              </a:rPr>
              <a:t>This is called </a:t>
            </a:r>
            <a:r>
              <a:rPr lang="en-US" i="1" dirty="0">
                <a:latin typeface="Georgia" pitchFamily="18" charset="0"/>
              </a:rPr>
              <a:t>Appellate Jurisdiction</a:t>
            </a:r>
            <a:r>
              <a:rPr lang="en-US" dirty="0">
                <a:latin typeface="Georgia" pitchFamily="18" charset="0"/>
              </a:rPr>
              <a:t>.</a:t>
            </a:r>
          </a:p>
          <a:p>
            <a:r>
              <a:rPr lang="en-US" dirty="0">
                <a:latin typeface="Georgia" pitchFamily="18" charset="0"/>
              </a:rPr>
              <a:t>There are 12 US Court of Appeals around the United States known as circuits. </a:t>
            </a:r>
          </a:p>
          <a:p>
            <a:r>
              <a:rPr lang="en-US" dirty="0">
                <a:latin typeface="Georgia" pitchFamily="18" charset="0"/>
              </a:rPr>
              <a:t>Created by the Judiciary Act of 1789.</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court of appeals</a:t>
            </a:r>
          </a:p>
        </p:txBody>
      </p:sp>
      <p:sp>
        <p:nvSpPr>
          <p:cNvPr id="5" name="Content Placeholder 4"/>
          <p:cNvSpPr>
            <a:spLocks noGrp="1"/>
          </p:cNvSpPr>
          <p:nvPr>
            <p:ph idx="1"/>
          </p:nvPr>
        </p:nvSpPr>
        <p:spPr/>
        <p:txBody>
          <a:bodyPr>
            <a:normAutofit/>
          </a:bodyPr>
          <a:lstStyle/>
          <a:p>
            <a:r>
              <a:rPr lang="en-US" dirty="0"/>
              <a:t>Each appeals court has from 6-27 judges.  They earn $167,600 a year.  </a:t>
            </a:r>
          </a:p>
          <a:p>
            <a:r>
              <a:rPr lang="en-US" dirty="0"/>
              <a:t>A panel of at least three judges will hear each case.</a:t>
            </a:r>
          </a:p>
          <a:p>
            <a:r>
              <a:rPr lang="en-US" dirty="0"/>
              <a:t>The court may:</a:t>
            </a:r>
          </a:p>
          <a:p>
            <a:pPr lvl="1"/>
            <a:r>
              <a:rPr lang="en-US" dirty="0"/>
              <a:t>1.  Uphold the earlier ruling.</a:t>
            </a:r>
          </a:p>
          <a:p>
            <a:pPr lvl="1"/>
            <a:r>
              <a:rPr lang="en-US" dirty="0"/>
              <a:t>2.  Overturn the decision.</a:t>
            </a:r>
          </a:p>
          <a:p>
            <a:pPr lvl="1"/>
            <a:r>
              <a:rPr lang="en-US" dirty="0"/>
              <a:t>3.  Remand the case to a lower court for a new ruling.</a:t>
            </a:r>
          </a:p>
          <a:p>
            <a:r>
              <a:rPr lang="en-US" dirty="0"/>
              <a:t>Some cases will be appealed to the Supreme Court.</a:t>
            </a:r>
          </a:p>
        </p:txBody>
      </p:sp>
    </p:spTree>
    <p:extLst>
      <p:ext uri="{BB962C8B-B14F-4D97-AF65-F5344CB8AC3E}">
        <p14:creationId xmlns:p14="http://schemas.microsoft.com/office/powerpoint/2010/main" val="3286248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heiowarepublican.com/wp-content/uploads/2012/06/supreme_court_building.jpg"/>
          <p:cNvPicPr>
            <a:picLocks noChangeAspect="1" noChangeArrowheads="1"/>
          </p:cNvPicPr>
          <p:nvPr/>
        </p:nvPicPr>
        <p:blipFill>
          <a:blip r:embed="rId2" cstate="print"/>
          <a:srcRect/>
          <a:stretch>
            <a:fillRect/>
          </a:stretch>
        </p:blipFill>
        <p:spPr bwMode="auto">
          <a:xfrm>
            <a:off x="3657600" y="2286000"/>
            <a:ext cx="4416883" cy="3276600"/>
          </a:xfrm>
          <a:prstGeom prst="rect">
            <a:avLst/>
          </a:prstGeom>
          <a:noFill/>
        </p:spPr>
      </p:pic>
      <p:sp>
        <p:nvSpPr>
          <p:cNvPr id="2" name="Title 1"/>
          <p:cNvSpPr>
            <a:spLocks noGrp="1"/>
          </p:cNvSpPr>
          <p:nvPr>
            <p:ph type="title"/>
          </p:nvPr>
        </p:nvSpPr>
        <p:spPr/>
        <p:txBody>
          <a:bodyPr/>
          <a:lstStyle/>
          <a:p>
            <a:pPr algn="ctr"/>
            <a:r>
              <a:rPr lang="en-US" dirty="0"/>
              <a:t>US Supreme Court</a:t>
            </a:r>
          </a:p>
        </p:txBody>
      </p:sp>
      <p:sp>
        <p:nvSpPr>
          <p:cNvPr id="3" name="Content Placeholder 2"/>
          <p:cNvSpPr>
            <a:spLocks noGrp="1"/>
          </p:cNvSpPr>
          <p:nvPr>
            <p:ph sz="half" idx="1"/>
          </p:nvPr>
        </p:nvSpPr>
        <p:spPr>
          <a:xfrm>
            <a:off x="228600" y="1600200"/>
            <a:ext cx="3505200" cy="4876800"/>
          </a:xfrm>
        </p:spPr>
        <p:txBody>
          <a:bodyPr>
            <a:normAutofit fontScale="77500" lnSpcReduction="20000"/>
          </a:bodyPr>
          <a:lstStyle/>
          <a:p>
            <a:r>
              <a:rPr lang="en-US" dirty="0">
                <a:latin typeface="Georgia" pitchFamily="18" charset="0"/>
              </a:rPr>
              <a:t>The highest court in the United States</a:t>
            </a:r>
          </a:p>
          <a:p>
            <a:r>
              <a:rPr lang="en-US" dirty="0">
                <a:latin typeface="Georgia" pitchFamily="18" charset="0"/>
              </a:rPr>
              <a:t>Established by Article 3 of the US Constitution.</a:t>
            </a:r>
          </a:p>
          <a:p>
            <a:r>
              <a:rPr lang="en-US" dirty="0">
                <a:latin typeface="Georgia" pitchFamily="18" charset="0"/>
              </a:rPr>
              <a:t>Any case appealed from the US Court of Appeals is heard here (Appellate Jurisdiction).</a:t>
            </a:r>
          </a:p>
          <a:p>
            <a:r>
              <a:rPr lang="en-US" dirty="0">
                <a:latin typeface="Georgia" pitchFamily="18" charset="0"/>
              </a:rPr>
              <a:t>Exclusive Jurisdiction in: cases where one state sues another state, cases involving foreign diplomats</a:t>
            </a:r>
          </a:p>
          <a:p>
            <a:r>
              <a:rPr lang="en-US" dirty="0">
                <a:latin typeface="Georgia" pitchFamily="18" charset="0"/>
              </a:rPr>
              <a:t>Located in Washington, D.C. </a:t>
            </a:r>
          </a:p>
          <a:p>
            <a:endParaRPr lang="en-US" dirty="0"/>
          </a:p>
        </p:txBody>
      </p:sp>
      <p:sp>
        <p:nvSpPr>
          <p:cNvPr id="4" name="Content Placeholder 3"/>
          <p:cNvSpPr>
            <a:spLocks noGrp="1"/>
          </p:cNvSpPr>
          <p:nvPr>
            <p:ph sz="half" idx="2"/>
          </p:nvPr>
        </p:nvSpPr>
        <p:spPr/>
        <p:txBody>
          <a:bodyPr>
            <a:normAutofit fontScale="77500" lnSpcReduction="20000"/>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52624</TotalTime>
  <Words>1929</Words>
  <Application>Microsoft Macintosh PowerPoint</Application>
  <PresentationFormat>On-screen Show (4:3)</PresentationFormat>
  <Paragraphs>170</Paragraphs>
  <Slides>29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Calibri</vt:lpstr>
      <vt:lpstr>Georgia</vt:lpstr>
      <vt:lpstr>Trebuchet MS</vt:lpstr>
      <vt:lpstr>Wingdings</vt:lpstr>
      <vt:lpstr>Wingdings 2</vt:lpstr>
      <vt:lpstr>Opulent</vt:lpstr>
      <vt:lpstr>The United States Court System</vt:lpstr>
      <vt:lpstr>US Courts </vt:lpstr>
      <vt:lpstr>Marbury v. Madison</vt:lpstr>
      <vt:lpstr>Marbury v. Madison Principles</vt:lpstr>
      <vt:lpstr>US Court hierarchy</vt:lpstr>
      <vt:lpstr>US District Courts</vt:lpstr>
      <vt:lpstr>US Court of Appeals</vt:lpstr>
      <vt:lpstr>Us court of appeals</vt:lpstr>
      <vt:lpstr>US Supreme Court</vt:lpstr>
      <vt:lpstr>US Supreme Court</vt:lpstr>
      <vt:lpstr>Supreme Court Schedule</vt:lpstr>
      <vt:lpstr>When making a decision…</vt:lpstr>
      <vt:lpstr>Types of jurisdiction</vt:lpstr>
      <vt:lpstr>The nc court system</vt:lpstr>
      <vt:lpstr>Nc court hierarchy</vt:lpstr>
      <vt:lpstr>Nc district court</vt:lpstr>
      <vt:lpstr>NC superior court</vt:lpstr>
      <vt:lpstr>NC court of Appeals</vt:lpstr>
      <vt:lpstr>NC supreme Court</vt:lpstr>
      <vt:lpstr>Warm Up #14</vt:lpstr>
      <vt:lpstr>NC Executive Branch</vt:lpstr>
      <vt:lpstr>Powers of the Governor</vt:lpstr>
      <vt:lpstr>NC Executive Officials</vt:lpstr>
      <vt:lpstr>Local Executive Government</vt:lpstr>
      <vt:lpstr>Holly Springs</vt:lpstr>
      <vt:lpstr>NC General Assembly</vt:lpstr>
      <vt:lpstr>Municipalities</vt:lpstr>
      <vt:lpstr>Municipalities continued…</vt:lpstr>
      <vt:lpstr>NC Counties</vt:lpstr>
    </vt:vector>
  </TitlesOfParts>
  <Company>Wake County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Court System</dc:title>
  <dc:creator>njones2</dc:creator>
  <cp:lastModifiedBy>Microsoft Office User</cp:lastModifiedBy>
  <cp:revision>21</cp:revision>
  <cp:lastPrinted>2016-11-17T17:35:52Z</cp:lastPrinted>
  <dcterms:created xsi:type="dcterms:W3CDTF">2012-10-08T13:16:31Z</dcterms:created>
  <dcterms:modified xsi:type="dcterms:W3CDTF">2018-11-26T12:51:37Z</dcterms:modified>
</cp:coreProperties>
</file>