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74" r:id="rId11"/>
    <p:sldId id="267" r:id="rId12"/>
    <p:sldId id="268" r:id="rId13"/>
    <p:sldId id="270" r:id="rId14"/>
    <p:sldId id="310" r:id="rId15"/>
    <p:sldId id="284" r:id="rId16"/>
    <p:sldId id="271" r:id="rId17"/>
    <p:sldId id="277" r:id="rId18"/>
    <p:sldId id="286" r:id="rId19"/>
    <p:sldId id="287" r:id="rId20"/>
    <p:sldId id="288" r:id="rId21"/>
    <p:sldId id="289" r:id="rId22"/>
    <p:sldId id="297" r:id="rId23"/>
    <p:sldId id="291" r:id="rId24"/>
    <p:sldId id="292" r:id="rId25"/>
    <p:sldId id="293" r:id="rId26"/>
    <p:sldId id="294" r:id="rId27"/>
    <p:sldId id="299" r:id="rId28"/>
    <p:sldId id="278" r:id="rId29"/>
    <p:sldId id="273" r:id="rId30"/>
    <p:sldId id="300" r:id="rId31"/>
    <p:sldId id="301" r:id="rId32"/>
    <p:sldId id="302" r:id="rId33"/>
    <p:sldId id="308" r:id="rId34"/>
    <p:sldId id="303" r:id="rId35"/>
    <p:sldId id="304" r:id="rId36"/>
    <p:sldId id="305" r:id="rId37"/>
    <p:sldId id="279" r:id="rId38"/>
    <p:sldId id="309" r:id="rId39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3" autoAdjust="0"/>
    <p:restoredTop sz="86457" autoAdjust="0"/>
  </p:normalViewPr>
  <p:slideViewPr>
    <p:cSldViewPr>
      <p:cViewPr varScale="1">
        <p:scale>
          <a:sx n="86" d="100"/>
          <a:sy n="86" d="100"/>
        </p:scale>
        <p:origin x="6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6EF7F86D-1F69-4BF2-A73A-9F562BCBDDA4}" type="datetimeFigureOut">
              <a:rPr lang="en-US" smtClean="0"/>
              <a:pPr/>
              <a:t>8/29/17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312517D3-0FF6-401C-8009-5C5D69EEFF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890F1CBF-088A-4017-AC43-E7A9449AB9F0}" type="datetimeFigureOut">
              <a:rPr lang="en-US" smtClean="0"/>
              <a:pPr/>
              <a:t>8/29/17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3B041B1B-5B29-4D1B-A9C7-97AE8E7B51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Makeup bugs and coal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096A4C-071D-4EE8-89CA-DEBA44E96CDF}" type="slidenum">
              <a:rPr lang="en-US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7ft x 2 x 1 </a:t>
            </a:r>
          </a:p>
          <a:p>
            <a:r>
              <a:rPr lang="en-US" dirty="0" smtClean="0">
                <a:ea typeface="ＭＳ Ｐゴシック" charset="-128"/>
              </a:rPr>
              <a:t>Hieroglyphs – Demotic - Greek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DC2E67-7428-484A-B178-42099C7E19FE}" type="slidenum">
              <a:rPr lang="en-US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KUH SHAT REE YUHZ, VEEZ YUHZ</a:t>
            </a:r>
          </a:p>
          <a:p>
            <a:r>
              <a:rPr lang="en-US" dirty="0" smtClean="0">
                <a:ea typeface="ＭＳ Ｐゴシック" charset="-128"/>
              </a:rPr>
              <a:t>Cannot enter other houses, no common paths, lived in slums, working with leather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FA6BC7-E8D1-4875-80C8-ABAE9396FCED}" type="slidenum">
              <a:rPr lang="en-US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2FC5-E4FD-4F21-81AD-347AE3D171D9}" type="datetimeFigureOut">
              <a:rPr lang="en-US" smtClean="0"/>
              <a:pPr/>
              <a:t>8/29/17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52AB-2C94-46C4-9579-138820892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2FC5-E4FD-4F21-81AD-347AE3D171D9}" type="datetimeFigureOut">
              <a:rPr lang="en-US" smtClean="0"/>
              <a:pPr/>
              <a:t>8/29/17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52AB-2C94-46C4-9579-138820892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2FC5-E4FD-4F21-81AD-347AE3D171D9}" type="datetimeFigureOut">
              <a:rPr lang="en-US" smtClean="0"/>
              <a:pPr/>
              <a:t>8/29/17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52AB-2C94-46C4-9579-138820892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2FC5-E4FD-4F21-81AD-347AE3D171D9}" type="datetimeFigureOut">
              <a:rPr lang="en-US" smtClean="0"/>
              <a:pPr/>
              <a:t>8/29/17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52AB-2C94-46C4-9579-138820892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2FC5-E4FD-4F21-81AD-347AE3D171D9}" type="datetimeFigureOut">
              <a:rPr lang="en-US" smtClean="0"/>
              <a:pPr/>
              <a:t>8/29/17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52AB-2C94-46C4-9579-138820892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2FC5-E4FD-4F21-81AD-347AE3D171D9}" type="datetimeFigureOut">
              <a:rPr lang="en-US" smtClean="0"/>
              <a:pPr/>
              <a:t>8/29/17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52AB-2C94-46C4-9579-138820892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2FC5-E4FD-4F21-81AD-347AE3D171D9}" type="datetimeFigureOut">
              <a:rPr lang="en-US" smtClean="0"/>
              <a:pPr/>
              <a:t>8/29/17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52AB-2C94-46C4-9579-138820892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2FC5-E4FD-4F21-81AD-347AE3D171D9}" type="datetimeFigureOut">
              <a:rPr lang="en-US" smtClean="0"/>
              <a:pPr/>
              <a:t>8/29/17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52AB-2C94-46C4-9579-138820892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2FC5-E4FD-4F21-81AD-347AE3D171D9}" type="datetimeFigureOut">
              <a:rPr lang="en-US" smtClean="0"/>
              <a:pPr/>
              <a:t>8/29/17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52AB-2C94-46C4-9579-138820892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2FC5-E4FD-4F21-81AD-347AE3D171D9}" type="datetimeFigureOut">
              <a:rPr lang="en-US" smtClean="0"/>
              <a:pPr/>
              <a:t>8/29/17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52AB-2C94-46C4-9579-138820892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2FC5-E4FD-4F21-81AD-347AE3D171D9}" type="datetimeFigureOut">
              <a:rPr lang="en-US" smtClean="0"/>
              <a:pPr/>
              <a:t>8/29/17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7652AB-2C94-46C4-9579-138820892C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DE2FC5-E4FD-4F21-81AD-347AE3D171D9}" type="datetimeFigureOut">
              <a:rPr lang="en-US" smtClean="0"/>
              <a:pPr/>
              <a:t>8/29/17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7652AB-2C94-46C4-9579-138820892CE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The Beginnings of Civilizations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Prehistory</a:t>
            </a:r>
            <a:r>
              <a:rPr lang="en-US" dirty="0" smtClean="0">
                <a:sym typeface="Wingdings" pitchFamily="2" charset="2"/>
              </a:rPr>
              <a:t> 1000BC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7432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Empires that were established in Mesopotamia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Babylonians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 by King Hammurabi who came up with the first written law code called	</a:t>
            </a:r>
            <a:r>
              <a:rPr lang="en-US" b="1" u="sng" dirty="0" smtClean="0"/>
              <a:t>Hammurabi’s Code</a:t>
            </a:r>
            <a:r>
              <a:rPr lang="en-US" dirty="0" smtClean="0"/>
              <a:t> – harsh punishments – eye for an eye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 descr="http://www.aoc.gov/images/hammura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895600"/>
            <a:ext cx="38766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Phoenicians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trading empire (present day Lebanon)</a:t>
            </a:r>
          </a:p>
          <a:p>
            <a:r>
              <a:rPr lang="en-US" dirty="0" smtClean="0"/>
              <a:t>First </a:t>
            </a:r>
            <a:r>
              <a:rPr lang="en-US" b="1" u="sng" dirty="0" smtClean="0"/>
              <a:t>alphabet</a:t>
            </a:r>
            <a:r>
              <a:rPr lang="en-US" dirty="0" smtClean="0"/>
              <a:t> – modern English alphabet based on it</a:t>
            </a:r>
          </a:p>
          <a:p>
            <a:endParaRPr lang="en-US" dirty="0"/>
          </a:p>
        </p:txBody>
      </p:sp>
      <p:pic>
        <p:nvPicPr>
          <p:cNvPr id="6146" name="Picture 2" descr="http://www.britishmuseum.org/images/ps098822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00400"/>
            <a:ext cx="3352800" cy="3352800"/>
          </a:xfrm>
          <a:prstGeom prst="rect">
            <a:avLst/>
          </a:prstGeom>
          <a:noFill/>
        </p:spPr>
      </p:pic>
      <p:pic>
        <p:nvPicPr>
          <p:cNvPr id="6148" name="Picture 4" descr="http://29letters.files.wordpress.com/2007/07/fnikiya-typefami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124200"/>
            <a:ext cx="5012805" cy="351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Persians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 Present day Iran, at height the Empire extended from India to Turkey</a:t>
            </a:r>
          </a:p>
          <a:p>
            <a:pPr lvl="1"/>
            <a:r>
              <a:rPr lang="en-US" dirty="0" smtClean="0"/>
              <a:t>Lasting legacy in communication and art/architecture</a:t>
            </a:r>
          </a:p>
          <a:p>
            <a:endParaRPr lang="en-US" dirty="0" smtClean="0"/>
          </a:p>
          <a:p>
            <a:r>
              <a:rPr lang="en-US" dirty="0" smtClean="0"/>
              <a:t>Greatest Rulers</a:t>
            </a:r>
            <a:endParaRPr lang="en-US" dirty="0" smtClean="0"/>
          </a:p>
          <a:p>
            <a:pPr lvl="1"/>
            <a:r>
              <a:rPr lang="en-US" dirty="0" smtClean="0"/>
              <a:t>Cyrus the Great- Defeated the Medes and united Persia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Darius </a:t>
            </a:r>
            <a:r>
              <a:rPr lang="en-US" dirty="0" smtClean="0"/>
              <a:t>I</a:t>
            </a:r>
          </a:p>
          <a:p>
            <a:pPr lvl="2"/>
            <a:r>
              <a:rPr lang="en-US" sz="2500" dirty="0" smtClean="0"/>
              <a:t>Established </a:t>
            </a:r>
            <a:r>
              <a:rPr lang="en-US" sz="2500" dirty="0" smtClean="0"/>
              <a:t>a permanent army (the 10,000 immortals), tried to conquer Greece but </a:t>
            </a:r>
            <a:r>
              <a:rPr lang="en-US" sz="2500" dirty="0" smtClean="0"/>
              <a:t>failed</a:t>
            </a:r>
          </a:p>
          <a:p>
            <a:pPr lvl="2"/>
            <a:r>
              <a:rPr lang="en-US" sz="2500" dirty="0" smtClean="0"/>
              <a:t>Responsible for building new roads and introducing standard weights and measures</a:t>
            </a:r>
            <a:endParaRPr lang="en-US" sz="2500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Religion called </a:t>
            </a:r>
            <a:r>
              <a:rPr lang="en-US" b="1" u="sng" dirty="0" smtClean="0"/>
              <a:t>Zoroastrianism</a:t>
            </a:r>
            <a:r>
              <a:rPr lang="en-US" dirty="0" smtClean="0"/>
              <a:t> – belief in dualism – struggle of good and evil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Up- </a:t>
            </a:r>
            <a:r>
              <a:rPr lang="en-US" dirty="0" smtClean="0"/>
              <a:t>Friday, September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List 2-3 aspects the early civilizations and empires had in common</a:t>
            </a:r>
          </a:p>
          <a:p>
            <a:endParaRPr lang="en-US" sz="3600" dirty="0" smtClean="0"/>
          </a:p>
          <a:p>
            <a:r>
              <a:rPr lang="en-US" sz="3600" dirty="0" smtClean="0"/>
              <a:t>Name 1 unique aspect of each of the following civilizations:  Sumerians, Babylonians, Phoenicians, Persians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743200"/>
          </a:xfrm>
        </p:spPr>
        <p:txBody>
          <a:bodyPr>
            <a:normAutofit/>
          </a:bodyPr>
          <a:lstStyle/>
          <a:p>
            <a:r>
              <a:rPr lang="es-MX" dirty="0" smtClean="0"/>
              <a:t>Nile River Civilizations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ctr"/>
            <a:r>
              <a:rPr lang="en-US" u="sng" dirty="0" smtClean="0"/>
              <a:t>EGYPT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Civilizations that live around the </a:t>
            </a:r>
            <a:r>
              <a:rPr lang="en-US" b="1" u="sng" dirty="0" smtClean="0"/>
              <a:t>Nile River </a:t>
            </a:r>
            <a:r>
              <a:rPr lang="en-US" i="1" u="sng" dirty="0" smtClean="0"/>
              <a:t>(flows north),</a:t>
            </a:r>
            <a:r>
              <a:rPr lang="en-US" dirty="0" smtClean="0"/>
              <a:t> biggest cities arose along the </a:t>
            </a:r>
            <a:r>
              <a:rPr lang="en-US" b="1" u="sng" dirty="0" smtClean="0"/>
              <a:t>delta</a:t>
            </a:r>
          </a:p>
          <a:p>
            <a:endParaRPr lang="en-US" b="1" u="sng" dirty="0" smtClean="0"/>
          </a:p>
          <a:p>
            <a:r>
              <a:rPr lang="en-US" dirty="0" smtClean="0"/>
              <a:t>Nile floods every year, giving Egyptians great crops</a:t>
            </a:r>
          </a:p>
          <a:p>
            <a:pPr lvl="1"/>
            <a:r>
              <a:rPr lang="en-US" dirty="0" smtClean="0"/>
              <a:t>From June-October it overflows, depositing a layer of rich silt to create a narrow strip of </a:t>
            </a:r>
            <a:r>
              <a:rPr lang="en-US" b="1" u="sng" dirty="0" smtClean="0"/>
              <a:t>fertile land </a:t>
            </a:r>
            <a:r>
              <a:rPr lang="en-US" dirty="0" smtClean="0"/>
              <a:t>for farming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u="sng" dirty="0" smtClean="0"/>
              <a:t>Pyramids</a:t>
            </a:r>
            <a:r>
              <a:rPr lang="en-US" dirty="0" smtClean="0"/>
              <a:t> built by </a:t>
            </a:r>
            <a:r>
              <a:rPr lang="en-US" b="1" u="sng" dirty="0" smtClean="0"/>
              <a:t>pharaohs</a:t>
            </a:r>
            <a:r>
              <a:rPr lang="en-US" dirty="0" smtClean="0"/>
              <a:t> or god-kings as burial tombs</a:t>
            </a:r>
          </a:p>
          <a:p>
            <a:endParaRPr lang="en-US" dirty="0" smtClean="0"/>
          </a:p>
          <a:p>
            <a:r>
              <a:rPr lang="en-US" dirty="0" smtClean="0"/>
              <a:t>Buried with possessions and servants for afterlife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u="sng" dirty="0" smtClean="0"/>
              <a:t>Mummification</a:t>
            </a:r>
            <a:r>
              <a:rPr lang="en-US" dirty="0" smtClean="0"/>
              <a:t> – process of preserving body in cloth strips &amp; </a:t>
            </a:r>
          </a:p>
          <a:p>
            <a:r>
              <a:rPr lang="en-US" dirty="0" smtClean="0"/>
              <a:t>Minerals</a:t>
            </a:r>
          </a:p>
          <a:p>
            <a:endParaRPr lang="en-US" dirty="0" smtClean="0"/>
          </a:p>
          <a:p>
            <a:r>
              <a:rPr lang="en-US" b="1" u="sng" dirty="0" smtClean="0"/>
              <a:t>Theocracy</a:t>
            </a:r>
            <a:r>
              <a:rPr lang="en-US" dirty="0" smtClean="0"/>
              <a:t> – where the government is run by religious leaders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 descr="http://www.egyptcx.netfirms.com/egypt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014" y="0"/>
            <a:ext cx="4303986" cy="6858000"/>
          </a:xfrm>
          <a:prstGeom prst="rect">
            <a:avLst/>
          </a:prstGeom>
          <a:noFill/>
        </p:spPr>
      </p:pic>
      <p:pic>
        <p:nvPicPr>
          <p:cNvPr id="34822" name="Picture 6" descr="http://www.ewas.us/Egypt-Pyram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76800" cy="3619500"/>
          </a:xfrm>
          <a:prstGeom prst="rect">
            <a:avLst/>
          </a:prstGeom>
          <a:noFill/>
        </p:spPr>
      </p:pic>
      <p:pic>
        <p:nvPicPr>
          <p:cNvPr id="34824" name="Picture 8" descr="http://egyptancient.org/Ancient_Egypt_Mummi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48006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Egyptian culture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Society was very divided </a:t>
            </a:r>
            <a:r>
              <a:rPr lang="en-US" b="1" u="sng" dirty="0" smtClean="0"/>
              <a:t>by social </a:t>
            </a:r>
            <a:r>
              <a:rPr lang="en-US" b="1" u="sng" dirty="0"/>
              <a:t>status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Women had many rights in their society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Egypt was surrounded by deserts, mountains, and seas so they were never invaded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Writing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Hieroglyphs</a:t>
            </a:r>
            <a:endParaRPr lang="en-US" b="1" u="sng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Invented writing on </a:t>
            </a:r>
            <a:r>
              <a:rPr lang="en-US" b="1" u="sng" dirty="0"/>
              <a:t>Papyrus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38100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900363"/>
            <a:ext cx="4089400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7788" y="93663"/>
            <a:ext cx="4532312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000" y="4495800"/>
            <a:ext cx="403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Beginnings of Civilizations…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do we tell what happened Prehistory?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Archeologists- look for clues (digs)</a:t>
            </a:r>
          </a:p>
          <a:p>
            <a:r>
              <a:rPr lang="en-US" sz="2800" dirty="0" smtClean="0"/>
              <a:t>Anthropologists- study the culture</a:t>
            </a:r>
          </a:p>
          <a:p>
            <a:r>
              <a:rPr lang="en-US" sz="2800" dirty="0" smtClean="0"/>
              <a:t>Paleontologists- Study fossils </a:t>
            </a:r>
          </a:p>
          <a:p>
            <a:endParaRPr lang="en-US" sz="2800" dirty="0" smtClean="0"/>
          </a:p>
          <a:p>
            <a:r>
              <a:rPr lang="en-US" sz="2800" dirty="0" smtClean="0"/>
              <a:t>Earliest known human remains come from Africa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The Rosetta Stone</a:t>
            </a:r>
          </a:p>
        </p:txBody>
      </p:sp>
      <p:sp>
        <p:nvSpPr>
          <p:cNvPr id="2867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Discovered in 1799 near the town of Rasheed (Rosetta)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Lead us to understand Egyptian hieroglyphs through a translation in Greek</a:t>
            </a:r>
          </a:p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rosetta st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0"/>
            <a:ext cx="565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743200"/>
          </a:xfrm>
        </p:spPr>
        <p:txBody>
          <a:bodyPr>
            <a:normAutofit/>
          </a:bodyPr>
          <a:lstStyle/>
          <a:p>
            <a:r>
              <a:rPr lang="es-MX" dirty="0" smtClean="0"/>
              <a:t>Indus River Valley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000" dirty="0" smtClean="0">
                <a:ea typeface="+mn-ea"/>
                <a:cs typeface="+mn-cs"/>
              </a:rPr>
              <a:t>Early people lived in the Indus River Valley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4000" b="1" u="sng" dirty="0" smtClean="0"/>
          </a:p>
          <a:p>
            <a:pPr>
              <a:lnSpc>
                <a:spcPct val="90000"/>
              </a:lnSpc>
              <a:defRPr/>
            </a:pPr>
            <a:r>
              <a:rPr lang="en-US" sz="4000" dirty="0" smtClean="0">
                <a:ea typeface="+mn-ea"/>
                <a:cs typeface="+mn-cs"/>
              </a:rPr>
              <a:t>People of Indus River developed well-planned cities with brick homes, streets, wells, sewers, markets</a:t>
            </a:r>
          </a:p>
          <a:p>
            <a:pPr lvl="1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4000" dirty="0" smtClean="0">
              <a:solidFill>
                <a:srgbClr val="00FF00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026" descr="drain shute"/>
          <p:cNvPicPr>
            <a:picLocks noChangeAspect="1" noChangeArrowheads="1"/>
          </p:cNvPicPr>
          <p:nvPr/>
        </p:nvPicPr>
        <p:blipFill>
          <a:blip r:embed="rId2" cstate="print"/>
          <a:srcRect r="67479"/>
          <a:stretch>
            <a:fillRect/>
          </a:stretch>
        </p:blipFill>
        <p:spPr bwMode="auto">
          <a:xfrm>
            <a:off x="0" y="0"/>
            <a:ext cx="35052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1027" descr="d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78238"/>
            <a:ext cx="9144000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1030"/>
          <p:cNvSpPr>
            <a:spLocks noChangeArrowheads="1"/>
          </p:cNvSpPr>
          <p:nvPr/>
        </p:nvSpPr>
        <p:spPr bwMode="auto">
          <a:xfrm>
            <a:off x="4953000" y="0"/>
            <a:ext cx="4191000" cy="3810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772" name="Picture 1031" descr="vricks"/>
          <p:cNvPicPr>
            <a:picLocks noChangeAspect="1" noChangeArrowheads="1"/>
          </p:cNvPicPr>
          <p:nvPr/>
        </p:nvPicPr>
        <p:blipFill>
          <a:blip r:embed="rId4" cstate="print"/>
          <a:srcRect l="9756" b="49049"/>
          <a:stretch>
            <a:fillRect/>
          </a:stretch>
        </p:blipFill>
        <p:spPr bwMode="auto">
          <a:xfrm>
            <a:off x="5715000" y="533400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032" descr="drain shute"/>
          <p:cNvPicPr>
            <a:picLocks noChangeAspect="1" noChangeArrowheads="1"/>
          </p:cNvPicPr>
          <p:nvPr/>
        </p:nvPicPr>
        <p:blipFill>
          <a:blip r:embed="rId2" cstate="print"/>
          <a:srcRect l="34642" r="44148"/>
          <a:stretch>
            <a:fillRect/>
          </a:stretch>
        </p:blipFill>
        <p:spPr bwMode="auto">
          <a:xfrm>
            <a:off x="3429000" y="0"/>
            <a:ext cx="22860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Early Indus Valley settlers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lvl="2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en-US" sz="2600" dirty="0" smtClean="0"/>
              <a:t>Like the Nile, the Indus flooded predictably &amp; provided rich soil for farming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Aryans entered Indus River Valley in 1500 B.C.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Spoke early </a:t>
            </a:r>
            <a:r>
              <a:rPr lang="en-US" dirty="0" smtClean="0">
                <a:ea typeface="ＭＳ Ｐゴシック" charset="-128"/>
              </a:rPr>
              <a:t>form of </a:t>
            </a:r>
            <a:r>
              <a:rPr lang="en-US" dirty="0" smtClean="0">
                <a:effectLst>
                  <a:outerShdw blurRad="38100" dist="38100" dir="2700000" algn="tl">
                    <a:srgbClr val="1F497D"/>
                  </a:outerShdw>
                </a:effectLst>
                <a:ea typeface="ＭＳ Ｐゴシック" charset="-128"/>
              </a:rPr>
              <a:t>Sanskrit</a:t>
            </a:r>
            <a:r>
              <a:rPr lang="en-US" dirty="0" smtClean="0">
                <a:ea typeface="ＭＳ Ｐゴシック" charset="-128"/>
              </a:rPr>
              <a:t> (language that is still around today in India)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Passed on traditions through </a:t>
            </a:r>
            <a:r>
              <a:rPr lang="en-US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Vedas</a:t>
            </a:r>
            <a:r>
              <a:rPr lang="en-US" dirty="0" smtClean="0">
                <a:ea typeface="ＭＳ Ｐゴシック" charset="-128"/>
              </a:rPr>
              <a:t>—thousands of oral scriptures &amp; poems that tell of the history &amp; religion of Aryans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Major religion = </a:t>
            </a:r>
            <a:r>
              <a:rPr lang="en-US" b="1" i="1" u="sng" dirty="0" smtClean="0">
                <a:ea typeface="ＭＳ Ｐゴシック" charset="-128"/>
              </a:rPr>
              <a:t>Hinduism</a:t>
            </a:r>
            <a:endParaRPr lang="en-US" i="1" dirty="0" smtClean="0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b="1" u="sng" dirty="0" smtClean="0">
                <a:ea typeface="ＭＳ Ｐゴシック" charset="-128"/>
              </a:rPr>
              <a:t>Buddhism</a:t>
            </a:r>
            <a:r>
              <a:rPr lang="en-US" dirty="0" smtClean="0">
                <a:ea typeface="ＭＳ Ｐゴシック" charset="-128"/>
              </a:rPr>
              <a:t> later breaks off of Hinduism</a:t>
            </a:r>
            <a:endParaRPr lang="en-US" b="1" u="sng" dirty="0" smtClean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Social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37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Caste System</a:t>
            </a:r>
            <a:r>
              <a:rPr lang="en-US" sz="3700" dirty="0" smtClean="0">
                <a:ea typeface="ＭＳ Ｐゴシック" charset="-128"/>
              </a:rPr>
              <a:t>—complicated set of divisions of people within Indian society; higher castes were </a:t>
            </a:r>
            <a:r>
              <a:rPr lang="ja-JP" altLang="en-US" sz="3700" smtClean="0">
                <a:ea typeface="ＭＳ Ｐゴシック" charset="-128"/>
              </a:rPr>
              <a:t>“</a:t>
            </a:r>
            <a:r>
              <a:rPr lang="en-US" altLang="ja-JP" sz="3700" dirty="0" smtClean="0">
                <a:ea typeface="ＭＳ Ｐゴシック" charset="-128"/>
              </a:rPr>
              <a:t>purer</a:t>
            </a:r>
            <a:r>
              <a:rPr lang="ja-JP" altLang="en-US" sz="3700" smtClean="0">
                <a:ea typeface="ＭＳ Ｐゴシック" charset="-128"/>
              </a:rPr>
              <a:t>”</a:t>
            </a:r>
            <a:r>
              <a:rPr lang="en-US" altLang="ja-JP" sz="3700" dirty="0" smtClean="0">
                <a:ea typeface="ＭＳ Ｐゴシック" charset="-128"/>
              </a:rPr>
              <a:t> than lower castes</a:t>
            </a:r>
          </a:p>
          <a:p>
            <a:pPr eaLnBrk="1" hangingPunct="1">
              <a:lnSpc>
                <a:spcPct val="70000"/>
              </a:lnSpc>
            </a:pPr>
            <a:r>
              <a:rPr lang="en-US" sz="3700" dirty="0" smtClean="0">
                <a:ea typeface="ＭＳ Ｐゴシック" charset="-128"/>
              </a:rPr>
              <a:t>Did not marry outside of caste; did not share food with lower caste</a:t>
            </a:r>
          </a:p>
          <a:p>
            <a:pPr eaLnBrk="1" hangingPunct="1">
              <a:lnSpc>
                <a:spcPct val="70000"/>
              </a:lnSpc>
            </a:pPr>
            <a:r>
              <a:rPr lang="en-US" sz="3700" dirty="0" smtClean="0">
                <a:ea typeface="ＭＳ Ｐゴシック" charset="-128"/>
              </a:rPr>
              <a:t>Each group had own occupation &amp; </a:t>
            </a:r>
            <a:r>
              <a:rPr lang="en-US" sz="37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dharma</a:t>
            </a:r>
            <a:r>
              <a:rPr lang="en-US" sz="3700" dirty="0" smtClean="0">
                <a:solidFill>
                  <a:srgbClr val="00FF00"/>
                </a:solidFill>
                <a:ea typeface="ＭＳ Ｐゴシック" charset="-128"/>
              </a:rPr>
              <a:t> </a:t>
            </a:r>
            <a:r>
              <a:rPr lang="en-US" sz="3700" dirty="0" smtClean="0">
                <a:ea typeface="ＭＳ Ｐゴシック" charset="-128"/>
              </a:rPr>
              <a:t>(duty within caste)</a:t>
            </a:r>
          </a:p>
          <a:p>
            <a:pPr lvl="1" eaLnBrk="1" hangingPunct="1">
              <a:lnSpc>
                <a:spcPct val="70000"/>
              </a:lnSpc>
            </a:pPr>
            <a:r>
              <a:rPr lang="ja-JP" altLang="en-US" sz="3300" i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“</a:t>
            </a:r>
            <a:r>
              <a:rPr lang="en-US" altLang="ja-JP" sz="33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Better to do one</a:t>
            </a:r>
            <a:r>
              <a:rPr lang="ja-JP" altLang="en-US" sz="3300" i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’</a:t>
            </a:r>
            <a:r>
              <a:rPr lang="en-US" altLang="ja-JP" sz="33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s own duty badly than do another</a:t>
            </a:r>
            <a:r>
              <a:rPr lang="ja-JP" altLang="en-US" sz="3300" i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’</a:t>
            </a:r>
            <a:r>
              <a:rPr lang="en-US" altLang="ja-JP" sz="33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s duty well</a:t>
            </a:r>
            <a:r>
              <a:rPr lang="ja-JP" altLang="en-US" sz="3300" i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”</a:t>
            </a:r>
            <a:endParaRPr lang="en-US" altLang="ja-JP" sz="3300" i="1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3000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Priests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Warriors, Rulers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en-US" sz="1800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en-US" sz="1800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Common People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en-US" sz="1100" dirty="0" smtClean="0">
                <a:ea typeface="+mn-ea"/>
                <a:cs typeface="+mn-cs"/>
              </a:rPr>
              <a:t>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en-US" sz="1100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Unskilled Laborers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05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050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050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Slaves (Untouchables)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00FF00"/>
              </a:solidFill>
              <a:ea typeface="+mn-ea"/>
              <a:cs typeface="+mn-cs"/>
            </a:endParaRPr>
          </a:p>
        </p:txBody>
      </p:sp>
      <p:pic>
        <p:nvPicPr>
          <p:cNvPr id="35843" name="Picture 10" descr="Caste System Chart"/>
          <p:cNvPicPr>
            <a:picLocks noChangeAspect="1" noChangeArrowheads="1"/>
          </p:cNvPicPr>
          <p:nvPr/>
        </p:nvPicPr>
        <p:blipFill>
          <a:blip r:embed="rId3" cstate="print"/>
          <a:srcRect r="16962" b="3847"/>
          <a:stretch>
            <a:fillRect/>
          </a:stretch>
        </p:blipFill>
        <p:spPr bwMode="auto">
          <a:xfrm>
            <a:off x="4652963" y="730250"/>
            <a:ext cx="437673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 descr="http://travel.state.gov/_res/images/countries/maps/large/ind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3362325"/>
          </a:xfrm>
          <a:prstGeom prst="rect">
            <a:avLst/>
          </a:prstGeom>
          <a:noFill/>
        </p:spPr>
      </p:pic>
      <p:pic>
        <p:nvPicPr>
          <p:cNvPr id="35844" name="Picture 4" descr="http://news.nationalgeographic.com/news/bigphotos/images/061201-india-monsoon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3352800"/>
          </a:xfrm>
          <a:prstGeom prst="rect">
            <a:avLst/>
          </a:prstGeom>
          <a:noFill/>
        </p:spPr>
      </p:pic>
      <p:pic>
        <p:nvPicPr>
          <p:cNvPr id="35848" name="Picture 8" descr="http://www.himalayanacademy.com/resources/books/dws/images/dws-t-is-one-Hindui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16577"/>
            <a:ext cx="4419600" cy="3441424"/>
          </a:xfrm>
          <a:prstGeom prst="rect">
            <a:avLst/>
          </a:prstGeom>
          <a:noFill/>
        </p:spPr>
      </p:pic>
      <p:pic>
        <p:nvPicPr>
          <p:cNvPr id="35850" name="Picture 10" descr="buddha.jpg - 23661 Byt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352800"/>
            <a:ext cx="4648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154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Started around </a:t>
            </a:r>
            <a:r>
              <a:rPr lang="en-US" b="1" u="sng" dirty="0" smtClean="0"/>
              <a:t>Yangzi and Yellow Rivers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Isolated by rivers and mountains as barriers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Believed in </a:t>
            </a:r>
            <a:r>
              <a:rPr lang="en-US" b="1" u="sng" dirty="0" smtClean="0"/>
              <a:t>ancestor worship</a:t>
            </a:r>
            <a:r>
              <a:rPr lang="en-US" dirty="0" smtClean="0"/>
              <a:t> – had to honor ancestors with actions</a:t>
            </a:r>
          </a:p>
          <a:p>
            <a:r>
              <a:rPr lang="en-US" b="1" u="sng" dirty="0" smtClean="0"/>
              <a:t>Dynasties</a:t>
            </a:r>
            <a:r>
              <a:rPr lang="en-US" dirty="0" smtClean="0"/>
              <a:t> – periods of rulers from the same family</a:t>
            </a:r>
          </a:p>
          <a:p>
            <a:r>
              <a:rPr lang="en-US" dirty="0" smtClean="0"/>
              <a:t>Philosophies of :</a:t>
            </a:r>
          </a:p>
          <a:p>
            <a:pPr lvl="1"/>
            <a:r>
              <a:rPr lang="en-US" b="1" u="sng" dirty="0" smtClean="0"/>
              <a:t>Confucianism</a:t>
            </a:r>
            <a:r>
              <a:rPr lang="en-US" dirty="0" smtClean="0"/>
              <a:t> – people should show love and respect to each other using traditional manners</a:t>
            </a:r>
          </a:p>
          <a:p>
            <a:pPr lvl="1"/>
            <a:r>
              <a:rPr lang="en-US" b="1" u="sng" dirty="0" smtClean="0"/>
              <a:t>Daoism</a:t>
            </a:r>
            <a:r>
              <a:rPr lang="en-US" dirty="0" smtClean="0"/>
              <a:t> – people should follow the laws of nature – balance of ying and yang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Earliest known human remains</a:t>
            </a:r>
            <a:r>
              <a:rPr lang="en-US" dirty="0" smtClean="0">
                <a:sym typeface="Wingdings" pitchFamily="2" charset="2"/>
              </a:rPr>
              <a:t>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>
            <a:normAutofit/>
          </a:bodyPr>
          <a:lstStyle/>
          <a:p>
            <a:r>
              <a:rPr lang="en-US" dirty="0" smtClean="0"/>
              <a:t>Invention of tools, mastery of fire and the development of language improved human life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u="sng" dirty="0" smtClean="0"/>
              <a:t>Homo sapiens </a:t>
            </a:r>
            <a:r>
              <a:rPr lang="en-US" dirty="0" smtClean="0"/>
              <a:t>is the scientific name for modern man </a:t>
            </a:r>
          </a:p>
          <a:p>
            <a:r>
              <a:rPr lang="en-US" dirty="0" smtClean="0"/>
              <a:t>Early humans were </a:t>
            </a:r>
            <a:r>
              <a:rPr lang="en-US" b="1" u="sng" dirty="0" smtClean="0"/>
              <a:t>nomads</a:t>
            </a:r>
            <a:r>
              <a:rPr lang="en-US" dirty="0" smtClean="0"/>
              <a:t> – people who wander from place to place with no permanent settlements</a:t>
            </a:r>
          </a:p>
          <a:p>
            <a:pPr>
              <a:buNone/>
            </a:pPr>
            <a:r>
              <a:rPr lang="en-US" dirty="0" smtClean="0"/>
              <a:t>		They were </a:t>
            </a:r>
            <a:r>
              <a:rPr lang="en-US" b="1" u="sng" dirty="0" smtClean="0"/>
              <a:t>hunters and gatherers</a:t>
            </a:r>
            <a:r>
              <a:rPr lang="en-US" dirty="0" smtClean="0"/>
              <a:t> for their food</a:t>
            </a:r>
          </a:p>
          <a:p>
            <a:pPr>
              <a:buNone/>
            </a:pPr>
            <a:r>
              <a:rPr lang="en-US" dirty="0" smtClean="0"/>
              <a:t>		Made tools to help increase their food supply</a:t>
            </a:r>
          </a:p>
          <a:p>
            <a:pPr>
              <a:buNone/>
            </a:pPr>
            <a:r>
              <a:rPr lang="en-US" dirty="0" smtClean="0"/>
              <a:t>		Made cultural advances with necklaces, cave 			paintings, rock paintings and  carving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China</a:t>
            </a:r>
            <a:r>
              <a:rPr lang="en-US" altLang="en-US" dirty="0" smtClean="0">
                <a:ea typeface="ＭＳ Ｐゴシック" charset="-128"/>
              </a:rPr>
              <a:t>’</a:t>
            </a:r>
            <a:r>
              <a:rPr lang="en-US" dirty="0" smtClean="0">
                <a:ea typeface="ＭＳ Ｐゴシック" charset="-128"/>
              </a:rPr>
              <a:t>s first Dynasties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ea typeface="ＭＳ Ｐゴシック" charset="-128"/>
              </a:rPr>
              <a:t>Began at least 1,000 years later than other 3                             river valleys, but is only one to survive today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ea typeface="ＭＳ Ｐゴシック" charset="-128"/>
              </a:rPr>
              <a:t>Chinese referred to themselves as </a:t>
            </a:r>
            <a:r>
              <a:rPr lang="ja-JP" altLang="en-US" sz="2600" smtClean="0">
                <a:ea typeface="ＭＳ Ｐゴシック" charset="-128"/>
              </a:rPr>
              <a:t>“</a:t>
            </a:r>
            <a:r>
              <a:rPr lang="en-US" altLang="ja-JP" sz="2600" dirty="0" smtClean="0">
                <a:ea typeface="ＭＳ Ｐゴシック" charset="-128"/>
              </a:rPr>
              <a:t>Middle Kingdom</a:t>
            </a:r>
            <a:r>
              <a:rPr lang="ja-JP" altLang="en-US" sz="2600" smtClean="0">
                <a:ea typeface="ＭＳ Ｐゴシック" charset="-128"/>
              </a:rPr>
              <a:t>”</a:t>
            </a:r>
            <a:r>
              <a:rPr lang="en-US" altLang="ja-JP" sz="2600" dirty="0" smtClean="0">
                <a:ea typeface="ＭＳ Ｐゴシック" charset="-128"/>
              </a:rPr>
              <a:t>—believed everything outside China was barbarian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600" dirty="0" smtClean="0">
              <a:ea typeface="ＭＳ Ｐゴシック" charset="-128"/>
            </a:endParaRPr>
          </a:p>
        </p:txBody>
      </p:sp>
      <p:pic>
        <p:nvPicPr>
          <p:cNvPr id="37891" name="Picture 4" descr="china-civ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257" r="5257"/>
          <a:stretch>
            <a:fillRect/>
          </a:stretch>
        </p:blipFill>
        <p:spPr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Dynastic Cycles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Mandate of Heaven</a:t>
            </a:r>
            <a:r>
              <a:rPr lang="en-US" dirty="0" smtClean="0">
                <a:ea typeface="ＭＳ Ｐゴシック" charset="-128"/>
              </a:rPr>
              <a:t>—rulers of China got approval to rule from God &amp; ruled as families called </a:t>
            </a:r>
            <a:r>
              <a:rPr lang="en-US" b="1" u="sng" dirty="0" smtClean="0">
                <a:effectLst>
                  <a:outerShdw blurRad="38100" dist="38100" dir="2700000" algn="tl">
                    <a:srgbClr val="1F497D"/>
                  </a:outerShdw>
                </a:effectLst>
                <a:ea typeface="ＭＳ Ｐゴシック" charset="-128"/>
              </a:rPr>
              <a:t>dynasties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  <p:pic>
        <p:nvPicPr>
          <p:cNvPr id="38915" name="Picture 5" descr="empero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0"/>
            <a:ext cx="20653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048000" y="4495800"/>
            <a:ext cx="533400" cy="1600200"/>
          </a:xfrm>
          <a:prstGeom prst="rightArrow">
            <a:avLst>
              <a:gd name="adj1" fmla="val 48213"/>
              <a:gd name="adj2" fmla="val 446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917" name="Picture 7" descr="emperor2"/>
          <p:cNvPicPr>
            <a:picLocks noChangeAspect="1" noChangeArrowheads="1"/>
          </p:cNvPicPr>
          <p:nvPr/>
        </p:nvPicPr>
        <p:blipFill>
          <a:blip r:embed="rId3" cstate="print"/>
          <a:srcRect r="17735" b="6767"/>
          <a:stretch>
            <a:fillRect/>
          </a:stretch>
        </p:blipFill>
        <p:spPr bwMode="auto">
          <a:xfrm>
            <a:off x="3676650" y="3810000"/>
            <a:ext cx="20367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867400" y="4495800"/>
            <a:ext cx="533400" cy="1600200"/>
          </a:xfrm>
          <a:prstGeom prst="rightArrow">
            <a:avLst>
              <a:gd name="adj1" fmla="val 48213"/>
              <a:gd name="adj2" fmla="val 446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919" name="Picture 9" descr="emperor3"/>
          <p:cNvPicPr>
            <a:picLocks noChangeAspect="1" noChangeArrowheads="1"/>
          </p:cNvPicPr>
          <p:nvPr/>
        </p:nvPicPr>
        <p:blipFill>
          <a:blip r:embed="rId4" cstate="print"/>
          <a:srcRect t="2919" r="11993" b="6569"/>
          <a:stretch>
            <a:fillRect/>
          </a:stretch>
        </p:blipFill>
        <p:spPr bwMode="auto">
          <a:xfrm>
            <a:off x="6553200" y="3810000"/>
            <a:ext cx="21224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Mandate of Heaven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u="sng" dirty="0" smtClean="0">
                <a:ea typeface="ＭＳ Ｐゴシック" charset="-128"/>
              </a:rPr>
              <a:t>Heaven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= a power that controlled human destiny.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8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charset="-128"/>
              </a:rPr>
              <a:t>As long as the king governed his people well, Heaven gave him the right to rule.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1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charset="-128"/>
              </a:rPr>
              <a:t>Heaven would send signs of displeasure (earthquakes, floods)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1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charset="-128"/>
              </a:rPr>
              <a:t>When the king lost the support of heaven, others had the right to overthrow him.</a:t>
            </a:r>
          </a:p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4583" r="3125" b="16667"/>
          <a:stretch>
            <a:fillRect/>
          </a:stretch>
        </p:blipFill>
        <p:spPr bwMode="auto">
          <a:xfrm>
            <a:off x="304800" y="228600"/>
            <a:ext cx="8382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Ch</a:t>
            </a:r>
            <a:r>
              <a:rPr lang="ja-JP" altLang="en-US" smtClean="0">
                <a:latin typeface="Arial" pitchFamily="34" charset="0"/>
                <a:ea typeface="ＭＳ Ｐゴシック" charset="-128"/>
              </a:rPr>
              <a:t>’</a:t>
            </a:r>
            <a:r>
              <a:rPr lang="en-US" altLang="ja-JP" dirty="0" smtClean="0">
                <a:ea typeface="ＭＳ Ｐゴシック" charset="-128"/>
              </a:rPr>
              <a:t>in Dynasty (221-202 BCE)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Ch</a:t>
            </a:r>
            <a:r>
              <a:rPr lang="ja-JP" altLang="en-US" b="1" u="sng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’</a:t>
            </a:r>
            <a:r>
              <a:rPr lang="en-US" altLang="ja-JP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in Shih Huangdi</a:t>
            </a:r>
            <a:r>
              <a:rPr lang="en-US" altLang="ja-JP" dirty="0" smtClean="0">
                <a:ea typeface="ＭＳ Ｐゴシック" charset="-128"/>
              </a:rPr>
              <a:t> challenged the Chou (lost mandate of heaven); won &amp; began the Ch</a:t>
            </a:r>
            <a:r>
              <a:rPr lang="ja-JP" altLang="en-US" smtClean="0">
                <a:ea typeface="ＭＳ Ｐゴシック" charset="-128"/>
              </a:rPr>
              <a:t>’</a:t>
            </a:r>
            <a:r>
              <a:rPr lang="en-US" altLang="ja-JP" dirty="0" smtClean="0">
                <a:ea typeface="ＭＳ Ｐゴシック" charset="-128"/>
              </a:rPr>
              <a:t>in Dynasty &amp; became the 1</a:t>
            </a:r>
            <a:r>
              <a:rPr lang="en-US" altLang="ja-JP" baseline="30000" dirty="0" smtClean="0">
                <a:ea typeface="ＭＳ Ｐゴシック" charset="-128"/>
              </a:rPr>
              <a:t>st</a:t>
            </a:r>
            <a:r>
              <a:rPr lang="en-US" altLang="ja-JP" dirty="0" smtClean="0">
                <a:ea typeface="ＭＳ Ｐゴシック" charset="-128"/>
              </a:rPr>
              <a:t> </a:t>
            </a:r>
            <a:r>
              <a:rPr lang="ja-JP" altLang="en-US" smtClean="0">
                <a:ea typeface="ＭＳ Ｐゴシック" charset="-128"/>
              </a:rPr>
              <a:t>“</a:t>
            </a:r>
            <a:r>
              <a:rPr lang="en-US" altLang="ja-JP" dirty="0" smtClean="0">
                <a:ea typeface="ＭＳ Ｐゴシック" charset="-128"/>
              </a:rPr>
              <a:t>emperor</a:t>
            </a:r>
            <a:r>
              <a:rPr lang="ja-JP" altLang="en-US" smtClean="0">
                <a:ea typeface="ＭＳ Ｐゴシック" charset="-128"/>
              </a:rPr>
              <a:t>”</a:t>
            </a:r>
            <a:r>
              <a:rPr lang="en-US" altLang="ja-JP" dirty="0" smtClean="0">
                <a:ea typeface="ＭＳ Ｐゴシック" charset="-128"/>
              </a:rPr>
              <a:t> (greater than king)</a:t>
            </a:r>
          </a:p>
          <a:p>
            <a:pPr eaLnBrk="1" hangingPunct="1">
              <a:lnSpc>
                <a:spcPct val="90000"/>
              </a:lnSpc>
            </a:pPr>
            <a:endParaRPr lang="en-US" altLang="ja-JP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After years of chaos, Ch</a:t>
            </a:r>
            <a:r>
              <a:rPr lang="ja-JP" altLang="en-US" smtClean="0">
                <a:ea typeface="ＭＳ Ｐゴシック" charset="-128"/>
              </a:rPr>
              <a:t>’</a:t>
            </a:r>
            <a:r>
              <a:rPr lang="en-US" altLang="ja-JP" dirty="0" smtClean="0">
                <a:ea typeface="ＭＳ Ｐゴシック" charset="-128"/>
              </a:rPr>
              <a:t>in Shih Huangdi used abusive political style to maintain order (executed opponents, book burnings)</a:t>
            </a:r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Ch’in Dynasty 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700" dirty="0" smtClean="0">
                <a:ea typeface="ＭＳ Ｐゴシック" charset="-128"/>
              </a:rPr>
              <a:t>BUT…left a legacy: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700" dirty="0" smtClean="0">
                <a:ea typeface="ＭＳ Ｐゴシック" charset="-128"/>
              </a:rPr>
              <a:t>Built </a:t>
            </a:r>
            <a:r>
              <a:rPr lang="en-US" sz="37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Great Wall</a:t>
            </a:r>
            <a:r>
              <a:rPr lang="en-US" sz="3700" b="1" u="sng" dirty="0" smtClean="0">
                <a:ea typeface="ＭＳ Ｐゴシック" charset="-128"/>
              </a:rPr>
              <a:t> </a:t>
            </a:r>
            <a:r>
              <a:rPr lang="en-US" sz="3700" dirty="0" smtClean="0">
                <a:ea typeface="ＭＳ Ｐゴシック" charset="-128"/>
              </a:rPr>
              <a:t>to keep out barbarians; created network of roads &amp; </a:t>
            </a:r>
            <a:r>
              <a:rPr lang="en-US" sz="3700" dirty="0" smtClean="0">
                <a:ea typeface="ＭＳ Ｐゴシック" charset="-128"/>
              </a:rPr>
              <a:t>canals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700" u="sng" dirty="0" smtClean="0">
                <a:ea typeface="ＭＳ Ｐゴシック" charset="-128"/>
              </a:rPr>
              <a:t>Set up civil service exams to determine who could work in government</a:t>
            </a:r>
            <a:endParaRPr lang="en-US" sz="3700" u="sng" dirty="0" smtClean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3700" dirty="0" smtClean="0">
                <a:ea typeface="ＭＳ Ｐゴシック" charset="-128"/>
              </a:rPr>
              <a:t>Common writing, weights, measures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700" dirty="0" smtClean="0">
                <a:ea typeface="ＭＳ Ｐゴシック" charset="-128"/>
              </a:rPr>
              <a:t>Expanded China into an empire</a:t>
            </a:r>
          </a:p>
          <a:p>
            <a:pPr eaLnBrk="1" hangingPunct="1">
              <a:lnSpc>
                <a:spcPct val="80000"/>
              </a:lnSpc>
            </a:pPr>
            <a:endParaRPr lang="en-US" sz="3000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great-w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52400"/>
            <a:ext cx="8636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www.reliefweb.int/mapc/asi_chn/cnt/china_m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52950" cy="6858000"/>
          </a:xfrm>
          <a:prstGeom prst="rect">
            <a:avLst/>
          </a:prstGeom>
          <a:noFill/>
        </p:spPr>
      </p:pic>
      <p:pic>
        <p:nvPicPr>
          <p:cNvPr id="36868" name="Picture 4" descr="http://www.martinsville.k12.va.us/mhs/gdean/test2/daoi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3635375"/>
          </a:xfrm>
          <a:prstGeom prst="rect">
            <a:avLst/>
          </a:prstGeom>
          <a:noFill/>
        </p:spPr>
      </p:pic>
      <p:pic>
        <p:nvPicPr>
          <p:cNvPr id="36870" name="Picture 6" descr="http://www.historyforkids.org/learn/china/religion/pictures/confuciu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81401"/>
            <a:ext cx="4572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Convince me to visit your favorite early river valley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You have been asked by the ruler of an early river civilization to create a travel brochure for that civilization.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Create a pamphlet that highlights the best of the area you choose 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Include what advancements they have made and parts of their culture (5 good and 2 bad)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Draw images of what these civilizations would look like.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NEOLITHIC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10,000 years ago</a:t>
            </a:r>
            <a:r>
              <a:rPr lang="en-US" sz="2800" b="1" u="sng" dirty="0" smtClean="0"/>
              <a:t>, agricultural</a:t>
            </a:r>
            <a:r>
              <a:rPr lang="en-US" sz="2800" dirty="0" smtClean="0"/>
              <a:t> revolution, shifted to food producing instead of finding</a:t>
            </a:r>
          </a:p>
          <a:p>
            <a:endParaRPr lang="en-US" sz="2800" dirty="0" smtClean="0"/>
          </a:p>
          <a:p>
            <a:pPr lvl="1"/>
            <a:r>
              <a:rPr lang="en-US" sz="2800" dirty="0" smtClean="0"/>
              <a:t>Domesticated animals</a:t>
            </a:r>
          </a:p>
          <a:p>
            <a:pPr lvl="1"/>
            <a:r>
              <a:rPr lang="en-US" sz="2800" dirty="0" smtClean="0"/>
              <a:t>Leads to settlements and villages</a:t>
            </a:r>
          </a:p>
          <a:p>
            <a:pPr lvl="1"/>
            <a:r>
              <a:rPr lang="en-US" sz="2800" dirty="0" smtClean="0"/>
              <a:t>Took place in many places around the world, especially around fertile river valleys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CHANGES LEAD TO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Irrigation systems for surplus of crops, freed villagers to </a:t>
            </a:r>
          </a:p>
          <a:p>
            <a:pPr>
              <a:buNone/>
            </a:pPr>
            <a:r>
              <a:rPr lang="en-US" dirty="0" smtClean="0"/>
              <a:t>do other jobs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Leads to craftsmen and trade with the invention of the wheel and the sail</a:t>
            </a:r>
          </a:p>
          <a:p>
            <a:pPr>
              <a:buNone/>
            </a:pPr>
            <a:r>
              <a:rPr lang="en-US" dirty="0" smtClean="0"/>
              <a:t>					</a:t>
            </a:r>
          </a:p>
          <a:p>
            <a:r>
              <a:rPr lang="en-US" dirty="0" smtClean="0"/>
              <a:t>Social classes emerge – need leaders </a:t>
            </a:r>
          </a:p>
          <a:p>
            <a:r>
              <a:rPr lang="en-US" dirty="0" smtClean="0"/>
              <a:t>Established religions</a:t>
            </a:r>
          </a:p>
          <a:p>
            <a:r>
              <a:rPr lang="en-US" dirty="0" smtClean="0"/>
              <a:t>Trade leads to </a:t>
            </a:r>
            <a:r>
              <a:rPr lang="en-US" b="1" u="sng" dirty="0" smtClean="0"/>
              <a:t>cultural diffusion</a:t>
            </a:r>
            <a:r>
              <a:rPr lang="en-US" dirty="0" smtClean="0"/>
              <a:t> – spread of ideas, </a:t>
            </a:r>
          </a:p>
          <a:p>
            <a:r>
              <a:rPr lang="en-US" dirty="0" smtClean="0"/>
              <a:t>beliefs, customs, skills or technology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RIVER CIVILIZATIONS…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Early Civilizations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Sprang up around the </a:t>
            </a:r>
            <a:r>
              <a:rPr lang="en-US" sz="2800" b="1" u="sng" dirty="0" smtClean="0"/>
              <a:t>Fertile Crescent</a:t>
            </a:r>
            <a:r>
              <a:rPr lang="en-US" sz="2800" dirty="0" smtClean="0"/>
              <a:t> in the Middle East</a:t>
            </a:r>
          </a:p>
          <a:p>
            <a:endParaRPr lang="en-US" sz="2800" dirty="0" smtClean="0"/>
          </a:p>
          <a:p>
            <a:r>
              <a:rPr lang="en-US" sz="2800" dirty="0" smtClean="0"/>
              <a:t>Rich fertile farmland between the Tigris and Euphrates Rivers</a:t>
            </a:r>
          </a:p>
          <a:p>
            <a:pPr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It was known as </a:t>
            </a:r>
            <a:r>
              <a:rPr lang="en-US" sz="2800" b="1" u="sng" dirty="0" smtClean="0"/>
              <a:t>Mesopotamia</a:t>
            </a:r>
            <a:r>
              <a:rPr lang="en-US" sz="2800" dirty="0" smtClean="0"/>
              <a:t> or the land between 2 rivers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77" y="0"/>
            <a:ext cx="91877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SUMERIANS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Had a </a:t>
            </a:r>
            <a:r>
              <a:rPr lang="en-US" b="1" u="sng" dirty="0" smtClean="0"/>
              <a:t>city-state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City with the surrounding land that the government controlled</a:t>
            </a:r>
          </a:p>
          <a:p>
            <a:endParaRPr lang="en-US" dirty="0" smtClean="0"/>
          </a:p>
          <a:p>
            <a:r>
              <a:rPr lang="en-US" dirty="0" smtClean="0"/>
              <a:t>Had a temple with a ziggurat</a:t>
            </a:r>
            <a:r>
              <a:rPr lang="en-US" u="sng" dirty="0" smtClean="0"/>
              <a:t> </a:t>
            </a:r>
            <a:r>
              <a:rPr lang="en-US" dirty="0" smtClean="0"/>
              <a:t>or a pyramid shaped structure</a:t>
            </a:r>
          </a:p>
          <a:p>
            <a:endParaRPr lang="en-US" dirty="0" smtClean="0"/>
          </a:p>
          <a:p>
            <a:r>
              <a:rPr lang="en-US" dirty="0" smtClean="0"/>
              <a:t>Religion that was </a:t>
            </a:r>
            <a:r>
              <a:rPr lang="en-US" b="1" u="sng" dirty="0" smtClean="0"/>
              <a:t>polytheistic</a:t>
            </a:r>
            <a:r>
              <a:rPr lang="en-US" dirty="0" smtClean="0"/>
              <a:t>--many gods</a:t>
            </a:r>
          </a:p>
          <a:p>
            <a:pPr lvl="1"/>
            <a:r>
              <a:rPr lang="en-US" dirty="0" smtClean="0"/>
              <a:t>First city-states worshipped female gods of nature, however as warriors gained power male gods replaced them and women became dependent on men</a:t>
            </a:r>
          </a:p>
          <a:p>
            <a:endParaRPr lang="en-US" dirty="0" smtClean="0"/>
          </a:p>
          <a:p>
            <a:r>
              <a:rPr lang="en-US" dirty="0" smtClean="0"/>
              <a:t>Developed </a:t>
            </a:r>
            <a:r>
              <a:rPr lang="en-US" b="1" u="sng" dirty="0" smtClean="0"/>
              <a:t>Cuneiform</a:t>
            </a:r>
            <a:r>
              <a:rPr lang="en-US" dirty="0" smtClean="0"/>
              <a:t>, the world’s first form of writing</a:t>
            </a:r>
          </a:p>
          <a:p>
            <a:pPr lvl="1"/>
            <a:r>
              <a:rPr lang="en-US" dirty="0" smtClean="0"/>
              <a:t>Used to record harvests, myths, laws, contracts, etc…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26032</TotalTime>
  <Words>1073</Words>
  <Application>Microsoft Macintosh PowerPoint</Application>
  <PresentationFormat>On-screen Show (4:3)</PresentationFormat>
  <Paragraphs>179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Calibri</vt:lpstr>
      <vt:lpstr>Constantia</vt:lpstr>
      <vt:lpstr>ＭＳ Ｐゴシック</vt:lpstr>
      <vt:lpstr>Wingdings</vt:lpstr>
      <vt:lpstr>Wingdings 2</vt:lpstr>
      <vt:lpstr>Arial</vt:lpstr>
      <vt:lpstr>Flow</vt:lpstr>
      <vt:lpstr>The Beginnings of Civilizations</vt:lpstr>
      <vt:lpstr>Beginnings of Civilizations…</vt:lpstr>
      <vt:lpstr>Earliest known human remains Africa</vt:lpstr>
      <vt:lpstr>NEOLITHIC REVOLUTION</vt:lpstr>
      <vt:lpstr>CHANGES LEAD TO CITIES</vt:lpstr>
      <vt:lpstr>EARLY RIVER CIVILIZATIONS…</vt:lpstr>
      <vt:lpstr>Early Civilizations</vt:lpstr>
      <vt:lpstr>PowerPoint Presentation</vt:lpstr>
      <vt:lpstr>SUMERIANS</vt:lpstr>
      <vt:lpstr>Empires that were established in Mesopotamia </vt:lpstr>
      <vt:lpstr>Babylonians</vt:lpstr>
      <vt:lpstr>Phoenicians</vt:lpstr>
      <vt:lpstr>Persians</vt:lpstr>
      <vt:lpstr>Warm Up- Friday, September 1</vt:lpstr>
      <vt:lpstr>Nile River Civilizations </vt:lpstr>
      <vt:lpstr>EGYPT</vt:lpstr>
      <vt:lpstr>PowerPoint Presentation</vt:lpstr>
      <vt:lpstr>Egyptian culture</vt:lpstr>
      <vt:lpstr>PowerPoint Presentation</vt:lpstr>
      <vt:lpstr>The Rosetta Stone</vt:lpstr>
      <vt:lpstr>PowerPoint Presentation</vt:lpstr>
      <vt:lpstr>Indus River Valley </vt:lpstr>
      <vt:lpstr>PowerPoint Presentation</vt:lpstr>
      <vt:lpstr>PowerPoint Presentation</vt:lpstr>
      <vt:lpstr>Early Indus Valley settlers</vt:lpstr>
      <vt:lpstr>Social Structure</vt:lpstr>
      <vt:lpstr>PowerPoint Presentation</vt:lpstr>
      <vt:lpstr>PowerPoint Presentation</vt:lpstr>
      <vt:lpstr>CHINA</vt:lpstr>
      <vt:lpstr>China’s first Dynasties</vt:lpstr>
      <vt:lpstr>Dynastic Cycles</vt:lpstr>
      <vt:lpstr>Mandate of Heaven</vt:lpstr>
      <vt:lpstr>PowerPoint Presentation</vt:lpstr>
      <vt:lpstr>Ch’in Dynasty (221-202 BCE)</vt:lpstr>
      <vt:lpstr>Ch’in Dynasty cont…</vt:lpstr>
      <vt:lpstr>PowerPoint Presentation</vt:lpstr>
      <vt:lpstr>PowerPoint Presentation</vt:lpstr>
      <vt:lpstr>Convince me to visit your favorite early river valley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VALLEY CIVILIZATIONS</dc:title>
  <dc:creator>Windows User</dc:creator>
  <cp:lastModifiedBy>Microsoft Office User</cp:lastModifiedBy>
  <cp:revision>58</cp:revision>
  <dcterms:created xsi:type="dcterms:W3CDTF">2011-01-25T02:36:35Z</dcterms:created>
  <dcterms:modified xsi:type="dcterms:W3CDTF">2017-09-06T04:05:30Z</dcterms:modified>
</cp:coreProperties>
</file>