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wav" ContentType="audio/wav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24"/>
  </p:notesMasterIdLst>
  <p:sldIdLst>
    <p:sldId id="256" r:id="rId2"/>
    <p:sldId id="270" r:id="rId3"/>
    <p:sldId id="258" r:id="rId4"/>
    <p:sldId id="274" r:id="rId5"/>
    <p:sldId id="275" r:id="rId6"/>
    <p:sldId id="276" r:id="rId7"/>
    <p:sldId id="277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9" r:id="rId17"/>
    <p:sldId id="281" r:id="rId18"/>
    <p:sldId id="280" r:id="rId19"/>
    <p:sldId id="278" r:id="rId20"/>
    <p:sldId id="268" r:id="rId21"/>
    <p:sldId id="269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91"/>
    <p:restoredTop sz="94634"/>
  </p:normalViewPr>
  <p:slideViewPr>
    <p:cSldViewPr snapToGrid="0" snapToObjects="1">
      <p:cViewPr varScale="1">
        <p:scale>
          <a:sx n="95" d="100"/>
          <a:sy n="95" d="100"/>
        </p:scale>
        <p:origin x="7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DBF73-88A2-FB47-98F3-A065ED08B54D}" type="datetimeFigureOut">
              <a:rPr lang="en-US" smtClean="0"/>
              <a:pPr/>
              <a:t>11/3/17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E1993-5003-E249-BB02-D3E4B354B6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5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method goes from big to small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E1993-5003-E249-BB02-D3E4B354B67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24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method goes from big to small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E1993-5003-E249-BB02-D3E4B354B67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telescope</a:t>
            </a:r>
            <a:r>
              <a:rPr lang="en-US" baseline="0" dirty="0" smtClean="0"/>
              <a:t> helped him look at moons of </a:t>
            </a:r>
            <a:r>
              <a:rPr lang="en-US" baseline="0" dirty="0" err="1" smtClean="0"/>
              <a:t>jupiter</a:t>
            </a:r>
            <a:r>
              <a:rPr lang="en-US" baseline="0" dirty="0" smtClean="0"/>
              <a:t> and the half circle of </a:t>
            </a:r>
            <a:r>
              <a:rPr lang="en-US" baseline="0" dirty="0" err="1" smtClean="0"/>
              <a:t>saturn</a:t>
            </a:r>
            <a:r>
              <a:rPr lang="en-US" baseline="0" dirty="0" smtClean="0"/>
              <a:t> and holes in the moon Law of inertia is that object in motion stay in motion until acted on by an outside force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E1993-5003-E249-BB02-D3E4B354B67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27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76F4F-2302-DD46-A981-497ECCE126FD}" type="slidenum">
              <a:rPr lang="en-US"/>
              <a:pPr/>
              <a:t>19</a:t>
            </a:fld>
            <a:endParaRPr lang="en-US"/>
          </a:p>
        </p:txBody>
      </p:sp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Laws of motion: 1</a:t>
            </a:r>
            <a:r>
              <a:rPr lang="en-US" baseline="30000" dirty="0" smtClean="0"/>
              <a:t>st</a:t>
            </a:r>
            <a:r>
              <a:rPr lang="en-US" dirty="0" smtClean="0"/>
              <a:t> an object at</a:t>
            </a:r>
            <a:r>
              <a:rPr lang="en-US" baseline="0" dirty="0" smtClean="0"/>
              <a:t> rest will stay at rest an object in motion will continue In motion unless acted on 2</a:t>
            </a:r>
            <a:r>
              <a:rPr lang="en-US" baseline="30000" dirty="0" smtClean="0"/>
              <a:t>nd</a:t>
            </a:r>
            <a:r>
              <a:rPr lang="en-US" baseline="0" dirty="0" smtClean="0"/>
              <a:t> force = Mass x Acceleration the bigger an item the more power it takes to move 3</a:t>
            </a:r>
            <a:r>
              <a:rPr lang="en-US" baseline="30000" dirty="0" smtClean="0"/>
              <a:t>rd</a:t>
            </a:r>
            <a:r>
              <a:rPr lang="en-US" baseline="0" dirty="0" smtClean="0"/>
              <a:t> every action has an equal and opposite reaction – first law is directly related to </a:t>
            </a:r>
            <a:r>
              <a:rPr lang="en-US" baseline="0" dirty="0" err="1" smtClean="0"/>
              <a:t>galileo’s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E1993-5003-E249-BB02-D3E4B354B67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79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3C406B-754C-514C-A467-AF43C93DE15B}" type="datetimeFigureOut">
              <a:rPr lang="en-US" smtClean="0"/>
              <a:pPr/>
              <a:t>11/3/17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AE8DCB-F20A-544F-A472-866D33097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C406B-754C-514C-A467-AF43C93DE15B}" type="datetimeFigureOut">
              <a:rPr lang="en-US" smtClean="0"/>
              <a:pPr/>
              <a:t>11/3/17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AE8DCB-F20A-544F-A472-866D33097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C406B-754C-514C-A467-AF43C93DE15B}" type="datetimeFigureOut">
              <a:rPr lang="en-US" smtClean="0"/>
              <a:pPr/>
              <a:t>11/3/17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AE8DCB-F20A-544F-A472-866D33097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E9BEC4B-F5CB-FA4D-B2BA-E2F22AB31D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4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C406B-754C-514C-A467-AF43C93DE15B}" type="datetimeFigureOut">
              <a:rPr lang="en-US" smtClean="0"/>
              <a:pPr/>
              <a:t>11/3/17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AE8DCB-F20A-544F-A472-866D330975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C406B-754C-514C-A467-AF43C93DE15B}" type="datetimeFigureOut">
              <a:rPr lang="en-US" smtClean="0"/>
              <a:pPr/>
              <a:t>11/3/17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AE8DCB-F20A-544F-A472-866D330975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C406B-754C-514C-A467-AF43C93DE15B}" type="datetimeFigureOut">
              <a:rPr lang="en-US" smtClean="0"/>
              <a:pPr/>
              <a:t>11/3/17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AE8DCB-F20A-544F-A472-866D330975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C406B-754C-514C-A467-AF43C93DE15B}" type="datetimeFigureOut">
              <a:rPr lang="en-US" smtClean="0"/>
              <a:pPr/>
              <a:t>11/3/17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AE8DCB-F20A-544F-A472-866D33097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C406B-754C-514C-A467-AF43C93DE15B}" type="datetimeFigureOut">
              <a:rPr lang="en-US" smtClean="0"/>
              <a:pPr/>
              <a:t>11/3/17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AE8DCB-F20A-544F-A472-866D330975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C406B-754C-514C-A467-AF43C93DE15B}" type="datetimeFigureOut">
              <a:rPr lang="en-US" smtClean="0"/>
              <a:pPr/>
              <a:t>11/3/17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AE8DCB-F20A-544F-A472-866D33097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3C406B-754C-514C-A467-AF43C93DE15B}" type="datetimeFigureOut">
              <a:rPr lang="en-US" smtClean="0"/>
              <a:pPr/>
              <a:t>11/3/17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AE8DCB-F20A-544F-A472-866D33097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3C406B-754C-514C-A467-AF43C93DE15B}" type="datetimeFigureOut">
              <a:rPr lang="en-US" smtClean="0"/>
              <a:pPr/>
              <a:t>11/3/17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AE8DCB-F20A-544F-A472-866D330975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3C406B-754C-514C-A467-AF43C93DE15B}" type="datetimeFigureOut">
              <a:rPr lang="en-US" smtClean="0"/>
              <a:pPr/>
              <a:t>11/3/17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3AE8DCB-F20A-544F-A472-866D330975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gif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Scientific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601980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>
                <a:effectLst>
                  <a:outerShdw blurRad="38100" dist="38100" dir="2700000" algn="tl">
                    <a:srgbClr val="DDDDDD"/>
                  </a:outerShdw>
                </a:effectLst>
              </a:rPr>
              <a:t>Observing something specific &amp; using logic to make a general statement </a:t>
            </a:r>
          </a:p>
          <a:p>
            <a:pPr lvl="1">
              <a:lnSpc>
                <a:spcPct val="90000"/>
              </a:lnSpc>
            </a:pPr>
            <a:r>
              <a:rPr lang="en-US" sz="4000"/>
              <a:t>Observation: John came to class late this morning</a:t>
            </a:r>
          </a:p>
          <a:p>
            <a:pPr lvl="1">
              <a:lnSpc>
                <a:spcPct val="90000"/>
              </a:lnSpc>
            </a:pPr>
            <a:r>
              <a:rPr lang="en-US" sz="4000"/>
              <a:t>Observation: John</a:t>
            </a:r>
            <a:r>
              <a:rPr lang="ja-JP" altLang="en-US" sz="4000">
                <a:latin typeface="Arial"/>
              </a:rPr>
              <a:t>’</a:t>
            </a:r>
            <a:r>
              <a:rPr lang="en-US" sz="4000"/>
              <a:t>s hair was uncombed</a:t>
            </a:r>
          </a:p>
          <a:p>
            <a:pPr lvl="1">
              <a:lnSpc>
                <a:spcPct val="90000"/>
              </a:lnSpc>
            </a:pPr>
            <a:r>
              <a:rPr lang="en-US" sz="4000"/>
              <a:t>Prior experience: John is very fussy about his hair</a:t>
            </a:r>
          </a:p>
          <a:p>
            <a:pPr lvl="1">
              <a:lnSpc>
                <a:spcPct val="90000"/>
              </a:lnSpc>
            </a:pPr>
            <a:r>
              <a:rPr lang="en-US" sz="4000"/>
              <a:t>Conclusion: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Inductive Reason 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657600" y="5638800"/>
            <a:ext cx="411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4000" dirty="0">
                <a:latin typeface="Arial" charset="0"/>
              </a:rPr>
              <a:t>John overslept</a:t>
            </a:r>
          </a:p>
        </p:txBody>
      </p:sp>
    </p:spTree>
    <p:extLst>
      <p:ext uri="{BB962C8B-B14F-4D97-AF65-F5344CB8AC3E}">
        <p14:creationId xmlns:p14="http://schemas.microsoft.com/office/powerpoint/2010/main" val="118738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867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4000" b="1" u="sng" dirty="0" smtClean="0"/>
              <a:t>Renaissance</a:t>
            </a:r>
            <a:r>
              <a:rPr lang="en-US" sz="4000" dirty="0" smtClean="0"/>
              <a:t>—emphasis on order, perfection, its OK to question traditional beliefs, humans can accomplish anything</a:t>
            </a:r>
          </a:p>
          <a:p>
            <a:pPr>
              <a:lnSpc>
                <a:spcPct val="90000"/>
              </a:lnSpc>
            </a:pPr>
            <a:r>
              <a:rPr lang="en-US" sz="4000" b="1" u="sng" dirty="0" smtClean="0"/>
              <a:t>Reformation</a:t>
            </a:r>
            <a:r>
              <a:rPr lang="en-US" sz="4000" dirty="0" smtClean="0"/>
              <a:t>—Catholic Church did not always support scientific thought; new religions weakened Church authority</a:t>
            </a:r>
          </a:p>
          <a:p>
            <a:pPr>
              <a:lnSpc>
                <a:spcPct val="90000"/>
              </a:lnSpc>
            </a:pPr>
            <a:r>
              <a:rPr lang="en-US" sz="4000" b="1" u="sng" dirty="0" smtClean="0"/>
              <a:t>Overseas Exploration</a:t>
            </a:r>
            <a:r>
              <a:rPr lang="en-US" sz="4000" dirty="0" smtClean="0"/>
              <a:t>—caused scientific research on new plants &amp; animals brought back</a:t>
            </a:r>
            <a:endParaRPr lang="en-US" sz="4000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Reasons for Scientific Revolution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8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132638" cy="914400"/>
          </a:xfrm>
        </p:spPr>
        <p:txBody>
          <a:bodyPr/>
          <a:lstStyle/>
          <a:p>
            <a:pPr algn="ctr"/>
            <a:r>
              <a:rPr lang="en-US"/>
              <a:t>Nicolaus Copernicus</a:t>
            </a:r>
          </a:p>
        </p:txBody>
      </p:sp>
      <p:pic>
        <p:nvPicPr>
          <p:cNvPr id="8195" name="Picture 3" descr="Copernic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762000"/>
            <a:ext cx="4264025" cy="609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43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6781800" cy="914400"/>
          </a:xfrm>
        </p:spPr>
        <p:txBody>
          <a:bodyPr/>
          <a:lstStyle/>
          <a:p>
            <a:pPr algn="ctr"/>
            <a:r>
              <a:rPr lang="en-US"/>
              <a:t>Nicolaus Copernicus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7057" y="926377"/>
            <a:ext cx="8305800" cy="586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Founder of modern astronomy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Introduced heliocentric hypothesis: earth is 1 of many heavenly bodies that spin on their axes &amp; revolve around the sun</a:t>
            </a:r>
          </a:p>
          <a:p>
            <a:pPr>
              <a:lnSpc>
                <a:spcPct val="90000"/>
              </a:lnSpc>
            </a:pPr>
            <a:r>
              <a:rPr lang="en-US" sz="3200" dirty="0" smtClean="0"/>
              <a:t>Revolutionize Europe</a:t>
            </a:r>
            <a:r>
              <a:rPr lang="ja-JP" altLang="en-US" sz="3200" smtClean="0">
                <a:latin typeface="Arial"/>
              </a:rPr>
              <a:t>’</a:t>
            </a:r>
            <a:r>
              <a:rPr lang="en-US" sz="3200" dirty="0" smtClean="0"/>
              <a:t>s			 </a:t>
            </a:r>
            <a:r>
              <a:rPr lang="en-US" sz="3200" dirty="0"/>
              <a:t>concept of </a:t>
            </a:r>
            <a:r>
              <a:rPr lang="en-US" sz="3200" dirty="0" smtClean="0"/>
              <a:t>the </a:t>
            </a:r>
            <a:r>
              <a:rPr lang="en-US" sz="3200" dirty="0"/>
              <a:t>universe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Influenced: Galileo, 		  </a:t>
            </a:r>
            <a:endParaRPr lang="en-US" sz="3200" dirty="0" smtClean="0"/>
          </a:p>
          <a:p>
            <a:pPr>
              <a:lnSpc>
                <a:spcPct val="90000"/>
              </a:lnSpc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Kepler</a:t>
            </a:r>
            <a:r>
              <a:rPr lang="en-US" sz="3200" dirty="0"/>
              <a:t>, &amp; Newton</a:t>
            </a:r>
          </a:p>
        </p:txBody>
      </p:sp>
      <p:pic>
        <p:nvPicPr>
          <p:cNvPr id="9222" name="Picture 6" descr="j00831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371" y="3326988"/>
            <a:ext cx="3352800" cy="3321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86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0"/>
            <a:ext cx="7361237" cy="762000"/>
          </a:xfrm>
        </p:spPr>
        <p:txBody>
          <a:bodyPr/>
          <a:lstStyle/>
          <a:p>
            <a:pPr algn="ctr"/>
            <a:r>
              <a:rPr lang="en-US"/>
              <a:t>Galileo Galilei</a:t>
            </a:r>
          </a:p>
        </p:txBody>
      </p:sp>
      <p:pic>
        <p:nvPicPr>
          <p:cNvPr id="12291" name="Picture 3" descr="Galile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288" y="838200"/>
            <a:ext cx="4505325" cy="6019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71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0"/>
            <a:ext cx="7772400" cy="838200"/>
          </a:xfrm>
        </p:spPr>
        <p:txBody>
          <a:bodyPr/>
          <a:lstStyle/>
          <a:p>
            <a:pPr algn="ctr"/>
            <a:r>
              <a:rPr lang="en-US" dirty="0"/>
              <a:t>Galileo </a:t>
            </a:r>
            <a:r>
              <a:rPr lang="en-US" dirty="0" err="1"/>
              <a:t>Galilei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6294" y="909665"/>
            <a:ext cx="8229600" cy="5943600"/>
          </a:xfrm>
        </p:spPr>
        <p:txBody>
          <a:bodyPr/>
          <a:lstStyle/>
          <a:p>
            <a:r>
              <a:rPr lang="en-US" sz="4000" dirty="0"/>
              <a:t>Considered one of most influential scientists in history</a:t>
            </a:r>
          </a:p>
          <a:p>
            <a:r>
              <a:rPr lang="en-US" sz="4000" dirty="0"/>
              <a:t>Law of Inertia, invented </a:t>
            </a:r>
            <a:r>
              <a:rPr lang="en-US" sz="4000" dirty="0" smtClean="0"/>
              <a:t>telescope</a:t>
            </a:r>
            <a:r>
              <a:rPr lang="en-US" sz="4000" dirty="0"/>
              <a:t>, astronomy observations</a:t>
            </a:r>
          </a:p>
          <a:p>
            <a:r>
              <a:rPr lang="en-US" sz="4000" dirty="0"/>
              <a:t>Perfection of scientific 	   </a:t>
            </a:r>
            <a:r>
              <a:rPr lang="en-US" sz="4000" dirty="0" smtClean="0"/>
              <a:t>method-</a:t>
            </a:r>
            <a:r>
              <a:rPr lang="en-US" sz="4000" dirty="0"/>
              <a:t>-emphasis on 	     </a:t>
            </a:r>
            <a:r>
              <a:rPr lang="en-US" sz="4000" dirty="0" smtClean="0"/>
              <a:t>	careful</a:t>
            </a:r>
            <a:r>
              <a:rPr lang="en-US" sz="4000" dirty="0"/>
              <a:t>, </a:t>
            </a:r>
            <a:r>
              <a:rPr lang="en-US" sz="4000" dirty="0" smtClean="0"/>
              <a:t>quantitative			        measurements</a:t>
            </a:r>
            <a:endParaRPr lang="en-US" sz="4000" dirty="0"/>
          </a:p>
        </p:txBody>
      </p:sp>
      <p:pic>
        <p:nvPicPr>
          <p:cNvPr id="13319" name="Picture 7" descr="galileo telesco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26" r="7574"/>
          <a:stretch>
            <a:fillRect/>
          </a:stretch>
        </p:blipFill>
        <p:spPr bwMode="auto">
          <a:xfrm>
            <a:off x="6705600" y="2177143"/>
            <a:ext cx="2438400" cy="42502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2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800" b="1" i="1" dirty="0" smtClean="0"/>
              <a:t>Galileo</a:t>
            </a:r>
            <a:r>
              <a:rPr lang="ja-JP" altLang="en-US" sz="2800" b="1" i="1" smtClean="0">
                <a:latin typeface="Arial"/>
              </a:rPr>
              <a:t>’</a:t>
            </a:r>
            <a:r>
              <a:rPr lang="en-US" sz="2800" b="1" i="1" dirty="0" smtClean="0"/>
              <a:t>s Theories</a:t>
            </a:r>
          </a:p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2800" dirty="0" smtClean="0"/>
              <a:t>Brought him into direct conflict with the church</a:t>
            </a:r>
          </a:p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2800" dirty="0" smtClean="0"/>
              <a:t>Church leaders pressured him not to support ideas of Copernicus</a:t>
            </a:r>
          </a:p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2800" i="1" dirty="0" smtClean="0"/>
              <a:t>Dialogue concerning Two Chief World Systems, 1632, </a:t>
            </a:r>
            <a:r>
              <a:rPr lang="en-US" sz="2800" dirty="0" smtClean="0"/>
              <a:t>showed support</a:t>
            </a:r>
            <a:endParaRPr lang="en-US" sz="2800" i="1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Galileo and the Church (Part 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800" b="1" i="1" dirty="0" smtClean="0"/>
              <a:t>Trial</a:t>
            </a:r>
          </a:p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2800" dirty="0" smtClean="0"/>
              <a:t>Pope Urban VII ordered Galileo to Rome to stand trial before Inquisition</a:t>
            </a:r>
          </a:p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2800" dirty="0" smtClean="0"/>
              <a:t>Church wanted to stamp out heresy, or dissenting views</a:t>
            </a:r>
          </a:p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2800" dirty="0" smtClean="0"/>
              <a:t>Trial held, April 1633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Galileo and the Church (Part II)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2800" b="1" i="1" dirty="0" smtClean="0"/>
              <a:t>House Arrest</a:t>
            </a:r>
          </a:p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2800" dirty="0" smtClean="0"/>
              <a:t>Galileo stated would not use Copernican theory in work</a:t>
            </a:r>
          </a:p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2800" dirty="0" smtClean="0"/>
              <a:t>Received lenient sentence in return</a:t>
            </a:r>
          </a:p>
          <a:p>
            <a:pPr marL="233363" indent="-233363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FontTx/>
              <a:buChar char="•"/>
            </a:pPr>
            <a:r>
              <a:rPr lang="en-US" sz="2800" dirty="0" smtClean="0"/>
              <a:t>Pope ordered Galileo under house arrest, where he spent rest of life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Galileo and the Church (Part III)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Text Box 2"/>
          <p:cNvSpPr txBox="1">
            <a:spLocks noChangeArrowheads="1"/>
          </p:cNvSpPr>
          <p:nvPr/>
        </p:nvSpPr>
        <p:spPr bwMode="auto">
          <a:xfrm>
            <a:off x="457200" y="5105400"/>
            <a:ext cx="82296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r>
              <a:rPr lang="en-US" sz="1900" dirty="0">
                <a:solidFill>
                  <a:schemeClr val="bg1"/>
                </a:solidFill>
              </a:rPr>
              <a:t>The church feared reason as an enemy of faith, but eventually began to embrace some of the achievements of the Scientific Revolution.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70019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229600" cy="13716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sz="1900" dirty="0">
                <a:solidFill>
                  <a:schemeClr val="bg1"/>
                </a:solidFill>
              </a:rPr>
              <a:t>As science assumed greater significance, the question of the role of the Roman Catholic Church in a changing culture became important. While the church opposed the views of many scientists, it benefited from new discoveries that made Renaissance art and architecture possible.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70020" name="Group 4"/>
          <p:cNvGrpSpPr>
            <a:grpSpLocks/>
          </p:cNvGrpSpPr>
          <p:nvPr/>
        </p:nvGrpSpPr>
        <p:grpSpPr bwMode="auto">
          <a:xfrm>
            <a:off x="457200" y="2590800"/>
            <a:ext cx="4038600" cy="2343150"/>
            <a:chOff x="288" y="2166"/>
            <a:chExt cx="2448" cy="1270"/>
          </a:xfrm>
          <a:noFill/>
        </p:grpSpPr>
        <p:sp>
          <p:nvSpPr>
            <p:cNvPr id="470021" name="Text Box 5"/>
            <p:cNvSpPr txBox="1">
              <a:spLocks noChangeArrowheads="1"/>
            </p:cNvSpPr>
            <p:nvPr/>
          </p:nvSpPr>
          <p:spPr bwMode="auto">
            <a:xfrm>
              <a:off x="288" y="2400"/>
              <a:ext cx="2448" cy="103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286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25273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2641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2755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870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3327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3784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4241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4699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10000"/>
                </a:spcAft>
                <a:buFontTx/>
                <a:buChar char="•"/>
              </a:pPr>
              <a:r>
                <a:rPr lang="en-US" sz="1900" dirty="0">
                  <a:solidFill>
                    <a:schemeClr val="bg1"/>
                  </a:solidFill>
                  <a:latin typeface="Arial" charset="0"/>
                </a:rPr>
                <a:t>Church most powerful institution in Europe, Middle Ages</a:t>
              </a:r>
            </a:p>
            <a:p>
              <a:pPr eaLnBrk="1" hangingPunct="1">
                <a:lnSpc>
                  <a:spcPct val="100000"/>
                </a:lnSpc>
                <a:spcAft>
                  <a:spcPct val="10000"/>
                </a:spcAft>
                <a:buFontTx/>
                <a:buChar char="•"/>
              </a:pPr>
              <a:r>
                <a:rPr lang="en-US" sz="1900" dirty="0">
                  <a:solidFill>
                    <a:schemeClr val="bg1"/>
                  </a:solidFill>
                  <a:latin typeface="Arial" charset="0"/>
                </a:rPr>
                <a:t>Primary resource for knowledge, learning</a:t>
              </a:r>
            </a:p>
            <a:p>
              <a:pPr eaLnBrk="1" hangingPunct="1">
                <a:lnSpc>
                  <a:spcPct val="100000"/>
                </a:lnSpc>
                <a:spcAft>
                  <a:spcPct val="10000"/>
                </a:spcAft>
                <a:buFontTx/>
                <a:buChar char="•"/>
              </a:pPr>
              <a:r>
                <a:rPr lang="en-US" sz="1900" dirty="0">
                  <a:solidFill>
                    <a:schemeClr val="bg1"/>
                  </a:solidFill>
                  <a:latin typeface="Arial" charset="0"/>
                </a:rPr>
                <a:t>Cathedral schools, universities trained people to run the church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70022" name="Text Box 6"/>
            <p:cNvSpPr txBox="1">
              <a:spLocks noChangeArrowheads="1"/>
            </p:cNvSpPr>
            <p:nvPr/>
          </p:nvSpPr>
          <p:spPr bwMode="auto">
            <a:xfrm>
              <a:off x="288" y="2166"/>
              <a:ext cx="2448" cy="24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10000"/>
                </a:spcAft>
              </a:pPr>
              <a:r>
                <a:rPr lang="en-US" b="1" i="1" dirty="0">
                  <a:solidFill>
                    <a:schemeClr val="bg1"/>
                  </a:solidFill>
                  <a:latin typeface="Arial" charset="0"/>
                </a:rPr>
                <a:t>Science and the Church</a:t>
              </a:r>
            </a:p>
          </p:txBody>
        </p:sp>
      </p:grpSp>
      <p:sp>
        <p:nvSpPr>
          <p:cNvPr id="470023" name="Rectangle 7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b="1" dirty="0">
                <a:solidFill>
                  <a:schemeClr val="bg1"/>
                </a:solidFill>
              </a:rPr>
              <a:t>Science and Society</a:t>
            </a:r>
          </a:p>
        </p:txBody>
      </p:sp>
      <p:grpSp>
        <p:nvGrpSpPr>
          <p:cNvPr id="470024" name="Group 8"/>
          <p:cNvGrpSpPr>
            <a:grpSpLocks/>
          </p:cNvGrpSpPr>
          <p:nvPr/>
        </p:nvGrpSpPr>
        <p:grpSpPr bwMode="auto">
          <a:xfrm>
            <a:off x="4648200" y="2590800"/>
            <a:ext cx="4038600" cy="2343150"/>
            <a:chOff x="288" y="2166"/>
            <a:chExt cx="2448" cy="1270"/>
          </a:xfrm>
          <a:noFill/>
        </p:grpSpPr>
        <p:sp>
          <p:nvSpPr>
            <p:cNvPr id="470025" name="Text Box 9"/>
            <p:cNvSpPr txBox="1">
              <a:spLocks noChangeArrowheads="1"/>
            </p:cNvSpPr>
            <p:nvPr/>
          </p:nvSpPr>
          <p:spPr bwMode="auto">
            <a:xfrm>
              <a:off x="288" y="2400"/>
              <a:ext cx="2448" cy="103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286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25273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2641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2755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870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3327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3784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4241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4699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10000"/>
                </a:spcAft>
                <a:buFontTx/>
                <a:buChar char="•"/>
              </a:pPr>
              <a:r>
                <a:rPr lang="en-US" sz="1900" dirty="0">
                  <a:solidFill>
                    <a:schemeClr val="bg1"/>
                  </a:solidFill>
                  <a:latin typeface="Arial" charset="0"/>
                </a:rPr>
                <a:t>Most scientists did not want to challenge role of Christianity </a:t>
              </a:r>
            </a:p>
            <a:p>
              <a:pPr eaLnBrk="1" hangingPunct="1">
                <a:lnSpc>
                  <a:spcPct val="100000"/>
                </a:lnSpc>
                <a:spcAft>
                  <a:spcPct val="10000"/>
                </a:spcAft>
                <a:buFontTx/>
                <a:buChar char="•"/>
              </a:pPr>
              <a:r>
                <a:rPr lang="en-US" sz="1900" dirty="0">
                  <a:solidFill>
                    <a:schemeClr val="bg1"/>
                  </a:solidFill>
                  <a:latin typeface="Arial" charset="0"/>
                </a:rPr>
                <a:t>Church explained world through inspiration, revealed truth</a:t>
              </a:r>
            </a:p>
            <a:p>
              <a:pPr eaLnBrk="1" hangingPunct="1">
                <a:lnSpc>
                  <a:spcPct val="100000"/>
                </a:lnSpc>
                <a:spcAft>
                  <a:spcPct val="10000"/>
                </a:spcAft>
                <a:buFontTx/>
                <a:buChar char="•"/>
              </a:pPr>
              <a:r>
                <a:rPr lang="en-US" sz="1900" dirty="0">
                  <a:solidFill>
                    <a:schemeClr val="bg1"/>
                  </a:solidFill>
                  <a:latin typeface="Arial" charset="0"/>
                </a:rPr>
                <a:t>Science explained world through logical reasoning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470026" name="Text Box 10"/>
            <p:cNvSpPr txBox="1">
              <a:spLocks noChangeArrowheads="1"/>
            </p:cNvSpPr>
            <p:nvPr/>
          </p:nvSpPr>
          <p:spPr bwMode="auto">
            <a:xfrm>
              <a:off x="288" y="2166"/>
              <a:ext cx="2448" cy="248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10000"/>
                </a:spcAft>
              </a:pPr>
              <a:r>
                <a:rPr lang="en-US" b="1" i="1" dirty="0">
                  <a:solidFill>
                    <a:schemeClr val="bg1"/>
                  </a:solidFill>
                  <a:latin typeface="Arial" charset="0"/>
                </a:rPr>
                <a:t>Conflicts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015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0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0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7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1008"/>
            <a:ext cx="8229600" cy="4525963"/>
          </a:xfrm>
        </p:spPr>
        <p:txBody>
          <a:bodyPr/>
          <a:lstStyle/>
          <a:p>
            <a:pPr>
              <a:spcAft>
                <a:spcPct val="50000"/>
              </a:spcAft>
              <a:buFontTx/>
              <a:buChar char="•"/>
            </a:pPr>
            <a:r>
              <a:rPr lang="en-US" sz="2400" dirty="0">
                <a:latin typeface="Arial" charset="0"/>
              </a:rPr>
              <a:t>Scholars relied on traditional </a:t>
            </a:r>
            <a:r>
              <a:rPr lang="en-US" sz="2400" dirty="0" smtClean="0">
                <a:latin typeface="Arial" charset="0"/>
              </a:rPr>
              <a:t>authorities (the Church) </a:t>
            </a:r>
            <a:r>
              <a:rPr lang="en-US" sz="2400" dirty="0">
                <a:latin typeface="Arial" charset="0"/>
              </a:rPr>
              <a:t>for beliefs about structure of universe</a:t>
            </a:r>
          </a:p>
          <a:p>
            <a:pPr>
              <a:spcAft>
                <a:spcPct val="10000"/>
              </a:spcAft>
              <a:buFontTx/>
              <a:buChar char="•"/>
            </a:pPr>
            <a:r>
              <a:rPr lang="en-US" sz="2400" b="1" dirty="0">
                <a:latin typeface="Arial" charset="0"/>
              </a:rPr>
              <a:t>Geocentric theory</a:t>
            </a:r>
            <a:r>
              <a:rPr lang="en-US" sz="2400" dirty="0">
                <a:latin typeface="Arial" charset="0"/>
              </a:rPr>
              <a:t>, Aristotle</a:t>
            </a:r>
            <a:endParaRPr lang="en-US" sz="2400" b="1" dirty="0">
              <a:latin typeface="Arial" charset="0"/>
            </a:endParaRPr>
          </a:p>
          <a:p>
            <a:pPr lvl="1">
              <a:spcAft>
                <a:spcPct val="10000"/>
              </a:spcAft>
              <a:buFont typeface="Arial" charset="0"/>
              <a:buChar char="–"/>
            </a:pPr>
            <a:r>
              <a:rPr lang="en-US" sz="2400" dirty="0">
                <a:latin typeface="Arial" charset="0"/>
              </a:rPr>
              <a:t>Earth center of universe</a:t>
            </a:r>
          </a:p>
          <a:p>
            <a:pPr lvl="1">
              <a:spcAft>
                <a:spcPct val="10000"/>
              </a:spcAft>
              <a:buFont typeface="Arial" charset="0"/>
              <a:buChar char="–"/>
            </a:pPr>
            <a:r>
              <a:rPr lang="en-US" sz="2400" dirty="0">
                <a:latin typeface="Arial" charset="0"/>
              </a:rPr>
              <a:t>Sun, moon, planets </a:t>
            </a:r>
            <a:r>
              <a:rPr lang="en-US" sz="2400" dirty="0" smtClean="0">
                <a:latin typeface="Arial" charset="0"/>
              </a:rPr>
              <a:t>revolved</a:t>
            </a:r>
          </a:p>
          <a:p>
            <a:pPr lvl="1">
              <a:spcAft>
                <a:spcPct val="10000"/>
              </a:spcAft>
              <a:buNone/>
            </a:pPr>
            <a:r>
              <a:rPr lang="en-US" sz="2400" dirty="0" smtClean="0">
                <a:latin typeface="Arial" charset="0"/>
              </a:rPr>
              <a:t>	 </a:t>
            </a:r>
            <a:r>
              <a:rPr lang="en-US" sz="2400" dirty="0">
                <a:latin typeface="Arial" charset="0"/>
              </a:rPr>
              <a:t>around </a:t>
            </a:r>
            <a:r>
              <a:rPr lang="en-US" sz="2400" dirty="0" smtClean="0">
                <a:latin typeface="Arial" charset="0"/>
              </a:rPr>
              <a:t>Earth</a:t>
            </a:r>
            <a:endParaRPr lang="en-US" sz="2400" dirty="0">
              <a:latin typeface="Arial" charset="0"/>
            </a:endParaRPr>
          </a:p>
          <a:p>
            <a:pPr>
              <a:buFontTx/>
              <a:buChar char="•"/>
            </a:pPr>
            <a:r>
              <a:rPr lang="en-US" sz="2400" dirty="0">
                <a:latin typeface="Arial" charset="0"/>
              </a:rPr>
              <a:t>Ideas upheld by church, accepted </a:t>
            </a:r>
            <a:endParaRPr lang="en-US" sz="2400" dirty="0" smtClean="0">
              <a:latin typeface="Arial" charset="0"/>
            </a:endParaRPr>
          </a:p>
          <a:p>
            <a:pPr>
              <a:buNone/>
            </a:pPr>
            <a:r>
              <a:rPr lang="en-US" sz="2400" dirty="0" smtClean="0">
                <a:latin typeface="Arial" charset="0"/>
              </a:rPr>
              <a:t>	authority for European intellectuals</a:t>
            </a:r>
          </a:p>
          <a:p>
            <a:pPr>
              <a:spcAft>
                <a:spcPct val="50000"/>
              </a:spcAft>
              <a:buFontTx/>
              <a:buChar char="•"/>
            </a:pPr>
            <a:endParaRPr lang="en-US" sz="2000" dirty="0">
              <a:latin typeface="Arial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Ideas about the universe and the natural world did the world believe up to today?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1446" y="2668451"/>
            <a:ext cx="2745354" cy="375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0"/>
            <a:ext cx="7772400" cy="990600"/>
          </a:xfrm>
        </p:spPr>
        <p:txBody>
          <a:bodyPr/>
          <a:lstStyle/>
          <a:p>
            <a:pPr algn="ctr"/>
            <a:r>
              <a:rPr lang="en-US"/>
              <a:t>Isaac Newton</a:t>
            </a:r>
          </a:p>
        </p:txBody>
      </p:sp>
      <p:pic>
        <p:nvPicPr>
          <p:cNvPr id="14339" name="Picture 3" descr="Newton"/>
          <p:cNvPicPr>
            <a:picLocks noChangeAspect="1" noChangeArrowheads="1"/>
          </p:cNvPicPr>
          <p:nvPr/>
        </p:nvPicPr>
        <p:blipFill>
          <a:blip r:embed="rId2">
            <a:lum bright="12000" contras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14400"/>
            <a:ext cx="4886325" cy="5943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37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0"/>
            <a:ext cx="7772400" cy="762000"/>
          </a:xfrm>
        </p:spPr>
        <p:txBody>
          <a:bodyPr/>
          <a:lstStyle/>
          <a:p>
            <a:pPr algn="ctr"/>
            <a:r>
              <a:rPr lang="en-US"/>
              <a:t>Isaac Newton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5334000" cy="61722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4400" dirty="0"/>
              <a:t>The greatest and most influential scientist of the era</a:t>
            </a:r>
          </a:p>
          <a:p>
            <a:pPr>
              <a:lnSpc>
                <a:spcPct val="90000"/>
              </a:lnSpc>
            </a:pPr>
            <a:r>
              <a:rPr lang="en-US" sz="4400" dirty="0"/>
              <a:t>Major contributions to understanding of motion, light, heat</a:t>
            </a:r>
          </a:p>
          <a:p>
            <a:pPr>
              <a:lnSpc>
                <a:spcPct val="90000"/>
              </a:lnSpc>
            </a:pPr>
            <a:r>
              <a:rPr lang="en-US" sz="4400" dirty="0"/>
              <a:t>Discovered theory of gravity</a:t>
            </a:r>
          </a:p>
          <a:p>
            <a:pPr>
              <a:lnSpc>
                <a:spcPct val="90000"/>
              </a:lnSpc>
            </a:pPr>
            <a:r>
              <a:rPr lang="en-US" sz="4400" dirty="0"/>
              <a:t>Created calculus</a:t>
            </a:r>
          </a:p>
        </p:txBody>
      </p:sp>
      <p:pic>
        <p:nvPicPr>
          <p:cNvPr id="15365" name="Picture 5" descr="newtonap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512" y="1981200"/>
            <a:ext cx="3900488" cy="4876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j028674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819400"/>
            <a:ext cx="2286000" cy="21828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653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2800" b="1">
                <a:solidFill>
                  <a:schemeClr val="tx2"/>
                </a:solidFill>
              </a:rPr>
              <a:t>Science and Community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447800"/>
            <a:ext cx="8229600" cy="4419600"/>
          </a:xfrm>
          <a:prstGeom prst="rect">
            <a:avLst/>
          </a:prstGeom>
          <a:noFill/>
          <a:ln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sz="2800" b="1" dirty="0" smtClean="0"/>
              <a:t>Scientific Revolution established new way of thinking about physical world</a:t>
            </a:r>
          </a:p>
          <a:p>
            <a:pPr marL="231775" indent="-231775">
              <a:spcBef>
                <a:spcPct val="0"/>
              </a:spcBef>
              <a:spcAft>
                <a:spcPct val="50000"/>
              </a:spcAft>
            </a:pPr>
            <a:r>
              <a:rPr lang="en-US" sz="2400" dirty="0" smtClean="0"/>
              <a:t>Great advances made in astronomy, physics, biology, chemistry</a:t>
            </a:r>
          </a:p>
          <a:p>
            <a:pPr marL="231775" indent="-231775">
              <a:spcBef>
                <a:spcPct val="0"/>
              </a:spcBef>
              <a:spcAft>
                <a:spcPct val="50000"/>
              </a:spcAft>
            </a:pPr>
            <a:r>
              <a:rPr lang="en-US" sz="2400" dirty="0" smtClean="0"/>
              <a:t>Advances influenced developments in arts, architecture</a:t>
            </a:r>
          </a:p>
          <a:p>
            <a:pPr marL="231775" indent="-231775">
              <a:spcBef>
                <a:spcPct val="0"/>
              </a:spcBef>
              <a:spcAft>
                <a:spcPct val="50000"/>
              </a:spcAft>
            </a:pPr>
            <a:r>
              <a:rPr lang="en-US" sz="2400" dirty="0" smtClean="0"/>
              <a:t>Impact of Scientific Revolution soon would cause philosophers, scholars to wonder if reason could solve poverty, war, ignorance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08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0"/>
            <a:ext cx="7802563" cy="6858000"/>
          </a:xfrm>
          <a:solidFill>
            <a:schemeClr val="bg1"/>
          </a:solidFill>
        </p:spPr>
        <p:txBody>
          <a:bodyPr/>
          <a:lstStyle/>
          <a:p>
            <a:pPr marL="0" indent="0">
              <a:buFont typeface="Monotype Sorts" charset="0"/>
              <a:buNone/>
            </a:pPr>
            <a:r>
              <a:rPr lang="en-US" sz="4400" b="1" u="sng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Scientific</a:t>
            </a:r>
            <a:r>
              <a:rPr lang="en-US" sz="4400" b="1" u="sng" dirty="0"/>
              <a:t> Revolution</a:t>
            </a:r>
            <a:r>
              <a:rPr lang="en-US" sz="4400" dirty="0"/>
              <a:t>—a movement in the 1600s in which new technology and innovative approaches to seeking knowledge led to a breakthrough in European thought</a:t>
            </a:r>
            <a:r>
              <a:rPr lang="en-US" sz="4400"/>
              <a:t>. </a:t>
            </a:r>
            <a:r>
              <a:rPr lang="en-US" sz="4400" dirty="0" smtClean="0"/>
              <a:t>(</a:t>
            </a:r>
            <a:r>
              <a:rPr lang="en-US" sz="4400" dirty="0"/>
              <a:t>Everything was questioned; nothing was assumed)</a:t>
            </a:r>
            <a:endParaRPr lang="en-US" sz="1000" dirty="0"/>
          </a:p>
          <a:p>
            <a:pPr marL="0" indent="0">
              <a:buFont typeface="Monotype Sorts" charset="0"/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192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Rene Descartes </a:t>
            </a:r>
          </a:p>
        </p:txBody>
      </p:sp>
      <p:pic>
        <p:nvPicPr>
          <p:cNvPr id="38915" name="Picture 3" descr="descartes"/>
          <p:cNvPicPr>
            <a:picLocks noChangeAspect="1" noChangeArrowheads="1"/>
          </p:cNvPicPr>
          <p:nvPr/>
        </p:nvPicPr>
        <p:blipFill>
          <a:blip r:embed="rId2">
            <a:lum bright="18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1600200"/>
            <a:ext cx="4481512" cy="4656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774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90600"/>
            <a:ext cx="82296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4000" dirty="0"/>
              <a:t>Philosopher &amp; Mathematician who believed truth is found only in logic</a:t>
            </a:r>
          </a:p>
          <a:p>
            <a:pPr>
              <a:lnSpc>
                <a:spcPct val="90000"/>
              </a:lnSpc>
            </a:pPr>
            <a:r>
              <a:rPr lang="en-US" sz="4000" dirty="0"/>
              <a:t>Searched for knowledge in everything—went through entire life questioning the existence of everything (except that he was alive) &amp; did not trust anything to be true until he proved it (</a:t>
            </a:r>
            <a:r>
              <a:rPr lang="ja-JP" altLang="en-US" sz="4000" dirty="0">
                <a:latin typeface="Arial"/>
              </a:rPr>
              <a:t>“</a:t>
            </a:r>
            <a:r>
              <a:rPr lang="en-US" sz="4000" dirty="0"/>
              <a:t>I think, therefore I am</a:t>
            </a:r>
            <a:r>
              <a:rPr lang="ja-JP" altLang="en-US" sz="4000" dirty="0">
                <a:latin typeface="Arial"/>
              </a:rPr>
              <a:t>”</a:t>
            </a:r>
            <a:r>
              <a:rPr lang="en-US" sz="4000" dirty="0"/>
              <a:t>)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n-US"/>
              <a:t>Rene Descartes</a:t>
            </a:r>
          </a:p>
        </p:txBody>
      </p:sp>
    </p:spTree>
    <p:extLst>
      <p:ext uri="{BB962C8B-B14F-4D97-AF65-F5344CB8AC3E}">
        <p14:creationId xmlns:p14="http://schemas.microsoft.com/office/powerpoint/2010/main" val="2734355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Francis Bacon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0095" y="1417638"/>
            <a:ext cx="4150214" cy="516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26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Bacon and Descartes go together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Idea that we can prove ideas to be true through experimentation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Used deductive reasoning to prove ideas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Francis Bacon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225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bg1"/>
          </a:solidFill>
        </p:spPr>
        <p:txBody>
          <a:bodyPr/>
          <a:lstStyle/>
          <a:p>
            <a:r>
              <a:rPr lang="en-US" sz="4000"/>
              <a:t>Observing something general &amp; using logic to prove a hypothesis (unproven question)</a:t>
            </a:r>
          </a:p>
          <a:p>
            <a:r>
              <a:rPr lang="en-US" sz="4000"/>
              <a:t>Use Scientific Method to prove hypothesis</a:t>
            </a:r>
          </a:p>
          <a:p>
            <a:pPr lvl="1"/>
            <a:r>
              <a:rPr lang="en-US" sz="4000"/>
              <a:t>Premise: All dogs have four legs</a:t>
            </a:r>
          </a:p>
          <a:p>
            <a:pPr lvl="1"/>
            <a:r>
              <a:rPr lang="en-US" sz="4000"/>
              <a:t>Premise: Rover is a dog</a:t>
            </a:r>
          </a:p>
          <a:p>
            <a:pPr lvl="1"/>
            <a:r>
              <a:rPr lang="en-US" sz="4000"/>
              <a:t>Conclusion: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Deductive Reasoning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581400" y="5867400"/>
            <a:ext cx="556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4000" dirty="0">
                <a:latin typeface="Arial" charset="0"/>
              </a:rPr>
              <a:t>Rover has four legs</a:t>
            </a:r>
          </a:p>
        </p:txBody>
      </p:sp>
    </p:spTree>
    <p:extLst>
      <p:ext uri="{BB962C8B-B14F-4D97-AF65-F5344CB8AC3E}">
        <p14:creationId xmlns:p14="http://schemas.microsoft.com/office/powerpoint/2010/main" val="227603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143000"/>
            <a:ext cx="83058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u="sng" dirty="0"/>
              <a:t>Theory</a:t>
            </a:r>
            <a:r>
              <a:rPr lang="en-US" sz="4000" dirty="0"/>
              <a:t>—Observation of something in nature</a:t>
            </a:r>
          </a:p>
          <a:p>
            <a:r>
              <a:rPr lang="en-US" sz="4000" b="1" u="sng" dirty="0"/>
              <a:t>Form Hypothesis</a:t>
            </a:r>
            <a:r>
              <a:rPr lang="en-US" sz="4000" dirty="0"/>
              <a:t>—come up with a question about observation</a:t>
            </a:r>
          </a:p>
          <a:p>
            <a:r>
              <a:rPr lang="en-US" sz="4000" b="1" u="sng" dirty="0"/>
              <a:t>Experimentation</a:t>
            </a:r>
            <a:r>
              <a:rPr lang="en-US" sz="4000" dirty="0"/>
              <a:t>—conduct tests to determine answers to hypothesis</a:t>
            </a:r>
          </a:p>
          <a:p>
            <a:r>
              <a:rPr lang="en-US" sz="4000" b="1" u="sng" dirty="0"/>
              <a:t>Confirmation</a:t>
            </a:r>
            <a:r>
              <a:rPr lang="en-US" sz="4000" dirty="0"/>
              <a:t>—analyze &amp; interpret data to see if hypothesis is true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Scientific Method</a:t>
            </a:r>
          </a:p>
        </p:txBody>
      </p:sp>
    </p:spTree>
    <p:extLst>
      <p:ext uri="{BB962C8B-B14F-4D97-AF65-F5344CB8AC3E}">
        <p14:creationId xmlns:p14="http://schemas.microsoft.com/office/powerpoint/2010/main" val="96168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4630</TotalTime>
  <Words>822</Words>
  <Application>Microsoft Macintosh PowerPoint</Application>
  <PresentationFormat>On-screen Show (4:3)</PresentationFormat>
  <Paragraphs>102</Paragraphs>
  <Slides>22</Slides>
  <Notes>5</Notes>
  <HiddenSlides>4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Lucida Sans Unicode</vt:lpstr>
      <vt:lpstr>Monotype Sorts</vt:lpstr>
      <vt:lpstr>ＭＳ Ｐゴシック</vt:lpstr>
      <vt:lpstr>Verdana</vt:lpstr>
      <vt:lpstr>Wingdings 2</vt:lpstr>
      <vt:lpstr>Wingdings 3</vt:lpstr>
      <vt:lpstr>Concourse</vt:lpstr>
      <vt:lpstr>The Scientific Revolution</vt:lpstr>
      <vt:lpstr>What Ideas about the universe and the natural world did the world believe up to today?</vt:lpstr>
      <vt:lpstr>PowerPoint Presentation</vt:lpstr>
      <vt:lpstr>Rene Descartes </vt:lpstr>
      <vt:lpstr>Rene Descartes</vt:lpstr>
      <vt:lpstr>Francis Bacon</vt:lpstr>
      <vt:lpstr>Francis Bacon</vt:lpstr>
      <vt:lpstr>Deductive Reasoning</vt:lpstr>
      <vt:lpstr>Scientific Method</vt:lpstr>
      <vt:lpstr>Inductive Reason </vt:lpstr>
      <vt:lpstr>Reasons for Scientific Revolution</vt:lpstr>
      <vt:lpstr>Nicolaus Copernicus</vt:lpstr>
      <vt:lpstr>Nicolaus Copernicus</vt:lpstr>
      <vt:lpstr>Galileo Galilei</vt:lpstr>
      <vt:lpstr>Galileo Galilei</vt:lpstr>
      <vt:lpstr>Galileo and the Church (Part I)</vt:lpstr>
      <vt:lpstr>Galileo and the Church (Part II)</vt:lpstr>
      <vt:lpstr>Galileo and the Church (Part III)</vt:lpstr>
      <vt:lpstr>PowerPoint Presentation</vt:lpstr>
      <vt:lpstr>Isaac Newton</vt:lpstr>
      <vt:lpstr>Isaac Newton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Revolution</dc:title>
  <dc:creator>Arturo Dominguez</dc:creator>
  <cp:lastModifiedBy>Microsoft Office User</cp:lastModifiedBy>
  <cp:revision>29</cp:revision>
  <dcterms:created xsi:type="dcterms:W3CDTF">2011-10-11T01:32:07Z</dcterms:created>
  <dcterms:modified xsi:type="dcterms:W3CDTF">2017-11-03T15:34:03Z</dcterms:modified>
</cp:coreProperties>
</file>