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80" r:id="rId3"/>
    <p:sldId id="276" r:id="rId4"/>
    <p:sldId id="277" r:id="rId5"/>
    <p:sldId id="278" r:id="rId6"/>
    <p:sldId id="274" r:id="rId7"/>
    <p:sldId id="279" r:id="rId8"/>
    <p:sldId id="281" r:id="rId9"/>
    <p:sldId id="282" r:id="rId10"/>
    <p:sldId id="28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6997" autoAdjust="0"/>
    <p:restoredTop sz="86306" autoAdjust="0"/>
  </p:normalViewPr>
  <p:slideViewPr>
    <p:cSldViewPr>
      <p:cViewPr varScale="1">
        <p:scale>
          <a:sx n="81" d="100"/>
          <a:sy n="81" d="100"/>
        </p:scale>
        <p:origin x="24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853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BC5E1C-CD03-D64A-A1A7-1F5E63041C1A}" type="datetimeFigureOut">
              <a:rPr lang="en-US" smtClean="0"/>
              <a:t>4/29/20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E2896D-361A-544B-B2DB-B7031B652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1452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7ECB7E-6251-D14B-9A9C-147A35DF312B}" type="datetimeFigureOut">
              <a:rPr lang="en-US" smtClean="0"/>
              <a:t>4/29/20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A6E578-3D73-4F43-BFAB-00A613F42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088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9486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888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6652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403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615D54C-08EF-48D4-94EB-55653E42F56E}" type="datetimeFigureOut">
              <a:rPr lang="en-US" smtClean="0"/>
              <a:pPr/>
              <a:t>4/29/20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738B610-54AE-421E-83A1-41E8F8EECD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D54C-08EF-48D4-94EB-55653E42F56E}" type="datetimeFigureOut">
              <a:rPr lang="en-US" smtClean="0"/>
              <a:pPr/>
              <a:t>4/29/20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B610-54AE-421E-83A1-41E8F8EECD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6615D54C-08EF-48D4-94EB-55653E42F56E}" type="datetimeFigureOut">
              <a:rPr lang="en-US" smtClean="0"/>
              <a:pPr/>
              <a:t>4/29/20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738B610-54AE-421E-83A1-41E8F8EECD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D54C-08EF-48D4-94EB-55653E42F56E}" type="datetimeFigureOut">
              <a:rPr lang="en-US" smtClean="0"/>
              <a:pPr/>
              <a:t>4/29/20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B610-54AE-421E-83A1-41E8F8EECD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615D54C-08EF-48D4-94EB-55653E42F56E}" type="datetimeFigureOut">
              <a:rPr lang="en-US" smtClean="0"/>
              <a:pPr/>
              <a:t>4/29/20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F738B610-54AE-421E-83A1-41E8F8EECD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D54C-08EF-48D4-94EB-55653E42F56E}" type="datetimeFigureOut">
              <a:rPr lang="en-US" smtClean="0"/>
              <a:pPr/>
              <a:t>4/29/20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B610-54AE-421E-83A1-41E8F8EECD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D54C-08EF-48D4-94EB-55653E42F56E}" type="datetimeFigureOut">
              <a:rPr lang="en-US" smtClean="0"/>
              <a:pPr/>
              <a:t>4/29/20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B610-54AE-421E-83A1-41E8F8EECD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D54C-08EF-48D4-94EB-55653E42F56E}" type="datetimeFigureOut">
              <a:rPr lang="en-US" smtClean="0"/>
              <a:pPr/>
              <a:t>4/29/20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B610-54AE-421E-83A1-41E8F8EECD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615D54C-08EF-48D4-94EB-55653E42F56E}" type="datetimeFigureOut">
              <a:rPr lang="en-US" smtClean="0"/>
              <a:pPr/>
              <a:t>4/29/20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B610-54AE-421E-83A1-41E8F8EECD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D54C-08EF-48D4-94EB-55653E42F56E}" type="datetimeFigureOut">
              <a:rPr lang="en-US" smtClean="0"/>
              <a:pPr/>
              <a:t>4/29/20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B610-54AE-421E-83A1-41E8F8EECD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D54C-08EF-48D4-94EB-55653E42F56E}" type="datetimeFigureOut">
              <a:rPr lang="en-US" smtClean="0"/>
              <a:pPr/>
              <a:t>4/29/20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B610-54AE-421E-83A1-41E8F8EECD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615D54C-08EF-48D4-94EB-55653E42F56E}" type="datetimeFigureOut">
              <a:rPr lang="en-US" smtClean="0"/>
              <a:pPr/>
              <a:t>4/29/20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738B610-54AE-421E-83A1-41E8F8EECD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130425"/>
            <a:ext cx="8077200" cy="1470025"/>
          </a:xfrm>
        </p:spPr>
        <p:txBody>
          <a:bodyPr/>
          <a:lstStyle/>
          <a:p>
            <a:r>
              <a:rPr lang="en-US" dirty="0">
                <a:latin typeface="Georgia" pitchFamily="18" charset="0"/>
              </a:rPr>
              <a:t>Unit 6: </a:t>
            </a:r>
            <a:r>
              <a:rPr lang="en-US" dirty="0" err="1">
                <a:latin typeface="Georgia" pitchFamily="18" charset="0"/>
              </a:rPr>
              <a:t>n.c.</a:t>
            </a:r>
            <a:r>
              <a:rPr lang="en-US" dirty="0">
                <a:latin typeface="Georgia" pitchFamily="18" charset="0"/>
              </a:rPr>
              <a:t> state and local government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7E61D0D-F6EB-534F-9F00-1C375D55B5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/>
              <a:t>NC Counties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95400"/>
            <a:ext cx="8229600" cy="54102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There are exactly 100 counties in NC.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Counties carry out the statutes passed by the General Assembly.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They also provide services like public libraries.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Government in counties: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/>
              <a:t>    - Run by an elected board of county commissioners.  They oversee elections, alcohol distribution, and schools in the county.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/>
              <a:t>    - Each county has a Local Education Authority (LEA), aka School Board</a:t>
            </a:r>
            <a:r>
              <a:rPr lang="en-US"/>
              <a:t>. The </a:t>
            </a:r>
            <a:r>
              <a:rPr lang="en-US" dirty="0"/>
              <a:t>school board operates the public schools in a county.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/>
              <a:t>    - The citizens of the county also elect a sheriff who is in charge of law enforcement in the county.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313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/>
              <a:t>NC General Assembly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954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Passes laws (called </a:t>
            </a:r>
            <a:r>
              <a:rPr lang="en-US" u="sng" dirty="0"/>
              <a:t>statutes</a:t>
            </a:r>
            <a:r>
              <a:rPr lang="en-US" dirty="0"/>
              <a:t>) for the state. Also performs oversight, and can impeach elected officials.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NC Senate: 50 members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/>
              <a:t>    - Must be 25 and 2 year citizen of NC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NC House of Representatives: 120 members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/>
              <a:t>    - Must be 21 and 1 year NC resident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The state is divided into 120 House districts and 50 Senate districts.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Sessions: when legislators are working in Raleigh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/>
              <a:t>    - “Long Session”: in odd years, members meet from Jan-July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/>
              <a:t>    - “Short Session”: in even years, members meet from May-Aug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220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NC Executive Branch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Led by a governor.  Our current governor is Roy Cooper.</a:t>
            </a:r>
          </a:p>
          <a:p>
            <a:r>
              <a:rPr lang="en-US" dirty="0"/>
              <a:t>In most states a person must be 30 years old, a US citizen, and a resident of the state for five years.</a:t>
            </a:r>
          </a:p>
          <a:p>
            <a:r>
              <a:rPr lang="en-US" dirty="0"/>
              <a:t>Serve a four year term.</a:t>
            </a:r>
          </a:p>
          <a:p>
            <a:r>
              <a:rPr lang="en-US" dirty="0"/>
              <a:t>Recall:  An election where voters can remove state officials (ex. Scott Walker in Wisconsin).</a:t>
            </a:r>
          </a:p>
          <a:p>
            <a:r>
              <a:rPr lang="en-US" dirty="0"/>
              <a:t>Lieutenant Governor:  Takes over for the governor and is head of the state senate. (Is like the Vice Pres. of the state)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448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Powers of the Governor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Chief Executive, Chief Legislator, Judicial Leader, Commander in Chief, Party Leader, Ceremonial Leader.</a:t>
            </a:r>
          </a:p>
          <a:p>
            <a:r>
              <a:rPr lang="en-US" dirty="0"/>
              <a:t>As judicial leader a governor can:</a:t>
            </a:r>
          </a:p>
          <a:p>
            <a:pPr lvl="1"/>
            <a:r>
              <a:rPr lang="fi-FI" sz="2000" u="sng" dirty="0" err="1"/>
              <a:t>Commute</a:t>
            </a:r>
            <a:r>
              <a:rPr lang="fi-FI" sz="2000" dirty="0"/>
              <a:t>:  </a:t>
            </a:r>
            <a:r>
              <a:rPr lang="fi-FI" sz="2000" dirty="0" err="1"/>
              <a:t>Reduce</a:t>
            </a:r>
            <a:r>
              <a:rPr lang="fi-FI" sz="2000" dirty="0"/>
              <a:t> a </a:t>
            </a:r>
            <a:r>
              <a:rPr lang="fi-FI" sz="2000" dirty="0" err="1"/>
              <a:t>sentence</a:t>
            </a:r>
            <a:r>
              <a:rPr lang="fi-FI" sz="2000" dirty="0"/>
              <a:t>.</a:t>
            </a:r>
          </a:p>
          <a:p>
            <a:pPr lvl="1"/>
            <a:r>
              <a:rPr lang="en-US" sz="2000" u="sng" dirty="0"/>
              <a:t>Parole</a:t>
            </a:r>
            <a:r>
              <a:rPr lang="en-US" sz="2000" dirty="0"/>
              <a:t>:  Early release from prison.</a:t>
            </a:r>
          </a:p>
          <a:p>
            <a:pPr lvl="1"/>
            <a:r>
              <a:rPr lang="en-US" sz="2000" u="sng" dirty="0"/>
              <a:t>Extradition</a:t>
            </a:r>
            <a:r>
              <a:rPr lang="en-US" sz="2000" dirty="0"/>
              <a:t>:  Governor orders a suspect to be returned to the state where the crime was committed.</a:t>
            </a:r>
          </a:p>
          <a:p>
            <a:pPr lvl="1"/>
            <a:r>
              <a:rPr lang="en-US" sz="2000" dirty="0"/>
              <a:t>Can offer pardons and reprieves.</a:t>
            </a:r>
          </a:p>
          <a:p>
            <a:r>
              <a:rPr lang="en-US" dirty="0"/>
              <a:t>Calls in the National Guard if problems occur in the state.</a:t>
            </a:r>
          </a:p>
        </p:txBody>
      </p:sp>
    </p:spTree>
    <p:extLst>
      <p:ext uri="{BB962C8B-B14F-4D97-AF65-F5344CB8AC3E}">
        <p14:creationId xmlns:p14="http://schemas.microsoft.com/office/powerpoint/2010/main" val="737236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NC Executive Officials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officials are elected by voters.  </a:t>
            </a:r>
          </a:p>
          <a:p>
            <a:r>
              <a:rPr lang="en-US" dirty="0"/>
              <a:t>There is a Council of State, which are elected heads of state agencies in North Carolina that are independent of the governor.</a:t>
            </a:r>
          </a:p>
          <a:p>
            <a:r>
              <a:rPr lang="en-US" dirty="0"/>
              <a:t>There is also a NC cabinet, where leaders are appointed by the Governor. </a:t>
            </a:r>
          </a:p>
        </p:txBody>
      </p:sp>
    </p:spTree>
    <p:extLst>
      <p:ext uri="{BB962C8B-B14F-4D97-AF65-F5344CB8AC3E}">
        <p14:creationId xmlns:p14="http://schemas.microsoft.com/office/powerpoint/2010/main" val="2127195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Local Executive Government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8633"/>
          </a:xfrm>
        </p:spPr>
        <p:txBody>
          <a:bodyPr>
            <a:noAutofit/>
          </a:bodyPr>
          <a:lstStyle/>
          <a:p>
            <a:r>
              <a:rPr lang="en-US" sz="2000" b="1" dirty="0"/>
              <a:t>Mayor-Council government</a:t>
            </a:r>
          </a:p>
          <a:p>
            <a:pPr lvl="1"/>
            <a:r>
              <a:rPr lang="en-US" sz="2000" dirty="0"/>
              <a:t>Separate legislative (city council) and executive (mayor) branches.</a:t>
            </a:r>
          </a:p>
          <a:p>
            <a:pPr lvl="1"/>
            <a:r>
              <a:rPr lang="en-US" sz="2000" dirty="0"/>
              <a:t>There are strong and weak mayor plans. Use common sense -- Strong mayor has more power than weak.</a:t>
            </a:r>
          </a:p>
          <a:p>
            <a:r>
              <a:rPr lang="en-US" sz="2000" b="1" dirty="0"/>
              <a:t>Council-Manager</a:t>
            </a:r>
          </a:p>
          <a:p>
            <a:pPr lvl="1"/>
            <a:r>
              <a:rPr lang="en-US" sz="2000" dirty="0"/>
              <a:t>Voters elect a city council.</a:t>
            </a:r>
          </a:p>
          <a:p>
            <a:pPr lvl="1"/>
            <a:r>
              <a:rPr lang="en-US" sz="2000" dirty="0"/>
              <a:t>City manager runs the city.  Appointed by the city council.</a:t>
            </a:r>
          </a:p>
          <a:p>
            <a:pPr lvl="1"/>
            <a:r>
              <a:rPr lang="en-US" sz="2000" dirty="0"/>
              <a:t>If the manager does not do a good job, he can fired by the council.</a:t>
            </a:r>
          </a:p>
          <a:p>
            <a:r>
              <a:rPr lang="en-US" sz="2000" b="1" dirty="0"/>
              <a:t>Commission government</a:t>
            </a:r>
          </a:p>
          <a:p>
            <a:pPr lvl="1"/>
            <a:r>
              <a:rPr lang="en-US" sz="2000" dirty="0"/>
              <a:t>Separate departments led by a commissioner.  The commission has executive and legislative powers.</a:t>
            </a:r>
          </a:p>
        </p:txBody>
      </p:sp>
    </p:spTree>
    <p:extLst>
      <p:ext uri="{BB962C8B-B14F-4D97-AF65-F5344CB8AC3E}">
        <p14:creationId xmlns:p14="http://schemas.microsoft.com/office/powerpoint/2010/main" val="2508752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Holly Springs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337198" cy="4144963"/>
          </a:xfrm>
        </p:spPr>
        <p:txBody>
          <a:bodyPr/>
          <a:lstStyle/>
          <a:p>
            <a:r>
              <a:rPr lang="en-US" dirty="0"/>
              <a:t>Holly Springs has a council-manager form of gov’t</a:t>
            </a:r>
          </a:p>
          <a:p>
            <a:pPr lvl="1"/>
            <a:r>
              <a:rPr lang="en-US" sz="2000" dirty="0"/>
              <a:t>5 board members on the city council, plus the mayor, plus a city manager that runs the day-to-day operations.</a:t>
            </a:r>
          </a:p>
          <a:p>
            <a:r>
              <a:rPr lang="en-US" dirty="0"/>
              <a:t>Responsible for passing town ordinances (local laws); Holly Springs has a code of ordinances.</a:t>
            </a:r>
          </a:p>
          <a:p>
            <a:r>
              <a:rPr lang="en-US" dirty="0"/>
              <a:t>Dick Sears is the Mayor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4114800"/>
            <a:ext cx="2066719" cy="256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647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/>
              <a:t>Municipalities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4953000" y="685800"/>
            <a:ext cx="4038600" cy="6019800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u="sng" dirty="0"/>
              <a:t>Municipalities</a:t>
            </a:r>
            <a:r>
              <a:rPr lang="en-US" dirty="0"/>
              <a:t>: cities, towns, and villages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Provide services that are necessary for people living close together. Ex: street lights, water and sewer service, trash pick up.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Incorporated by the General Assembly: the General Assembly approves the geographic boundaries and charter of the city. A </a:t>
            </a:r>
            <a:r>
              <a:rPr lang="en-US" u="sng" dirty="0"/>
              <a:t>charter</a:t>
            </a:r>
            <a:r>
              <a:rPr lang="en-US" dirty="0"/>
              <a:t> is a written document outlining the government of a municipality. It is like a city’s constitution.</a:t>
            </a:r>
          </a:p>
        </p:txBody>
      </p:sp>
      <p:pic>
        <p:nvPicPr>
          <p:cNvPr id="63493" name="Picture 2" descr="http://www.hotelsbycity.net/blog/usa_north-carolina_raleigh/files/2007/03/skyline_daypsp490-75bu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981200"/>
            <a:ext cx="4676775" cy="313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11800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/>
              <a:t>Municipalities continued…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457200" y="1371600"/>
            <a:ext cx="4038600" cy="5257800"/>
          </a:xfrm>
        </p:spPr>
        <p:txBody>
          <a:bodyPr>
            <a:normAutofit fontScale="77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Government in Municipalities: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/>
              <a:t>    - Municipalities are governed by an elected council called either the city/town council, board of commissioners, or board of aldermen.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/>
              <a:t>    - This council makes laws for the municipality. These laws are called </a:t>
            </a:r>
            <a:r>
              <a:rPr lang="en-US" u="sng" dirty="0"/>
              <a:t>ordinances</a:t>
            </a:r>
            <a:r>
              <a:rPr lang="en-US" dirty="0"/>
              <a:t>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/>
              <a:t>    - The council is led by a mayor who may be appointed by the council itself or elected by the citizens.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/>
              <a:t>    - The board hires a city manager to run the day to day activities of the municipality and enforce the ordinances. The city manager is the Chief Executive of the municipality</a:t>
            </a:r>
          </a:p>
        </p:txBody>
      </p:sp>
      <p:pic>
        <p:nvPicPr>
          <p:cNvPr id="65541" name="Picture 2" descr="http://raleigh-consult.limehouse.com/events/620/images/highresRGB/47896_0_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1825" y="3352800"/>
            <a:ext cx="3432175" cy="333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42" name="Picture 4" descr="http://www.raleigh4u.com/files/images/charles-meeker/testimonial_meeker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1295400"/>
            <a:ext cx="16764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33899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91795</TotalTime>
  <Words>764</Words>
  <Application>Microsoft Macintosh PowerPoint</Application>
  <PresentationFormat>On-screen Show (4:3)</PresentationFormat>
  <Paragraphs>62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Georgia</vt:lpstr>
      <vt:lpstr>Trebuchet MS</vt:lpstr>
      <vt:lpstr>Wingdings</vt:lpstr>
      <vt:lpstr>Wingdings 2</vt:lpstr>
      <vt:lpstr>Opulent</vt:lpstr>
      <vt:lpstr>Unit 6: n.c. state and local government</vt:lpstr>
      <vt:lpstr>NC General Assembly</vt:lpstr>
      <vt:lpstr>NC Executive Branch</vt:lpstr>
      <vt:lpstr>Powers of the Governor</vt:lpstr>
      <vt:lpstr>NC Executive Officials</vt:lpstr>
      <vt:lpstr>Local Executive Government</vt:lpstr>
      <vt:lpstr>Holly Springs</vt:lpstr>
      <vt:lpstr>Municipalities</vt:lpstr>
      <vt:lpstr>Municipalities continued…</vt:lpstr>
      <vt:lpstr>NC Counties</vt:lpstr>
    </vt:vector>
  </TitlesOfParts>
  <Company>Wake County Schools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United States Court System</dc:title>
  <dc:creator>njones2</dc:creator>
  <cp:lastModifiedBy>Microsoft Office User</cp:lastModifiedBy>
  <cp:revision>37</cp:revision>
  <cp:lastPrinted>2016-11-17T17:35:52Z</cp:lastPrinted>
  <dcterms:created xsi:type="dcterms:W3CDTF">2012-10-08T13:16:31Z</dcterms:created>
  <dcterms:modified xsi:type="dcterms:W3CDTF">2020-04-29T16:05:20Z</dcterms:modified>
</cp:coreProperties>
</file>